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7" r:id="rId3"/>
    <p:sldId id="265" r:id="rId4"/>
    <p:sldId id="285" r:id="rId5"/>
    <p:sldId id="266" r:id="rId6"/>
    <p:sldId id="263" r:id="rId7"/>
    <p:sldId id="264" r:id="rId8"/>
    <p:sldId id="267" r:id="rId9"/>
    <p:sldId id="268" r:id="rId10"/>
    <p:sldId id="269" r:id="rId11"/>
    <p:sldId id="273" r:id="rId12"/>
    <p:sldId id="279" r:id="rId13"/>
    <p:sldId id="274" r:id="rId14"/>
    <p:sldId id="275" r:id="rId15"/>
    <p:sldId id="276" r:id="rId16"/>
    <p:sldId id="286" r:id="rId17"/>
    <p:sldId id="287" r:id="rId18"/>
    <p:sldId id="277" r:id="rId19"/>
    <p:sldId id="281" r:id="rId20"/>
    <p:sldId id="278" r:id="rId21"/>
    <p:sldId id="282" r:id="rId22"/>
    <p:sldId id="290" r:id="rId23"/>
    <p:sldId id="271" r:id="rId24"/>
    <p:sldId id="280" r:id="rId25"/>
    <p:sldId id="270" r:id="rId26"/>
    <p:sldId id="272" r:id="rId27"/>
    <p:sldId id="283" r:id="rId28"/>
    <p:sldId id="284" r:id="rId29"/>
    <p:sldId id="288" r:id="rId30"/>
    <p:sldId id="289"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6" d="100"/>
          <a:sy n="66" d="100"/>
        </p:scale>
        <p:origin x="131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DE5A22-B143-4DA7-B3B1-FE53ECBAB50A}" type="datetimeFigureOut">
              <a:rPr lang="ru-RU" smtClean="0"/>
              <a:t>26.10.2017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ECFB9E-1544-4401-91E0-35753A104EAB}" type="slidenum">
              <a:rPr lang="ru-RU" smtClean="0"/>
              <a:t>‹#›</a:t>
            </a:fld>
            <a:endParaRPr lang="ru-RU"/>
          </a:p>
        </p:txBody>
      </p:sp>
    </p:spTree>
    <p:extLst>
      <p:ext uri="{BB962C8B-B14F-4D97-AF65-F5344CB8AC3E}">
        <p14:creationId xmlns:p14="http://schemas.microsoft.com/office/powerpoint/2010/main" val="2182950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DE5A22-B143-4DA7-B3B1-FE53ECBAB50A}" type="datetimeFigureOut">
              <a:rPr lang="ru-RU" smtClean="0"/>
              <a:t>26.10.2017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ECFB9E-1544-4401-91E0-35753A104EAB}" type="slidenum">
              <a:rPr lang="ru-RU" smtClean="0"/>
              <a:t>‹#›</a:t>
            </a:fld>
            <a:endParaRPr lang="ru-RU"/>
          </a:p>
        </p:txBody>
      </p:sp>
    </p:spTree>
    <p:extLst>
      <p:ext uri="{BB962C8B-B14F-4D97-AF65-F5344CB8AC3E}">
        <p14:creationId xmlns:p14="http://schemas.microsoft.com/office/powerpoint/2010/main" val="41881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DE5A22-B143-4DA7-B3B1-FE53ECBAB50A}" type="datetimeFigureOut">
              <a:rPr lang="ru-RU" smtClean="0"/>
              <a:t>26.10.2017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ECFB9E-1544-4401-91E0-35753A104EAB}" type="slidenum">
              <a:rPr lang="ru-RU" smtClean="0"/>
              <a:t>‹#›</a:t>
            </a:fld>
            <a:endParaRPr lang="ru-RU"/>
          </a:p>
        </p:txBody>
      </p:sp>
    </p:spTree>
    <p:extLst>
      <p:ext uri="{BB962C8B-B14F-4D97-AF65-F5344CB8AC3E}">
        <p14:creationId xmlns:p14="http://schemas.microsoft.com/office/powerpoint/2010/main" val="3170269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DE5A22-B143-4DA7-B3B1-FE53ECBAB50A}" type="datetimeFigureOut">
              <a:rPr lang="ru-RU" smtClean="0"/>
              <a:t>26.10.2017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ECFB9E-1544-4401-91E0-35753A104EAB}" type="slidenum">
              <a:rPr lang="ru-RU" smtClean="0"/>
              <a:t>‹#›</a:t>
            </a:fld>
            <a:endParaRPr lang="ru-RU"/>
          </a:p>
        </p:txBody>
      </p:sp>
    </p:spTree>
    <p:extLst>
      <p:ext uri="{BB962C8B-B14F-4D97-AF65-F5344CB8AC3E}">
        <p14:creationId xmlns:p14="http://schemas.microsoft.com/office/powerpoint/2010/main" val="457402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DE5A22-B143-4DA7-B3B1-FE53ECBAB50A}" type="datetimeFigureOut">
              <a:rPr lang="ru-RU" smtClean="0"/>
              <a:t>26.10.2017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ECFB9E-1544-4401-91E0-35753A104EAB}" type="slidenum">
              <a:rPr lang="ru-RU" smtClean="0"/>
              <a:t>‹#›</a:t>
            </a:fld>
            <a:endParaRPr lang="ru-RU"/>
          </a:p>
        </p:txBody>
      </p:sp>
    </p:spTree>
    <p:extLst>
      <p:ext uri="{BB962C8B-B14F-4D97-AF65-F5344CB8AC3E}">
        <p14:creationId xmlns:p14="http://schemas.microsoft.com/office/powerpoint/2010/main" val="302737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DE5A22-B143-4DA7-B3B1-FE53ECBAB50A}" type="datetimeFigureOut">
              <a:rPr lang="ru-RU" smtClean="0"/>
              <a:t>26.10.2017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EECFB9E-1544-4401-91E0-35753A104EAB}" type="slidenum">
              <a:rPr lang="ru-RU" smtClean="0"/>
              <a:t>‹#›</a:t>
            </a:fld>
            <a:endParaRPr lang="ru-RU"/>
          </a:p>
        </p:txBody>
      </p:sp>
    </p:spTree>
    <p:extLst>
      <p:ext uri="{BB962C8B-B14F-4D97-AF65-F5344CB8AC3E}">
        <p14:creationId xmlns:p14="http://schemas.microsoft.com/office/powerpoint/2010/main" val="90788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DE5A22-B143-4DA7-B3B1-FE53ECBAB50A}" type="datetimeFigureOut">
              <a:rPr lang="ru-RU" smtClean="0"/>
              <a:t>26.10.2017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EECFB9E-1544-4401-91E0-35753A104EAB}" type="slidenum">
              <a:rPr lang="ru-RU" smtClean="0"/>
              <a:t>‹#›</a:t>
            </a:fld>
            <a:endParaRPr lang="ru-RU"/>
          </a:p>
        </p:txBody>
      </p:sp>
    </p:spTree>
    <p:extLst>
      <p:ext uri="{BB962C8B-B14F-4D97-AF65-F5344CB8AC3E}">
        <p14:creationId xmlns:p14="http://schemas.microsoft.com/office/powerpoint/2010/main" val="233874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DE5A22-B143-4DA7-B3B1-FE53ECBAB50A}" type="datetimeFigureOut">
              <a:rPr lang="ru-RU" smtClean="0"/>
              <a:t>26.10.2017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EECFB9E-1544-4401-91E0-35753A104EAB}" type="slidenum">
              <a:rPr lang="ru-RU" smtClean="0"/>
              <a:t>‹#›</a:t>
            </a:fld>
            <a:endParaRPr lang="ru-RU"/>
          </a:p>
        </p:txBody>
      </p:sp>
    </p:spTree>
    <p:extLst>
      <p:ext uri="{BB962C8B-B14F-4D97-AF65-F5344CB8AC3E}">
        <p14:creationId xmlns:p14="http://schemas.microsoft.com/office/powerpoint/2010/main" val="330200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E5A22-B143-4DA7-B3B1-FE53ECBAB50A}" type="datetimeFigureOut">
              <a:rPr lang="ru-RU" smtClean="0"/>
              <a:t>26.10.2017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EECFB9E-1544-4401-91E0-35753A104EAB}" type="slidenum">
              <a:rPr lang="ru-RU" smtClean="0"/>
              <a:t>‹#›</a:t>
            </a:fld>
            <a:endParaRPr lang="ru-RU"/>
          </a:p>
        </p:txBody>
      </p:sp>
    </p:spTree>
    <p:extLst>
      <p:ext uri="{BB962C8B-B14F-4D97-AF65-F5344CB8AC3E}">
        <p14:creationId xmlns:p14="http://schemas.microsoft.com/office/powerpoint/2010/main" val="1518599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DE5A22-B143-4DA7-B3B1-FE53ECBAB50A}" type="datetimeFigureOut">
              <a:rPr lang="ru-RU" smtClean="0"/>
              <a:t>26.10.2017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EECFB9E-1544-4401-91E0-35753A104EAB}" type="slidenum">
              <a:rPr lang="ru-RU" smtClean="0"/>
              <a:t>‹#›</a:t>
            </a:fld>
            <a:endParaRPr lang="ru-RU"/>
          </a:p>
        </p:txBody>
      </p:sp>
    </p:spTree>
    <p:extLst>
      <p:ext uri="{BB962C8B-B14F-4D97-AF65-F5344CB8AC3E}">
        <p14:creationId xmlns:p14="http://schemas.microsoft.com/office/powerpoint/2010/main" val="211099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DE5A22-B143-4DA7-B3B1-FE53ECBAB50A}" type="datetimeFigureOut">
              <a:rPr lang="ru-RU" smtClean="0"/>
              <a:t>26.10.2017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EECFB9E-1544-4401-91E0-35753A104EAB}" type="slidenum">
              <a:rPr lang="ru-RU" smtClean="0"/>
              <a:t>‹#›</a:t>
            </a:fld>
            <a:endParaRPr lang="ru-RU"/>
          </a:p>
        </p:txBody>
      </p:sp>
    </p:spTree>
    <p:extLst>
      <p:ext uri="{BB962C8B-B14F-4D97-AF65-F5344CB8AC3E}">
        <p14:creationId xmlns:p14="http://schemas.microsoft.com/office/powerpoint/2010/main" val="194667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E5A22-B143-4DA7-B3B1-FE53ECBAB50A}" type="datetimeFigureOut">
              <a:rPr lang="ru-RU" smtClean="0"/>
              <a:t>26.10.2017</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CFB9E-1544-4401-91E0-35753A104EAB}" type="slidenum">
              <a:rPr lang="ru-RU" smtClean="0"/>
              <a:t>‹#›</a:t>
            </a:fld>
            <a:endParaRPr lang="ru-RU"/>
          </a:p>
        </p:txBody>
      </p:sp>
    </p:spTree>
    <p:extLst>
      <p:ext uri="{BB962C8B-B14F-4D97-AF65-F5344CB8AC3E}">
        <p14:creationId xmlns:p14="http://schemas.microsoft.com/office/powerpoint/2010/main" val="2428040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2.bin"/><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wmf"/><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8.pn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19.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w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1.bin"/><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460" y="634239"/>
            <a:ext cx="7772400" cy="2387600"/>
          </a:xfrm>
        </p:spPr>
        <p:txBody>
          <a:bodyPr>
            <a:normAutofit fontScale="90000"/>
          </a:bodyPr>
          <a:lstStyle/>
          <a:p>
            <a:r>
              <a:rPr lang="en-US" dirty="0"/>
              <a:t>S-band RF gun based on new type accelerating structure</a:t>
            </a:r>
            <a:endParaRPr lang="ru-RU" sz="4400" dirty="0"/>
          </a:p>
        </p:txBody>
      </p:sp>
      <p:sp>
        <p:nvSpPr>
          <p:cNvPr id="3" name="Подзаголовок 2"/>
          <p:cNvSpPr>
            <a:spLocks noGrp="1"/>
          </p:cNvSpPr>
          <p:nvPr>
            <p:ph type="subTitle" idx="1"/>
          </p:nvPr>
        </p:nvSpPr>
        <p:spPr>
          <a:xfrm>
            <a:off x="903204" y="3424431"/>
            <a:ext cx="7674071" cy="505158"/>
          </a:xfrm>
        </p:spPr>
        <p:txBody>
          <a:bodyPr>
            <a:normAutofit/>
          </a:bodyPr>
          <a:lstStyle/>
          <a:p>
            <a:r>
              <a:rPr lang="en-US" dirty="0"/>
              <a:t>A.M. </a:t>
            </a:r>
            <a:r>
              <a:rPr lang="en-US" dirty="0" err="1"/>
              <a:t>Barnyakov</a:t>
            </a:r>
            <a:r>
              <a:rPr lang="en-US" dirty="0"/>
              <a:t>, </a:t>
            </a:r>
            <a:r>
              <a:rPr lang="en-US" u="sng" dirty="0"/>
              <a:t>D.A. Nikiforov</a:t>
            </a:r>
            <a:r>
              <a:rPr lang="en-US" dirty="0"/>
              <a:t>, A.E. </a:t>
            </a:r>
            <a:r>
              <a:rPr lang="en-US" dirty="0" err="1" smtClean="0"/>
              <a:t>Levichev</a:t>
            </a:r>
            <a:endParaRPr lang="en-US" dirty="0"/>
          </a:p>
          <a:p>
            <a:endParaRPr lang="ru-RU" dirty="0"/>
          </a:p>
        </p:txBody>
      </p:sp>
      <p:sp>
        <p:nvSpPr>
          <p:cNvPr id="4" name="Прямоугольник 3">
            <a:extLst>
              <a:ext uri="{FF2B5EF4-FFF2-40B4-BE49-F238E27FC236}">
                <a16:creationId xmlns:a16="http://schemas.microsoft.com/office/drawing/2014/main" xmlns="" id="{8955D1DA-858E-4E31-9C94-507C0DEEE553}"/>
              </a:ext>
            </a:extLst>
          </p:cNvPr>
          <p:cNvSpPr/>
          <p:nvPr/>
        </p:nvSpPr>
        <p:spPr>
          <a:xfrm>
            <a:off x="6807389" y="6187559"/>
            <a:ext cx="1720471" cy="369332"/>
          </a:xfrm>
          <a:prstGeom prst="rect">
            <a:avLst/>
          </a:prstGeom>
        </p:spPr>
        <p:txBody>
          <a:bodyPr wrap="none">
            <a:spAutoFit/>
          </a:bodyPr>
          <a:lstStyle/>
          <a:p>
            <a:r>
              <a:rPr lang="en-US" dirty="0"/>
              <a:t>nikdanila@bk.ru</a:t>
            </a:r>
          </a:p>
        </p:txBody>
      </p:sp>
      <p:sp>
        <p:nvSpPr>
          <p:cNvPr id="7" name="Подзаголовок 2"/>
          <p:cNvSpPr txBox="1">
            <a:spLocks/>
          </p:cNvSpPr>
          <p:nvPr/>
        </p:nvSpPr>
        <p:spPr>
          <a:xfrm>
            <a:off x="853789" y="4332181"/>
            <a:ext cx="7674071" cy="1388534"/>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400" dirty="0" smtClean="0"/>
              <a:t>Accelerator seminar</a:t>
            </a:r>
          </a:p>
          <a:p>
            <a:r>
              <a:rPr lang="en-US" sz="3400" dirty="0" smtClean="0"/>
              <a:t>KEK-BINP </a:t>
            </a:r>
          </a:p>
          <a:p>
            <a:r>
              <a:rPr lang="en-US" sz="3400" dirty="0"/>
              <a:t>26.10.2017</a:t>
            </a:r>
          </a:p>
          <a:p>
            <a:endParaRPr lang="en-US" dirty="0" smtClean="0"/>
          </a:p>
          <a:p>
            <a:endParaRPr lang="ru-RU" dirty="0"/>
          </a:p>
        </p:txBody>
      </p:sp>
    </p:spTree>
    <p:extLst>
      <p:ext uri="{BB962C8B-B14F-4D97-AF65-F5344CB8AC3E}">
        <p14:creationId xmlns:p14="http://schemas.microsoft.com/office/powerpoint/2010/main" val="292051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886700" cy="676275"/>
          </a:xfrm>
        </p:spPr>
        <p:txBody>
          <a:bodyPr>
            <a:normAutofit/>
          </a:bodyPr>
          <a:lstStyle/>
          <a:p>
            <a:pPr algn="just"/>
            <a:r>
              <a:rPr lang="en-US" sz="2800" dirty="0"/>
              <a:t>Beam dynamics for </a:t>
            </a:r>
            <a:r>
              <a:rPr lang="en-US" sz="2800" dirty="0" smtClean="0"/>
              <a:t>SUPER c-tau</a:t>
            </a:r>
            <a:endParaRPr lang="en-US" sz="2800" dirty="0"/>
          </a:p>
        </p:txBody>
      </p:sp>
      <p:graphicFrame>
        <p:nvGraphicFramePr>
          <p:cNvPr id="4" name="Таблица 3"/>
          <p:cNvGraphicFramePr>
            <a:graphicFrameLocks noGrp="1"/>
          </p:cNvGraphicFramePr>
          <p:nvPr>
            <p:extLst>
              <p:ext uri="{D42A27DB-BD31-4B8C-83A1-F6EECF244321}">
                <p14:modId xmlns:p14="http://schemas.microsoft.com/office/powerpoint/2010/main" val="2624707399"/>
              </p:ext>
            </p:extLst>
          </p:nvPr>
        </p:nvGraphicFramePr>
        <p:xfrm>
          <a:off x="1250066" y="781034"/>
          <a:ext cx="6636634" cy="5076056"/>
        </p:xfrm>
        <a:graphic>
          <a:graphicData uri="http://schemas.openxmlformats.org/drawingml/2006/table">
            <a:tbl>
              <a:tblPr firstRow="1" bandRow="1">
                <a:tableStyleId>{5C22544A-7EE6-4342-B048-85BDC9FD1C3A}</a:tableStyleId>
              </a:tblPr>
              <a:tblGrid>
                <a:gridCol w="3972338">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tblGrid>
              <a:tr h="504056">
                <a:tc gridSpan="2">
                  <a:txBody>
                    <a:bodyPr/>
                    <a:lstStyle/>
                    <a:p>
                      <a:pPr algn="ctr"/>
                      <a:r>
                        <a:rPr lang="en-US" sz="2400" dirty="0"/>
                        <a:t>ASTRA simulation parameters</a:t>
                      </a:r>
                      <a:endParaRPr lang="ru-RU" sz="2400" dirty="0"/>
                    </a:p>
                  </a:txBody>
                  <a:tcPr/>
                </a:tc>
                <a:tc hMerge="1">
                  <a:txBody>
                    <a:bodyPr/>
                    <a:lstStyle/>
                    <a:p>
                      <a:endParaRPr lang="ru-RU" dirty="0"/>
                    </a:p>
                  </a:txBody>
                  <a:tcPr/>
                </a:tc>
                <a:extLst>
                  <a:ext uri="{0D108BD9-81ED-4DB2-BD59-A6C34878D82A}">
                    <a16:rowId xmlns:a16="http://schemas.microsoft.com/office/drawing/2014/main" xmlns="" val="10000"/>
                  </a:ext>
                </a:extLst>
              </a:tr>
              <a:tr h="437835">
                <a:tc>
                  <a:txBody>
                    <a:bodyPr/>
                    <a:lstStyle/>
                    <a:p>
                      <a:r>
                        <a:rPr lang="en-US" sz="2400" dirty="0"/>
                        <a:t>Initial emittance </a:t>
                      </a:r>
                      <a:endParaRPr lang="ru-RU" sz="2400" dirty="0"/>
                    </a:p>
                  </a:txBody>
                  <a:tcPr/>
                </a:tc>
                <a:tc>
                  <a:txBody>
                    <a:bodyPr/>
                    <a:lstStyle/>
                    <a:p>
                      <a:r>
                        <a:rPr lang="en-US" sz="2400" dirty="0" smtClean="0"/>
                        <a:t>0.6</a:t>
                      </a:r>
                      <a:r>
                        <a:rPr lang="en-US" sz="2400" baseline="0" dirty="0" smtClean="0"/>
                        <a:t> </a:t>
                      </a:r>
                      <a:r>
                        <a:rPr lang="en-US" sz="2400" baseline="0" dirty="0"/>
                        <a:t>mm </a:t>
                      </a:r>
                      <a:r>
                        <a:rPr lang="en-US" sz="2400" baseline="0" dirty="0" err="1"/>
                        <a:t>mrad</a:t>
                      </a:r>
                      <a:r>
                        <a:rPr lang="en-US" sz="2400" dirty="0"/>
                        <a:t> </a:t>
                      </a:r>
                      <a:endParaRPr lang="ru-RU" sz="2400" dirty="0"/>
                    </a:p>
                  </a:txBody>
                  <a:tcPr/>
                </a:tc>
                <a:extLst>
                  <a:ext uri="{0D108BD9-81ED-4DB2-BD59-A6C34878D82A}">
                    <a16:rowId xmlns:a16="http://schemas.microsoft.com/office/drawing/2014/main" xmlns="" val="10002"/>
                  </a:ext>
                </a:extLst>
              </a:tr>
              <a:tr h="437835">
                <a:tc>
                  <a:txBody>
                    <a:bodyPr/>
                    <a:lstStyle/>
                    <a:p>
                      <a:r>
                        <a:rPr lang="en-US" sz="2400" dirty="0"/>
                        <a:t>Initial kinetic energy </a:t>
                      </a:r>
                      <a:endParaRPr lang="ru-RU" sz="2400" dirty="0"/>
                    </a:p>
                  </a:txBody>
                  <a:tcPr/>
                </a:tc>
                <a:tc>
                  <a:txBody>
                    <a:bodyPr/>
                    <a:lstStyle/>
                    <a:p>
                      <a:r>
                        <a:rPr lang="en-US" sz="2400" dirty="0"/>
                        <a:t>0.6 eV</a:t>
                      </a:r>
                      <a:endParaRPr lang="ru-RU" sz="2400" dirty="0"/>
                    </a:p>
                  </a:txBody>
                  <a:tcPr/>
                </a:tc>
                <a:extLst>
                  <a:ext uri="{0D108BD9-81ED-4DB2-BD59-A6C34878D82A}">
                    <a16:rowId xmlns:a16="http://schemas.microsoft.com/office/drawing/2014/main" xmlns="" val="10003"/>
                  </a:ext>
                </a:extLst>
              </a:tr>
              <a:tr h="437835">
                <a:tc>
                  <a:txBody>
                    <a:bodyPr/>
                    <a:lstStyle/>
                    <a:p>
                      <a:r>
                        <a:rPr lang="en-US" sz="2400" dirty="0"/>
                        <a:t>Total charge </a:t>
                      </a:r>
                      <a:endParaRPr lang="ru-RU" sz="2400" dirty="0"/>
                    </a:p>
                  </a:txBody>
                  <a:tcPr/>
                </a:tc>
                <a:tc>
                  <a:txBody>
                    <a:bodyPr/>
                    <a:lstStyle/>
                    <a:p>
                      <a:r>
                        <a:rPr lang="en-US" sz="2400" dirty="0" smtClean="0"/>
                        <a:t>1.5 </a:t>
                      </a:r>
                      <a:r>
                        <a:rPr lang="en-US" sz="2400" dirty="0" err="1"/>
                        <a:t>nC</a:t>
                      </a:r>
                      <a:endParaRPr lang="ru-RU" sz="2400" dirty="0"/>
                    </a:p>
                  </a:txBody>
                  <a:tcPr/>
                </a:tc>
                <a:extLst>
                  <a:ext uri="{0D108BD9-81ED-4DB2-BD59-A6C34878D82A}">
                    <a16:rowId xmlns:a16="http://schemas.microsoft.com/office/drawing/2014/main" xmlns="" val="10004"/>
                  </a:ext>
                </a:extLst>
              </a:tr>
              <a:tr h="437835">
                <a:tc>
                  <a:txBody>
                    <a:bodyPr/>
                    <a:lstStyle/>
                    <a:p>
                      <a:r>
                        <a:rPr lang="en-US" sz="2400" dirty="0"/>
                        <a:t>Cathode spot size </a:t>
                      </a:r>
                      <a:endParaRPr lang="ru-RU" sz="2400" dirty="0"/>
                    </a:p>
                  </a:txBody>
                  <a:tcPr/>
                </a:tc>
                <a:tc>
                  <a:txBody>
                    <a:bodyPr/>
                    <a:lstStyle/>
                    <a:p>
                      <a:r>
                        <a:rPr lang="en-US" sz="2400" dirty="0" smtClean="0"/>
                        <a:t>3 </a:t>
                      </a:r>
                      <a:r>
                        <a:rPr lang="en-US" sz="2400" dirty="0"/>
                        <a:t>mm</a:t>
                      </a:r>
                      <a:endParaRPr lang="ru-RU" sz="2400" dirty="0"/>
                    </a:p>
                  </a:txBody>
                  <a:tcPr/>
                </a:tc>
                <a:extLst>
                  <a:ext uri="{0D108BD9-81ED-4DB2-BD59-A6C34878D82A}">
                    <a16:rowId xmlns:a16="http://schemas.microsoft.com/office/drawing/2014/main" xmlns="" val="10005"/>
                  </a:ext>
                </a:extLst>
              </a:tr>
              <a:tr h="437835">
                <a:tc>
                  <a:txBody>
                    <a:bodyPr/>
                    <a:lstStyle/>
                    <a:p>
                      <a:r>
                        <a:rPr lang="en-US" sz="2400" dirty="0"/>
                        <a:t>Initial distribution</a:t>
                      </a:r>
                      <a:endParaRPr lang="ru-RU" sz="2400" dirty="0"/>
                    </a:p>
                  </a:txBody>
                  <a:tcPr/>
                </a:tc>
                <a:tc>
                  <a:txBody>
                    <a:bodyPr/>
                    <a:lstStyle/>
                    <a:p>
                      <a:r>
                        <a:rPr lang="en-US" sz="2400" dirty="0"/>
                        <a:t>Rad. </a:t>
                      </a:r>
                      <a:r>
                        <a:rPr lang="en-US" sz="2400"/>
                        <a:t>Uniform</a:t>
                      </a:r>
                      <a:endParaRPr lang="ru-RU" sz="2400" dirty="0"/>
                    </a:p>
                  </a:txBody>
                  <a:tcPr/>
                </a:tc>
                <a:extLst>
                  <a:ext uri="{0D108BD9-81ED-4DB2-BD59-A6C34878D82A}">
                    <a16:rowId xmlns:a16="http://schemas.microsoft.com/office/drawing/2014/main" xmlns="" val="10006"/>
                  </a:ext>
                </a:extLst>
              </a:tr>
              <a:tr h="437835">
                <a:tc>
                  <a:txBody>
                    <a:bodyPr/>
                    <a:lstStyle/>
                    <a:p>
                      <a:r>
                        <a:rPr lang="en-US" sz="2400" dirty="0"/>
                        <a:t>Laser pulse duration </a:t>
                      </a:r>
                      <a:endParaRPr lang="ru-RU" sz="2400" dirty="0"/>
                    </a:p>
                  </a:txBody>
                  <a:tcPr/>
                </a:tc>
                <a:tc>
                  <a:txBody>
                    <a:bodyPr/>
                    <a:lstStyle/>
                    <a:p>
                      <a:r>
                        <a:rPr lang="en-US" sz="2400" dirty="0" smtClean="0"/>
                        <a:t>10 </a:t>
                      </a:r>
                      <a:r>
                        <a:rPr lang="en-US" sz="2400" dirty="0" err="1"/>
                        <a:t>ps</a:t>
                      </a:r>
                      <a:endParaRPr lang="ru-RU" sz="2400" dirty="0"/>
                    </a:p>
                  </a:txBody>
                  <a:tcPr/>
                </a:tc>
                <a:extLst>
                  <a:ext uri="{0D108BD9-81ED-4DB2-BD59-A6C34878D82A}">
                    <a16:rowId xmlns:a16="http://schemas.microsoft.com/office/drawing/2014/main" xmlns="" val="10007"/>
                  </a:ext>
                </a:extLst>
              </a:tr>
              <a:tr h="437835">
                <a:tc>
                  <a:txBody>
                    <a:bodyPr/>
                    <a:lstStyle/>
                    <a:p>
                      <a:r>
                        <a:rPr lang="en-US" sz="2400" dirty="0"/>
                        <a:t>Laser injection phase</a:t>
                      </a:r>
                      <a:r>
                        <a:rPr lang="en-US" sz="2400" baseline="0" dirty="0"/>
                        <a:t> </a:t>
                      </a:r>
                      <a:endParaRPr lang="ru-RU" sz="2400" dirty="0"/>
                    </a:p>
                  </a:txBody>
                  <a:tcPr/>
                </a:tc>
                <a:tc>
                  <a:txBody>
                    <a:bodyPr/>
                    <a:lstStyle/>
                    <a:p>
                      <a:r>
                        <a:rPr lang="en-US" sz="2400" kern="1200" dirty="0">
                          <a:solidFill>
                            <a:schemeClr val="dk1"/>
                          </a:solidFill>
                          <a:effectLst/>
                          <a:latin typeface="+mn-lt"/>
                          <a:ea typeface="+mn-ea"/>
                          <a:cs typeface="+mn-cs"/>
                        </a:rPr>
                        <a:t>variable</a:t>
                      </a:r>
                      <a:endParaRPr lang="ru-RU" sz="24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8"/>
                  </a:ext>
                </a:extLst>
              </a:tr>
              <a:tr h="437835">
                <a:tc>
                  <a:txBody>
                    <a:bodyPr/>
                    <a:lstStyle/>
                    <a:p>
                      <a:r>
                        <a:rPr lang="en-US" sz="2400" dirty="0"/>
                        <a:t>Magnetic</a:t>
                      </a:r>
                      <a:r>
                        <a:rPr lang="en-US" sz="2400" baseline="0" dirty="0"/>
                        <a:t> field on the cathode</a:t>
                      </a:r>
                      <a:endParaRPr lang="ru-RU" sz="2400" dirty="0"/>
                    </a:p>
                  </a:txBody>
                  <a:tcPr/>
                </a:tc>
                <a:tc>
                  <a:txBody>
                    <a:bodyPr/>
                    <a:lstStyle/>
                    <a:p>
                      <a:r>
                        <a:rPr lang="en-US" sz="2400" kern="1200" dirty="0">
                          <a:solidFill>
                            <a:schemeClr val="dk1"/>
                          </a:solidFill>
                          <a:effectLst/>
                          <a:latin typeface="+mn-lt"/>
                          <a:ea typeface="+mn-ea"/>
                          <a:cs typeface="+mn-cs"/>
                        </a:rPr>
                        <a:t>0 T</a:t>
                      </a:r>
                      <a:endParaRPr lang="ru-RU" sz="24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9"/>
                  </a:ext>
                </a:extLst>
              </a:tr>
              <a:tr h="437835">
                <a:tc>
                  <a:txBody>
                    <a:bodyPr/>
                    <a:lstStyle/>
                    <a:p>
                      <a:r>
                        <a:rPr lang="en-US" sz="2400" dirty="0"/>
                        <a:t>Peak accelerating</a:t>
                      </a:r>
                      <a:r>
                        <a:rPr lang="en-US" sz="2400" baseline="0" dirty="0"/>
                        <a:t> field</a:t>
                      </a:r>
                      <a:endParaRPr lang="ru-RU" sz="2400" dirty="0"/>
                    </a:p>
                  </a:txBody>
                  <a:tcPr/>
                </a:tc>
                <a:tc>
                  <a:txBody>
                    <a:bodyPr/>
                    <a:lstStyle/>
                    <a:p>
                      <a:r>
                        <a:rPr lang="en-US" sz="2400" kern="1200" dirty="0" smtClean="0">
                          <a:solidFill>
                            <a:schemeClr val="dk1"/>
                          </a:solidFill>
                          <a:effectLst/>
                          <a:latin typeface="+mn-lt"/>
                          <a:ea typeface="+mn-ea"/>
                          <a:cs typeface="+mn-cs"/>
                        </a:rPr>
                        <a:t>70 </a:t>
                      </a:r>
                      <a:r>
                        <a:rPr lang="en-US" sz="2400" kern="1200" dirty="0">
                          <a:solidFill>
                            <a:schemeClr val="dk1"/>
                          </a:solidFill>
                          <a:effectLst/>
                          <a:latin typeface="+mn-lt"/>
                          <a:ea typeface="+mn-ea"/>
                          <a:cs typeface="+mn-cs"/>
                        </a:rPr>
                        <a:t>MV/m</a:t>
                      </a:r>
                      <a:endParaRPr lang="ru-RU" sz="24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10"/>
                  </a:ext>
                </a:extLst>
              </a:tr>
              <a:tr h="437835">
                <a:tc>
                  <a:txBody>
                    <a:bodyPr/>
                    <a:lstStyle/>
                    <a:p>
                      <a:r>
                        <a:rPr lang="en-US" sz="2400" dirty="0"/>
                        <a:t>Focusing solenoid field</a:t>
                      </a:r>
                      <a:endParaRPr lang="ru-RU" sz="2400" dirty="0"/>
                    </a:p>
                  </a:txBody>
                  <a:tcPr/>
                </a:tc>
                <a:tc>
                  <a:txBody>
                    <a:bodyPr/>
                    <a:lstStyle/>
                    <a:p>
                      <a:r>
                        <a:rPr lang="en-US" sz="2400" kern="1200" dirty="0" smtClean="0">
                          <a:solidFill>
                            <a:schemeClr val="dk1"/>
                          </a:solidFill>
                          <a:effectLst/>
                          <a:latin typeface="+mn-lt"/>
                          <a:ea typeface="+mn-ea"/>
                          <a:cs typeface="+mn-cs"/>
                        </a:rPr>
                        <a:t>0.35 </a:t>
                      </a:r>
                      <a:r>
                        <a:rPr lang="en-US" sz="2400" kern="1200" dirty="0">
                          <a:solidFill>
                            <a:schemeClr val="dk1"/>
                          </a:solidFill>
                          <a:effectLst/>
                          <a:latin typeface="+mn-lt"/>
                          <a:ea typeface="+mn-ea"/>
                          <a:cs typeface="+mn-cs"/>
                        </a:rPr>
                        <a:t>T</a:t>
                      </a:r>
                      <a:endParaRPr lang="ru-RU" sz="24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202846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10"/>
          <p:cNvGraphicFramePr>
            <a:graphicFrameLocks noGrp="1" noChangeAspect="1"/>
          </p:cNvGraphicFramePr>
          <p:nvPr>
            <p:ph sz="quarter" idx="4294967295"/>
            <p:extLst>
              <p:ext uri="{D42A27DB-BD31-4B8C-83A1-F6EECF244321}">
                <p14:modId xmlns:p14="http://schemas.microsoft.com/office/powerpoint/2010/main" val="1444873656"/>
              </p:ext>
            </p:extLst>
          </p:nvPr>
        </p:nvGraphicFramePr>
        <p:xfrm>
          <a:off x="-224466" y="274624"/>
          <a:ext cx="4904627" cy="3353067"/>
        </p:xfrm>
        <a:graphic>
          <a:graphicData uri="http://schemas.openxmlformats.org/presentationml/2006/ole">
            <mc:AlternateContent xmlns:mc="http://schemas.openxmlformats.org/markup-compatibility/2006">
              <mc:Choice xmlns:v="urn:schemas-microsoft-com:vml" Requires="v">
                <p:oleObj spid="_x0000_s3114" name="Graph" r:id="rId3" imgW="4011840" imgH="2913120" progId="Origin50.Graph">
                  <p:embed/>
                </p:oleObj>
              </mc:Choice>
              <mc:Fallback>
                <p:oleObj name="Graph" r:id="rId3" imgW="4011840" imgH="2913120" progId="Origin50.Graph">
                  <p:embed/>
                  <p:pic>
                    <p:nvPicPr>
                      <p:cNvPr id="5633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66" y="274624"/>
                        <a:ext cx="4904627" cy="3353067"/>
                      </a:xfrm>
                      <a:prstGeom prst="rect">
                        <a:avLst/>
                      </a:prstGeom>
                      <a:noFill/>
                      <a:ln>
                        <a:noFill/>
                      </a:ln>
                      <a:effectLst/>
                    </p:spPr>
                  </p:pic>
                </p:oleObj>
              </mc:Fallback>
            </mc:AlternateContent>
          </a:graphicData>
        </a:graphic>
      </p:graphicFrame>
      <p:sp>
        <p:nvSpPr>
          <p:cNvPr id="2" name="Title 1"/>
          <p:cNvSpPr>
            <a:spLocks noGrp="1"/>
          </p:cNvSpPr>
          <p:nvPr>
            <p:ph type="title"/>
          </p:nvPr>
        </p:nvSpPr>
        <p:spPr>
          <a:xfrm>
            <a:off x="-11430" y="14301"/>
            <a:ext cx="8689070" cy="452119"/>
          </a:xfrm>
        </p:spPr>
        <p:txBody>
          <a:bodyPr>
            <a:noAutofit/>
          </a:bodyPr>
          <a:lstStyle/>
          <a:p>
            <a:r>
              <a:rPr lang="en-US" sz="3200" dirty="0"/>
              <a:t>Beam dynamics for </a:t>
            </a:r>
            <a:r>
              <a:rPr lang="en-US" sz="3200" dirty="0" smtClean="0"/>
              <a:t>SUPER c-tau factory</a:t>
            </a:r>
            <a:endParaRPr lang="ru-RU" sz="3200" dirty="0"/>
          </a:p>
        </p:txBody>
      </p:sp>
      <p:pic>
        <p:nvPicPr>
          <p:cNvPr id="6" name="Рисунок 6"/>
          <p:cNvPicPr>
            <a:picLocks noChangeAspect="1"/>
          </p:cNvPicPr>
          <p:nvPr/>
        </p:nvPicPr>
        <p:blipFill>
          <a:blip r:embed="rId5"/>
          <a:stretch>
            <a:fillRect/>
          </a:stretch>
        </p:blipFill>
        <p:spPr>
          <a:xfrm>
            <a:off x="2122440" y="1951157"/>
            <a:ext cx="1607632" cy="972857"/>
          </a:xfrm>
          <a:prstGeom prst="rect">
            <a:avLst/>
          </a:prstGeom>
        </p:spPr>
      </p:pic>
      <p:graphicFrame>
        <p:nvGraphicFramePr>
          <p:cNvPr id="7" name="Таблица 10"/>
          <p:cNvGraphicFramePr>
            <a:graphicFrameLocks noGrp="1"/>
          </p:cNvGraphicFramePr>
          <p:nvPr>
            <p:extLst>
              <p:ext uri="{D42A27DB-BD31-4B8C-83A1-F6EECF244321}">
                <p14:modId xmlns:p14="http://schemas.microsoft.com/office/powerpoint/2010/main" val="890555973"/>
              </p:ext>
            </p:extLst>
          </p:nvPr>
        </p:nvGraphicFramePr>
        <p:xfrm>
          <a:off x="4685673" y="563575"/>
          <a:ext cx="3481062" cy="2468880"/>
        </p:xfrm>
        <a:graphic>
          <a:graphicData uri="http://schemas.openxmlformats.org/drawingml/2006/table">
            <a:tbl>
              <a:tblPr firstRow="1" bandRow="1">
                <a:tableStyleId>{5C22544A-7EE6-4342-B048-85BDC9FD1C3A}</a:tableStyleId>
              </a:tblPr>
              <a:tblGrid>
                <a:gridCol w="2616880">
                  <a:extLst>
                    <a:ext uri="{9D8B030D-6E8A-4147-A177-3AD203B41FA5}">
                      <a16:colId xmlns:a16="http://schemas.microsoft.com/office/drawing/2014/main" xmlns="" val="20000"/>
                    </a:ext>
                  </a:extLst>
                </a:gridCol>
                <a:gridCol w="864182">
                  <a:extLst>
                    <a:ext uri="{9D8B030D-6E8A-4147-A177-3AD203B41FA5}">
                      <a16:colId xmlns:a16="http://schemas.microsoft.com/office/drawing/2014/main" xmlns="" val="20001"/>
                    </a:ext>
                  </a:extLst>
                </a:gridCol>
              </a:tblGrid>
              <a:tr h="293990">
                <a:tc>
                  <a:txBody>
                    <a:bodyPr/>
                    <a:lstStyle/>
                    <a:p>
                      <a:r>
                        <a:rPr lang="en-US" dirty="0"/>
                        <a:t>Parameter</a:t>
                      </a:r>
                      <a:endParaRPr lang="ru-RU" dirty="0"/>
                    </a:p>
                  </a:txBody>
                  <a:tcPr/>
                </a:tc>
                <a:tc>
                  <a:txBody>
                    <a:bodyPr/>
                    <a:lstStyle/>
                    <a:p>
                      <a:r>
                        <a:rPr lang="en-US" dirty="0"/>
                        <a:t>Value</a:t>
                      </a:r>
                      <a:endParaRPr lang="ru-RU" dirty="0"/>
                    </a:p>
                  </a:txBody>
                  <a:tcPr/>
                </a:tc>
                <a:extLst>
                  <a:ext uri="{0D108BD9-81ED-4DB2-BD59-A6C34878D82A}">
                    <a16:rowId xmlns:a16="http://schemas.microsoft.com/office/drawing/2014/main" xmlns="" val="10000"/>
                  </a:ext>
                </a:extLst>
              </a:tr>
              <a:tr h="293990">
                <a:tc>
                  <a:txBody>
                    <a:bodyPr/>
                    <a:lstStyle/>
                    <a:p>
                      <a:r>
                        <a:rPr lang="en-US" dirty="0"/>
                        <a:t>Beam length (sigma, mm)</a:t>
                      </a:r>
                      <a:endParaRPr lang="ru-RU" dirty="0"/>
                    </a:p>
                  </a:txBody>
                  <a:tcPr/>
                </a:tc>
                <a:tc>
                  <a:txBody>
                    <a:bodyPr/>
                    <a:lstStyle/>
                    <a:p>
                      <a:r>
                        <a:rPr lang="en-US" dirty="0"/>
                        <a:t>1.5</a:t>
                      </a:r>
                      <a:endParaRPr lang="ru-RU" dirty="0"/>
                    </a:p>
                  </a:txBody>
                  <a:tcPr/>
                </a:tc>
                <a:extLst>
                  <a:ext uri="{0D108BD9-81ED-4DB2-BD59-A6C34878D82A}">
                    <a16:rowId xmlns:a16="http://schemas.microsoft.com/office/drawing/2014/main" xmlns="" val="10001"/>
                  </a:ext>
                </a:extLst>
              </a:tr>
              <a:tr h="293990">
                <a:tc>
                  <a:txBody>
                    <a:bodyPr/>
                    <a:lstStyle/>
                    <a:p>
                      <a:r>
                        <a:rPr lang="en-US" dirty="0"/>
                        <a:t>Norm tr. Emittance (mm </a:t>
                      </a:r>
                      <a:r>
                        <a:rPr lang="en-US" dirty="0" err="1"/>
                        <a:t>mrad</a:t>
                      </a:r>
                      <a:r>
                        <a:rPr lang="en-US" dirty="0"/>
                        <a:t>)</a:t>
                      </a:r>
                      <a:endParaRPr lang="ru-RU" dirty="0"/>
                    </a:p>
                  </a:txBody>
                  <a:tcPr/>
                </a:tc>
                <a:tc>
                  <a:txBody>
                    <a:bodyPr/>
                    <a:lstStyle/>
                    <a:p>
                      <a:r>
                        <a:rPr lang="en-US" dirty="0" smtClean="0"/>
                        <a:t>2.3</a:t>
                      </a:r>
                      <a:endParaRPr lang="ru-RU" dirty="0"/>
                    </a:p>
                  </a:txBody>
                  <a:tcPr/>
                </a:tc>
                <a:extLst>
                  <a:ext uri="{0D108BD9-81ED-4DB2-BD59-A6C34878D82A}">
                    <a16:rowId xmlns:a16="http://schemas.microsoft.com/office/drawing/2014/main" xmlns="" val="10002"/>
                  </a:ext>
                </a:extLst>
              </a:tr>
              <a:tr h="293990">
                <a:tc>
                  <a:txBody>
                    <a:bodyPr/>
                    <a:lstStyle/>
                    <a:p>
                      <a:r>
                        <a:rPr lang="en-US" dirty="0"/>
                        <a:t>Energy (MeV)</a:t>
                      </a:r>
                      <a:endParaRPr lang="ru-RU" dirty="0"/>
                    </a:p>
                  </a:txBody>
                  <a:tcPr/>
                </a:tc>
                <a:tc>
                  <a:txBody>
                    <a:bodyPr/>
                    <a:lstStyle/>
                    <a:p>
                      <a:r>
                        <a:rPr lang="en-US" dirty="0" smtClean="0"/>
                        <a:t>6.5</a:t>
                      </a:r>
                      <a:endParaRPr lang="ru-RU" dirty="0"/>
                    </a:p>
                  </a:txBody>
                  <a:tcPr/>
                </a:tc>
                <a:extLst>
                  <a:ext uri="{0D108BD9-81ED-4DB2-BD59-A6C34878D82A}">
                    <a16:rowId xmlns:a16="http://schemas.microsoft.com/office/drawing/2014/main" xmlns="" val="10003"/>
                  </a:ext>
                </a:extLst>
              </a:tr>
              <a:tr h="293990">
                <a:tc>
                  <a:txBody>
                    <a:bodyPr/>
                    <a:lstStyle/>
                    <a:p>
                      <a:r>
                        <a:rPr lang="en-US" dirty="0"/>
                        <a:t>Energy</a:t>
                      </a:r>
                      <a:r>
                        <a:rPr lang="en-US" baseline="0" dirty="0"/>
                        <a:t> spread (%)</a:t>
                      </a:r>
                      <a:endParaRPr lang="ru-RU" dirty="0"/>
                    </a:p>
                  </a:txBody>
                  <a:tcPr/>
                </a:tc>
                <a:tc>
                  <a:txBody>
                    <a:bodyPr/>
                    <a:lstStyle/>
                    <a:p>
                      <a:r>
                        <a:rPr lang="en-US" dirty="0" smtClean="0"/>
                        <a:t>~1%</a:t>
                      </a:r>
                      <a:endParaRPr lang="ru-RU" dirty="0"/>
                    </a:p>
                  </a:txBody>
                  <a:tcPr/>
                </a:tc>
                <a:extLst>
                  <a:ext uri="{0D108BD9-81ED-4DB2-BD59-A6C34878D82A}">
                    <a16:rowId xmlns:a16="http://schemas.microsoft.com/office/drawing/2014/main" xmlns="" val="10004"/>
                  </a:ext>
                </a:extLst>
              </a:tr>
              <a:tr h="293990">
                <a:tc>
                  <a:txBody>
                    <a:bodyPr/>
                    <a:lstStyle/>
                    <a:p>
                      <a:r>
                        <a:rPr lang="en-US" dirty="0"/>
                        <a:t>Injection</a:t>
                      </a:r>
                      <a:r>
                        <a:rPr lang="en-US" baseline="0" dirty="0"/>
                        <a:t> phase (</a:t>
                      </a:r>
                      <a:r>
                        <a:rPr lang="en-US" baseline="0" dirty="0" err="1"/>
                        <a:t>deg</a:t>
                      </a:r>
                      <a:r>
                        <a:rPr lang="en-US" baseline="0" dirty="0"/>
                        <a:t>)</a:t>
                      </a:r>
                      <a:endParaRPr lang="ru-RU" dirty="0"/>
                    </a:p>
                  </a:txBody>
                  <a:tcPr/>
                </a:tc>
                <a:tc>
                  <a:txBody>
                    <a:bodyPr/>
                    <a:lstStyle/>
                    <a:p>
                      <a:r>
                        <a:rPr lang="en-US" dirty="0"/>
                        <a:t>200</a:t>
                      </a:r>
                      <a:endParaRPr lang="ru-RU" dirty="0"/>
                    </a:p>
                  </a:txBody>
                  <a:tcPr/>
                </a:tc>
                <a:extLst>
                  <a:ext uri="{0D108BD9-81ED-4DB2-BD59-A6C34878D82A}">
                    <a16:rowId xmlns:a16="http://schemas.microsoft.com/office/drawing/2014/main" xmlns="" val="10005"/>
                  </a:ext>
                </a:extLst>
              </a:tr>
            </a:tbl>
          </a:graphicData>
        </a:graphic>
      </p:graphicFrame>
      <p:pic>
        <p:nvPicPr>
          <p:cNvPr id="8" name="Picture 7"/>
          <p:cNvPicPr>
            <a:picLocks noChangeAspect="1"/>
          </p:cNvPicPr>
          <p:nvPr/>
        </p:nvPicPr>
        <p:blipFill>
          <a:blip r:embed="rId6"/>
          <a:stretch>
            <a:fillRect/>
          </a:stretch>
        </p:blipFill>
        <p:spPr>
          <a:xfrm>
            <a:off x="4100837" y="3032455"/>
            <a:ext cx="4902365" cy="3789227"/>
          </a:xfrm>
          <a:prstGeom prst="rect">
            <a:avLst/>
          </a:prstGeom>
        </p:spPr>
      </p:pic>
      <p:pic>
        <p:nvPicPr>
          <p:cNvPr id="9" name="Picture 8"/>
          <p:cNvPicPr>
            <a:picLocks noChangeAspect="1"/>
          </p:cNvPicPr>
          <p:nvPr/>
        </p:nvPicPr>
        <p:blipFill>
          <a:blip r:embed="rId7"/>
          <a:stretch>
            <a:fillRect/>
          </a:stretch>
        </p:blipFill>
        <p:spPr>
          <a:xfrm>
            <a:off x="1" y="3240765"/>
            <a:ext cx="4244878" cy="3743325"/>
          </a:xfrm>
          <a:prstGeom prst="rect">
            <a:avLst/>
          </a:prstGeom>
        </p:spPr>
      </p:pic>
      <p:sp>
        <p:nvSpPr>
          <p:cNvPr id="11" name="Oval 24"/>
          <p:cNvSpPr>
            <a:spLocks noChangeArrowheads="1"/>
          </p:cNvSpPr>
          <p:nvPr/>
        </p:nvSpPr>
        <p:spPr bwMode="auto">
          <a:xfrm>
            <a:off x="1774126" y="3590323"/>
            <a:ext cx="2019300" cy="446088"/>
          </a:xfrm>
          <a:prstGeom prst="ellipse">
            <a:avLst/>
          </a:prstGeom>
          <a:solidFill>
            <a:srgbClr val="CCFFFF"/>
          </a:solidFill>
          <a:ln w="9525">
            <a:solidFill>
              <a:schemeClr val="tx1"/>
            </a:solidFill>
            <a:round/>
            <a:headEnd/>
            <a:tailEnd/>
          </a:ln>
          <a:effectLst/>
        </p:spPr>
        <p:txBody>
          <a:bodyPr wrap="none" anchor="ctr"/>
          <a:lstStyle/>
          <a:p>
            <a:pPr algn="ctr"/>
            <a:r>
              <a:rPr lang="en-US" sz="1400" b="1" dirty="0" err="1" smtClean="0"/>
              <a:t>Em_n</a:t>
            </a:r>
            <a:r>
              <a:rPr lang="en-US" sz="1400" b="1" dirty="0" smtClean="0"/>
              <a:t>=2</a:t>
            </a:r>
            <a:r>
              <a:rPr lang="ru-RU" sz="1400" b="1" dirty="0" smtClean="0"/>
              <a:t>.</a:t>
            </a:r>
            <a:r>
              <a:rPr lang="en-US" sz="1400" b="1" dirty="0" smtClean="0"/>
              <a:t>3 </a:t>
            </a:r>
            <a:r>
              <a:rPr lang="en-US" sz="1400" b="1" dirty="0"/>
              <a:t>mm </a:t>
            </a:r>
            <a:r>
              <a:rPr lang="en-US" sz="1400" b="1" dirty="0" err="1"/>
              <a:t>mrad</a:t>
            </a:r>
            <a:endParaRPr lang="ru-RU" sz="1400" b="1" dirty="0"/>
          </a:p>
        </p:txBody>
      </p:sp>
      <p:pic>
        <p:nvPicPr>
          <p:cNvPr id="12" name="Picture 11"/>
          <p:cNvPicPr>
            <a:picLocks noChangeAspect="1"/>
          </p:cNvPicPr>
          <p:nvPr/>
        </p:nvPicPr>
        <p:blipFill>
          <a:blip r:embed="rId8"/>
          <a:stretch>
            <a:fillRect/>
          </a:stretch>
        </p:blipFill>
        <p:spPr>
          <a:xfrm>
            <a:off x="6784734" y="4838951"/>
            <a:ext cx="2071984" cy="1420624"/>
          </a:xfrm>
          <a:prstGeom prst="rect">
            <a:avLst/>
          </a:prstGeom>
        </p:spPr>
      </p:pic>
      <p:pic>
        <p:nvPicPr>
          <p:cNvPr id="13" name="Picture 12"/>
          <p:cNvPicPr>
            <a:picLocks noChangeAspect="1"/>
          </p:cNvPicPr>
          <p:nvPr/>
        </p:nvPicPr>
        <p:blipFill>
          <a:blip r:embed="rId9"/>
          <a:stretch>
            <a:fillRect/>
          </a:stretch>
        </p:blipFill>
        <p:spPr>
          <a:xfrm>
            <a:off x="4852371" y="4848666"/>
            <a:ext cx="2002891" cy="1410909"/>
          </a:xfrm>
          <a:prstGeom prst="rect">
            <a:avLst/>
          </a:prstGeom>
        </p:spPr>
      </p:pic>
      <p:cxnSp>
        <p:nvCxnSpPr>
          <p:cNvPr id="15" name="Straight Arrow Connector 14"/>
          <p:cNvCxnSpPr/>
          <p:nvPr/>
        </p:nvCxnSpPr>
        <p:spPr>
          <a:xfrm flipV="1">
            <a:off x="8480933" y="4470907"/>
            <a:ext cx="364763" cy="4114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766099" y="4531394"/>
            <a:ext cx="3021526" cy="3124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8631833" y="4352223"/>
            <a:ext cx="376880" cy="3043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9562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886700" cy="676275"/>
          </a:xfrm>
        </p:spPr>
        <p:txBody>
          <a:bodyPr>
            <a:normAutofit/>
          </a:bodyPr>
          <a:lstStyle/>
          <a:p>
            <a:pPr algn="just"/>
            <a:r>
              <a:rPr lang="en-US" sz="2800" dirty="0"/>
              <a:t>Beam dynamics for </a:t>
            </a:r>
            <a:r>
              <a:rPr lang="en-US" sz="2800" dirty="0" smtClean="0"/>
              <a:t>FCC</a:t>
            </a:r>
            <a:endParaRPr lang="en-US" sz="2800" dirty="0"/>
          </a:p>
        </p:txBody>
      </p:sp>
      <p:graphicFrame>
        <p:nvGraphicFramePr>
          <p:cNvPr id="4" name="Таблица 3"/>
          <p:cNvGraphicFramePr>
            <a:graphicFrameLocks noGrp="1"/>
          </p:cNvGraphicFramePr>
          <p:nvPr>
            <p:extLst>
              <p:ext uri="{D42A27DB-BD31-4B8C-83A1-F6EECF244321}">
                <p14:modId xmlns:p14="http://schemas.microsoft.com/office/powerpoint/2010/main" val="2662439580"/>
              </p:ext>
            </p:extLst>
          </p:nvPr>
        </p:nvGraphicFramePr>
        <p:xfrm>
          <a:off x="1250066" y="781034"/>
          <a:ext cx="6636634" cy="5076056"/>
        </p:xfrm>
        <a:graphic>
          <a:graphicData uri="http://schemas.openxmlformats.org/drawingml/2006/table">
            <a:tbl>
              <a:tblPr firstRow="1" bandRow="1">
                <a:tableStyleId>{5C22544A-7EE6-4342-B048-85BDC9FD1C3A}</a:tableStyleId>
              </a:tblPr>
              <a:tblGrid>
                <a:gridCol w="3972338">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tblGrid>
              <a:tr h="504056">
                <a:tc gridSpan="2">
                  <a:txBody>
                    <a:bodyPr/>
                    <a:lstStyle/>
                    <a:p>
                      <a:pPr algn="ctr"/>
                      <a:r>
                        <a:rPr lang="en-US" sz="2400" dirty="0"/>
                        <a:t>ASTRA simulation parameters</a:t>
                      </a:r>
                      <a:endParaRPr lang="ru-RU" sz="2400" dirty="0"/>
                    </a:p>
                  </a:txBody>
                  <a:tcPr/>
                </a:tc>
                <a:tc hMerge="1">
                  <a:txBody>
                    <a:bodyPr/>
                    <a:lstStyle/>
                    <a:p>
                      <a:endParaRPr lang="ru-RU" dirty="0"/>
                    </a:p>
                  </a:txBody>
                  <a:tcPr/>
                </a:tc>
                <a:extLst>
                  <a:ext uri="{0D108BD9-81ED-4DB2-BD59-A6C34878D82A}">
                    <a16:rowId xmlns:a16="http://schemas.microsoft.com/office/drawing/2014/main" xmlns="" val="10000"/>
                  </a:ext>
                </a:extLst>
              </a:tr>
              <a:tr h="437835">
                <a:tc>
                  <a:txBody>
                    <a:bodyPr/>
                    <a:lstStyle/>
                    <a:p>
                      <a:r>
                        <a:rPr lang="en-US" sz="2400" dirty="0"/>
                        <a:t>Initial emittance </a:t>
                      </a:r>
                      <a:endParaRPr lang="ru-RU" sz="2400" dirty="0"/>
                    </a:p>
                  </a:txBody>
                  <a:tcPr/>
                </a:tc>
                <a:tc>
                  <a:txBody>
                    <a:bodyPr/>
                    <a:lstStyle/>
                    <a:p>
                      <a:r>
                        <a:rPr lang="en-US" sz="2400" dirty="0" smtClean="0"/>
                        <a:t>0.6</a:t>
                      </a:r>
                      <a:r>
                        <a:rPr lang="en-US" sz="2400" baseline="0" dirty="0" smtClean="0"/>
                        <a:t> </a:t>
                      </a:r>
                      <a:r>
                        <a:rPr lang="en-US" sz="2400" baseline="0" dirty="0"/>
                        <a:t>mm </a:t>
                      </a:r>
                      <a:r>
                        <a:rPr lang="en-US" sz="2400" baseline="0" dirty="0" err="1"/>
                        <a:t>mrad</a:t>
                      </a:r>
                      <a:r>
                        <a:rPr lang="en-US" sz="2400" dirty="0"/>
                        <a:t> </a:t>
                      </a:r>
                      <a:endParaRPr lang="ru-RU" sz="2400" dirty="0"/>
                    </a:p>
                  </a:txBody>
                  <a:tcPr/>
                </a:tc>
                <a:extLst>
                  <a:ext uri="{0D108BD9-81ED-4DB2-BD59-A6C34878D82A}">
                    <a16:rowId xmlns:a16="http://schemas.microsoft.com/office/drawing/2014/main" xmlns="" val="10002"/>
                  </a:ext>
                </a:extLst>
              </a:tr>
              <a:tr h="437835">
                <a:tc>
                  <a:txBody>
                    <a:bodyPr/>
                    <a:lstStyle/>
                    <a:p>
                      <a:r>
                        <a:rPr lang="en-US" sz="2400" dirty="0"/>
                        <a:t>Initial kinetic energy </a:t>
                      </a:r>
                      <a:endParaRPr lang="ru-RU" sz="2400" dirty="0"/>
                    </a:p>
                  </a:txBody>
                  <a:tcPr/>
                </a:tc>
                <a:tc>
                  <a:txBody>
                    <a:bodyPr/>
                    <a:lstStyle/>
                    <a:p>
                      <a:r>
                        <a:rPr lang="en-US" sz="2400" dirty="0"/>
                        <a:t>0.6 eV</a:t>
                      </a:r>
                      <a:endParaRPr lang="ru-RU" sz="2400" dirty="0"/>
                    </a:p>
                  </a:txBody>
                  <a:tcPr/>
                </a:tc>
                <a:extLst>
                  <a:ext uri="{0D108BD9-81ED-4DB2-BD59-A6C34878D82A}">
                    <a16:rowId xmlns:a16="http://schemas.microsoft.com/office/drawing/2014/main" xmlns="" val="10003"/>
                  </a:ext>
                </a:extLst>
              </a:tr>
              <a:tr h="437835">
                <a:tc>
                  <a:txBody>
                    <a:bodyPr/>
                    <a:lstStyle/>
                    <a:p>
                      <a:r>
                        <a:rPr lang="en-US" sz="2400" dirty="0"/>
                        <a:t>Total charge </a:t>
                      </a:r>
                      <a:endParaRPr lang="ru-RU" sz="2400" dirty="0"/>
                    </a:p>
                  </a:txBody>
                  <a:tcPr/>
                </a:tc>
                <a:tc>
                  <a:txBody>
                    <a:bodyPr/>
                    <a:lstStyle/>
                    <a:p>
                      <a:r>
                        <a:rPr lang="en-US" sz="2400" dirty="0" smtClean="0"/>
                        <a:t>6.5 </a:t>
                      </a:r>
                      <a:r>
                        <a:rPr lang="en-US" sz="2400" dirty="0" err="1"/>
                        <a:t>nC</a:t>
                      </a:r>
                      <a:endParaRPr lang="ru-RU" sz="2400" dirty="0"/>
                    </a:p>
                  </a:txBody>
                  <a:tcPr/>
                </a:tc>
                <a:extLst>
                  <a:ext uri="{0D108BD9-81ED-4DB2-BD59-A6C34878D82A}">
                    <a16:rowId xmlns:a16="http://schemas.microsoft.com/office/drawing/2014/main" xmlns="" val="10004"/>
                  </a:ext>
                </a:extLst>
              </a:tr>
              <a:tr h="437835">
                <a:tc>
                  <a:txBody>
                    <a:bodyPr/>
                    <a:lstStyle/>
                    <a:p>
                      <a:r>
                        <a:rPr lang="en-US" sz="2400" dirty="0"/>
                        <a:t>Cathode spot size </a:t>
                      </a:r>
                      <a:endParaRPr lang="ru-RU" sz="2400" dirty="0"/>
                    </a:p>
                  </a:txBody>
                  <a:tcPr/>
                </a:tc>
                <a:tc>
                  <a:txBody>
                    <a:bodyPr/>
                    <a:lstStyle/>
                    <a:p>
                      <a:r>
                        <a:rPr lang="en-US" sz="2400" dirty="0"/>
                        <a:t>5 mm</a:t>
                      </a:r>
                      <a:endParaRPr lang="ru-RU" sz="2400" dirty="0"/>
                    </a:p>
                  </a:txBody>
                  <a:tcPr/>
                </a:tc>
                <a:extLst>
                  <a:ext uri="{0D108BD9-81ED-4DB2-BD59-A6C34878D82A}">
                    <a16:rowId xmlns:a16="http://schemas.microsoft.com/office/drawing/2014/main" xmlns="" val="10005"/>
                  </a:ext>
                </a:extLst>
              </a:tr>
              <a:tr h="437835">
                <a:tc>
                  <a:txBody>
                    <a:bodyPr/>
                    <a:lstStyle/>
                    <a:p>
                      <a:r>
                        <a:rPr lang="en-US" sz="2400" dirty="0"/>
                        <a:t>Initial distribution</a:t>
                      </a:r>
                      <a:endParaRPr lang="ru-RU" sz="2400" dirty="0"/>
                    </a:p>
                  </a:txBody>
                  <a:tcPr/>
                </a:tc>
                <a:tc>
                  <a:txBody>
                    <a:bodyPr/>
                    <a:lstStyle/>
                    <a:p>
                      <a:r>
                        <a:rPr lang="en-US" sz="2400" dirty="0"/>
                        <a:t>Rad. </a:t>
                      </a:r>
                      <a:r>
                        <a:rPr lang="en-US" sz="2400"/>
                        <a:t>Uniform</a:t>
                      </a:r>
                      <a:endParaRPr lang="ru-RU" sz="2400" dirty="0"/>
                    </a:p>
                  </a:txBody>
                  <a:tcPr/>
                </a:tc>
                <a:extLst>
                  <a:ext uri="{0D108BD9-81ED-4DB2-BD59-A6C34878D82A}">
                    <a16:rowId xmlns:a16="http://schemas.microsoft.com/office/drawing/2014/main" xmlns="" val="10006"/>
                  </a:ext>
                </a:extLst>
              </a:tr>
              <a:tr h="437835">
                <a:tc>
                  <a:txBody>
                    <a:bodyPr/>
                    <a:lstStyle/>
                    <a:p>
                      <a:r>
                        <a:rPr lang="en-US" sz="2400" dirty="0"/>
                        <a:t>Laser pulse duration </a:t>
                      </a:r>
                      <a:endParaRPr lang="ru-RU" sz="2400" dirty="0"/>
                    </a:p>
                  </a:txBody>
                  <a:tcPr/>
                </a:tc>
                <a:tc>
                  <a:txBody>
                    <a:bodyPr/>
                    <a:lstStyle/>
                    <a:p>
                      <a:r>
                        <a:rPr lang="ru-RU" sz="2400" dirty="0" smtClean="0"/>
                        <a:t>14</a:t>
                      </a:r>
                      <a:r>
                        <a:rPr lang="en-US" sz="2400" dirty="0" smtClean="0"/>
                        <a:t> </a:t>
                      </a:r>
                      <a:r>
                        <a:rPr lang="en-US" sz="2400" dirty="0" err="1"/>
                        <a:t>ps</a:t>
                      </a:r>
                      <a:endParaRPr lang="ru-RU" sz="2400" dirty="0"/>
                    </a:p>
                  </a:txBody>
                  <a:tcPr/>
                </a:tc>
                <a:extLst>
                  <a:ext uri="{0D108BD9-81ED-4DB2-BD59-A6C34878D82A}">
                    <a16:rowId xmlns:a16="http://schemas.microsoft.com/office/drawing/2014/main" xmlns="" val="10007"/>
                  </a:ext>
                </a:extLst>
              </a:tr>
              <a:tr h="437835">
                <a:tc>
                  <a:txBody>
                    <a:bodyPr/>
                    <a:lstStyle/>
                    <a:p>
                      <a:r>
                        <a:rPr lang="en-US" sz="2400" dirty="0"/>
                        <a:t>Laser injection phase</a:t>
                      </a:r>
                      <a:r>
                        <a:rPr lang="en-US" sz="2400" baseline="0" dirty="0"/>
                        <a:t> </a:t>
                      </a:r>
                      <a:endParaRPr lang="ru-RU" sz="2400" dirty="0"/>
                    </a:p>
                  </a:txBody>
                  <a:tcPr/>
                </a:tc>
                <a:tc>
                  <a:txBody>
                    <a:bodyPr/>
                    <a:lstStyle/>
                    <a:p>
                      <a:r>
                        <a:rPr lang="en-US" sz="2400" kern="1200" dirty="0">
                          <a:solidFill>
                            <a:schemeClr val="dk1"/>
                          </a:solidFill>
                          <a:effectLst/>
                          <a:latin typeface="+mn-lt"/>
                          <a:ea typeface="+mn-ea"/>
                          <a:cs typeface="+mn-cs"/>
                        </a:rPr>
                        <a:t>variable</a:t>
                      </a:r>
                      <a:endParaRPr lang="ru-RU" sz="24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8"/>
                  </a:ext>
                </a:extLst>
              </a:tr>
              <a:tr h="437835">
                <a:tc>
                  <a:txBody>
                    <a:bodyPr/>
                    <a:lstStyle/>
                    <a:p>
                      <a:r>
                        <a:rPr lang="en-US" sz="2400" dirty="0"/>
                        <a:t>Magnetic</a:t>
                      </a:r>
                      <a:r>
                        <a:rPr lang="en-US" sz="2400" baseline="0" dirty="0"/>
                        <a:t> field on the cathode</a:t>
                      </a:r>
                      <a:endParaRPr lang="ru-RU" sz="2400" dirty="0"/>
                    </a:p>
                  </a:txBody>
                  <a:tcPr/>
                </a:tc>
                <a:tc>
                  <a:txBody>
                    <a:bodyPr/>
                    <a:lstStyle/>
                    <a:p>
                      <a:r>
                        <a:rPr lang="en-US" sz="2400" kern="1200" dirty="0">
                          <a:solidFill>
                            <a:schemeClr val="dk1"/>
                          </a:solidFill>
                          <a:effectLst/>
                          <a:latin typeface="+mn-lt"/>
                          <a:ea typeface="+mn-ea"/>
                          <a:cs typeface="+mn-cs"/>
                        </a:rPr>
                        <a:t>0 T</a:t>
                      </a:r>
                      <a:endParaRPr lang="ru-RU" sz="24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9"/>
                  </a:ext>
                </a:extLst>
              </a:tr>
              <a:tr h="437835">
                <a:tc>
                  <a:txBody>
                    <a:bodyPr/>
                    <a:lstStyle/>
                    <a:p>
                      <a:r>
                        <a:rPr lang="en-US" sz="2400" dirty="0"/>
                        <a:t>Peak accelerating</a:t>
                      </a:r>
                      <a:r>
                        <a:rPr lang="en-US" sz="2400" baseline="0" dirty="0"/>
                        <a:t> field</a:t>
                      </a:r>
                      <a:endParaRPr lang="ru-RU" sz="2400" dirty="0"/>
                    </a:p>
                  </a:txBody>
                  <a:tcPr/>
                </a:tc>
                <a:tc>
                  <a:txBody>
                    <a:bodyPr/>
                    <a:lstStyle/>
                    <a:p>
                      <a:r>
                        <a:rPr lang="en-US" sz="2400" kern="1200" dirty="0" smtClean="0">
                          <a:solidFill>
                            <a:schemeClr val="dk1"/>
                          </a:solidFill>
                          <a:effectLst/>
                          <a:latin typeface="+mn-lt"/>
                          <a:ea typeface="+mn-ea"/>
                          <a:cs typeface="+mn-cs"/>
                        </a:rPr>
                        <a:t>100 </a:t>
                      </a:r>
                      <a:r>
                        <a:rPr lang="en-US" sz="2400" kern="1200" dirty="0">
                          <a:solidFill>
                            <a:schemeClr val="dk1"/>
                          </a:solidFill>
                          <a:effectLst/>
                          <a:latin typeface="+mn-lt"/>
                          <a:ea typeface="+mn-ea"/>
                          <a:cs typeface="+mn-cs"/>
                        </a:rPr>
                        <a:t>MV/m</a:t>
                      </a:r>
                      <a:endParaRPr lang="ru-RU" sz="24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10"/>
                  </a:ext>
                </a:extLst>
              </a:tr>
              <a:tr h="437835">
                <a:tc>
                  <a:txBody>
                    <a:bodyPr/>
                    <a:lstStyle/>
                    <a:p>
                      <a:r>
                        <a:rPr lang="en-US" sz="2400" dirty="0"/>
                        <a:t>Focusing solenoid field</a:t>
                      </a:r>
                      <a:endParaRPr lang="ru-RU" sz="2400" dirty="0"/>
                    </a:p>
                  </a:txBody>
                  <a:tcPr/>
                </a:tc>
                <a:tc>
                  <a:txBody>
                    <a:bodyPr/>
                    <a:lstStyle/>
                    <a:p>
                      <a:r>
                        <a:rPr lang="en-US" sz="2400" kern="1200" dirty="0">
                          <a:solidFill>
                            <a:schemeClr val="dk1"/>
                          </a:solidFill>
                          <a:effectLst/>
                          <a:latin typeface="+mn-lt"/>
                          <a:ea typeface="+mn-ea"/>
                          <a:cs typeface="+mn-cs"/>
                        </a:rPr>
                        <a:t>0.5 T</a:t>
                      </a:r>
                      <a:endParaRPr lang="ru-RU" sz="24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562226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0"/>
            <a:ext cx="9144000" cy="559665"/>
          </a:xfrm>
        </p:spPr>
        <p:txBody>
          <a:bodyPr>
            <a:normAutofit/>
          </a:bodyPr>
          <a:lstStyle/>
          <a:p>
            <a:pPr algn="just"/>
            <a:r>
              <a:rPr lang="en-US" sz="2800" dirty="0"/>
              <a:t>Beam dynamics for </a:t>
            </a:r>
            <a:r>
              <a:rPr lang="en-US" sz="2800" dirty="0" smtClean="0"/>
              <a:t>FCC</a:t>
            </a:r>
            <a:endParaRPr lang="en-US" sz="2800" dirty="0"/>
          </a:p>
        </p:txBody>
      </p:sp>
      <p:graphicFrame>
        <p:nvGraphicFramePr>
          <p:cNvPr id="5" name="Object 7"/>
          <p:cNvGraphicFramePr>
            <a:graphicFrameLocks noChangeAspect="1"/>
          </p:cNvGraphicFramePr>
          <p:nvPr>
            <p:extLst/>
          </p:nvPr>
        </p:nvGraphicFramePr>
        <p:xfrm>
          <a:off x="0" y="392840"/>
          <a:ext cx="5212002" cy="3383093"/>
        </p:xfrm>
        <a:graphic>
          <a:graphicData uri="http://schemas.openxmlformats.org/presentationml/2006/ole">
            <mc:AlternateContent xmlns:mc="http://schemas.openxmlformats.org/markup-compatibility/2006">
              <mc:Choice xmlns:v="urn:schemas-microsoft-com:vml" Requires="v">
                <p:oleObj spid="_x0000_s2097" name="Graph" r:id="rId3" imgW="4057920" imgH="2854080" progId="Origin50.Graph">
                  <p:embed/>
                </p:oleObj>
              </mc:Choice>
              <mc:Fallback>
                <p:oleObj name="Graph" r:id="rId3" imgW="4057920" imgH="2854080" progId="Origin50.Graph">
                  <p:embed/>
                  <p:pic>
                    <p:nvPicPr>
                      <p:cNvPr id="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2840"/>
                        <a:ext cx="5212002" cy="3383093"/>
                      </a:xfrm>
                      <a:prstGeom prst="rect">
                        <a:avLst/>
                      </a:prstGeom>
                      <a:noFill/>
                      <a:ln>
                        <a:noFill/>
                      </a:ln>
                      <a:effectLst/>
                      <a:extLst/>
                    </p:spPr>
                  </p:pic>
                </p:oleObj>
              </mc:Fallback>
            </mc:AlternateContent>
          </a:graphicData>
        </a:graphic>
      </p:graphicFrame>
      <p:pic>
        <p:nvPicPr>
          <p:cNvPr id="7" name="Рисунок 6"/>
          <p:cNvPicPr>
            <a:picLocks noChangeAspect="1"/>
          </p:cNvPicPr>
          <p:nvPr/>
        </p:nvPicPr>
        <p:blipFill>
          <a:blip r:embed="rId5"/>
          <a:stretch>
            <a:fillRect/>
          </a:stretch>
        </p:blipFill>
        <p:spPr>
          <a:xfrm>
            <a:off x="2723269" y="745298"/>
            <a:ext cx="1572691" cy="1079506"/>
          </a:xfrm>
          <a:prstGeom prst="rect">
            <a:avLst/>
          </a:prstGeom>
        </p:spPr>
      </p:pic>
      <p:graphicFrame>
        <p:nvGraphicFramePr>
          <p:cNvPr id="11" name="Таблица 10"/>
          <p:cNvGraphicFramePr>
            <a:graphicFrameLocks noGrp="1"/>
          </p:cNvGraphicFramePr>
          <p:nvPr>
            <p:extLst>
              <p:ext uri="{D42A27DB-BD31-4B8C-83A1-F6EECF244321}">
                <p14:modId xmlns:p14="http://schemas.microsoft.com/office/powerpoint/2010/main" val="2818385532"/>
              </p:ext>
            </p:extLst>
          </p:nvPr>
        </p:nvGraphicFramePr>
        <p:xfrm>
          <a:off x="5212002" y="671365"/>
          <a:ext cx="3481062" cy="2468880"/>
        </p:xfrm>
        <a:graphic>
          <a:graphicData uri="http://schemas.openxmlformats.org/drawingml/2006/table">
            <a:tbl>
              <a:tblPr firstRow="1" bandRow="1">
                <a:tableStyleId>{5C22544A-7EE6-4342-B048-85BDC9FD1C3A}</a:tableStyleId>
              </a:tblPr>
              <a:tblGrid>
                <a:gridCol w="2616880">
                  <a:extLst>
                    <a:ext uri="{9D8B030D-6E8A-4147-A177-3AD203B41FA5}">
                      <a16:colId xmlns:a16="http://schemas.microsoft.com/office/drawing/2014/main" xmlns="" val="20000"/>
                    </a:ext>
                  </a:extLst>
                </a:gridCol>
                <a:gridCol w="864182">
                  <a:extLst>
                    <a:ext uri="{9D8B030D-6E8A-4147-A177-3AD203B41FA5}">
                      <a16:colId xmlns:a16="http://schemas.microsoft.com/office/drawing/2014/main" xmlns="" val="20001"/>
                    </a:ext>
                  </a:extLst>
                </a:gridCol>
              </a:tblGrid>
              <a:tr h="293990">
                <a:tc>
                  <a:txBody>
                    <a:bodyPr/>
                    <a:lstStyle/>
                    <a:p>
                      <a:r>
                        <a:rPr lang="en-US" dirty="0"/>
                        <a:t>Parameter</a:t>
                      </a:r>
                      <a:endParaRPr lang="ru-RU" dirty="0"/>
                    </a:p>
                  </a:txBody>
                  <a:tcPr/>
                </a:tc>
                <a:tc>
                  <a:txBody>
                    <a:bodyPr/>
                    <a:lstStyle/>
                    <a:p>
                      <a:r>
                        <a:rPr lang="en-US" dirty="0"/>
                        <a:t>Value</a:t>
                      </a:r>
                      <a:endParaRPr lang="ru-RU" dirty="0"/>
                    </a:p>
                  </a:txBody>
                  <a:tcPr/>
                </a:tc>
                <a:extLst>
                  <a:ext uri="{0D108BD9-81ED-4DB2-BD59-A6C34878D82A}">
                    <a16:rowId xmlns:a16="http://schemas.microsoft.com/office/drawing/2014/main" xmlns="" val="10000"/>
                  </a:ext>
                </a:extLst>
              </a:tr>
              <a:tr h="293990">
                <a:tc>
                  <a:txBody>
                    <a:bodyPr/>
                    <a:lstStyle/>
                    <a:p>
                      <a:r>
                        <a:rPr lang="en-US" dirty="0"/>
                        <a:t>Beam length (sigma, mm)</a:t>
                      </a:r>
                      <a:endParaRPr lang="ru-RU" dirty="0"/>
                    </a:p>
                  </a:txBody>
                  <a:tcPr/>
                </a:tc>
                <a:tc>
                  <a:txBody>
                    <a:bodyPr/>
                    <a:lstStyle/>
                    <a:p>
                      <a:r>
                        <a:rPr lang="en-US" dirty="0"/>
                        <a:t>1.5</a:t>
                      </a:r>
                      <a:endParaRPr lang="ru-RU" dirty="0"/>
                    </a:p>
                  </a:txBody>
                  <a:tcPr/>
                </a:tc>
                <a:extLst>
                  <a:ext uri="{0D108BD9-81ED-4DB2-BD59-A6C34878D82A}">
                    <a16:rowId xmlns:a16="http://schemas.microsoft.com/office/drawing/2014/main" xmlns="" val="10001"/>
                  </a:ext>
                </a:extLst>
              </a:tr>
              <a:tr h="293990">
                <a:tc>
                  <a:txBody>
                    <a:bodyPr/>
                    <a:lstStyle/>
                    <a:p>
                      <a:r>
                        <a:rPr lang="en-US" dirty="0"/>
                        <a:t>Norm tr. Emittance (mm </a:t>
                      </a:r>
                      <a:r>
                        <a:rPr lang="en-US" dirty="0" err="1"/>
                        <a:t>mrad</a:t>
                      </a:r>
                      <a:r>
                        <a:rPr lang="en-US" dirty="0"/>
                        <a:t>)</a:t>
                      </a:r>
                      <a:endParaRPr lang="ru-RU" dirty="0"/>
                    </a:p>
                  </a:txBody>
                  <a:tcPr/>
                </a:tc>
                <a:tc>
                  <a:txBody>
                    <a:bodyPr/>
                    <a:lstStyle/>
                    <a:p>
                      <a:r>
                        <a:rPr lang="en-US" dirty="0"/>
                        <a:t>3</a:t>
                      </a:r>
                      <a:endParaRPr lang="ru-RU" dirty="0"/>
                    </a:p>
                  </a:txBody>
                  <a:tcPr/>
                </a:tc>
                <a:extLst>
                  <a:ext uri="{0D108BD9-81ED-4DB2-BD59-A6C34878D82A}">
                    <a16:rowId xmlns:a16="http://schemas.microsoft.com/office/drawing/2014/main" xmlns="" val="10002"/>
                  </a:ext>
                </a:extLst>
              </a:tr>
              <a:tr h="293990">
                <a:tc>
                  <a:txBody>
                    <a:bodyPr/>
                    <a:lstStyle/>
                    <a:p>
                      <a:r>
                        <a:rPr lang="en-US" dirty="0"/>
                        <a:t>Energy (MeV)</a:t>
                      </a:r>
                      <a:endParaRPr lang="ru-RU" dirty="0"/>
                    </a:p>
                  </a:txBody>
                  <a:tcPr/>
                </a:tc>
                <a:tc>
                  <a:txBody>
                    <a:bodyPr/>
                    <a:lstStyle/>
                    <a:p>
                      <a:r>
                        <a:rPr lang="en-US" dirty="0"/>
                        <a:t>9.8</a:t>
                      </a:r>
                      <a:endParaRPr lang="ru-RU" dirty="0"/>
                    </a:p>
                  </a:txBody>
                  <a:tcPr/>
                </a:tc>
                <a:extLst>
                  <a:ext uri="{0D108BD9-81ED-4DB2-BD59-A6C34878D82A}">
                    <a16:rowId xmlns:a16="http://schemas.microsoft.com/office/drawing/2014/main" xmlns="" val="10003"/>
                  </a:ext>
                </a:extLst>
              </a:tr>
              <a:tr h="293990">
                <a:tc>
                  <a:txBody>
                    <a:bodyPr/>
                    <a:lstStyle/>
                    <a:p>
                      <a:r>
                        <a:rPr lang="en-US" dirty="0"/>
                        <a:t>Energy</a:t>
                      </a:r>
                      <a:r>
                        <a:rPr lang="en-US" baseline="0" dirty="0"/>
                        <a:t> spread (%)</a:t>
                      </a:r>
                      <a:endParaRPr lang="ru-RU" dirty="0"/>
                    </a:p>
                  </a:txBody>
                  <a:tcPr/>
                </a:tc>
                <a:tc>
                  <a:txBody>
                    <a:bodyPr/>
                    <a:lstStyle/>
                    <a:p>
                      <a:r>
                        <a:rPr lang="en-US" dirty="0" smtClean="0"/>
                        <a:t>~1%</a:t>
                      </a:r>
                      <a:endParaRPr lang="ru-RU" dirty="0"/>
                    </a:p>
                  </a:txBody>
                  <a:tcPr/>
                </a:tc>
                <a:extLst>
                  <a:ext uri="{0D108BD9-81ED-4DB2-BD59-A6C34878D82A}">
                    <a16:rowId xmlns:a16="http://schemas.microsoft.com/office/drawing/2014/main" xmlns="" val="10004"/>
                  </a:ext>
                </a:extLst>
              </a:tr>
              <a:tr h="293990">
                <a:tc>
                  <a:txBody>
                    <a:bodyPr/>
                    <a:lstStyle/>
                    <a:p>
                      <a:r>
                        <a:rPr lang="en-US" dirty="0"/>
                        <a:t>Injection</a:t>
                      </a:r>
                      <a:r>
                        <a:rPr lang="en-US" baseline="0" dirty="0"/>
                        <a:t> phase (</a:t>
                      </a:r>
                      <a:r>
                        <a:rPr lang="en-US" baseline="0" dirty="0" err="1"/>
                        <a:t>deg</a:t>
                      </a:r>
                      <a:r>
                        <a:rPr lang="en-US" baseline="0" dirty="0"/>
                        <a:t>)</a:t>
                      </a:r>
                      <a:endParaRPr lang="ru-RU" dirty="0"/>
                    </a:p>
                  </a:txBody>
                  <a:tcPr/>
                </a:tc>
                <a:tc>
                  <a:txBody>
                    <a:bodyPr/>
                    <a:lstStyle/>
                    <a:p>
                      <a:r>
                        <a:rPr lang="en-US" dirty="0"/>
                        <a:t>200</a:t>
                      </a:r>
                      <a:endParaRPr lang="ru-RU" dirty="0"/>
                    </a:p>
                  </a:txBody>
                  <a:tcPr/>
                </a:tc>
                <a:extLst>
                  <a:ext uri="{0D108BD9-81ED-4DB2-BD59-A6C34878D82A}">
                    <a16:rowId xmlns:a16="http://schemas.microsoft.com/office/drawing/2014/main" xmlns="" val="10005"/>
                  </a:ext>
                </a:extLst>
              </a:tr>
            </a:tbl>
          </a:graphicData>
        </a:graphic>
      </p:graphicFrame>
      <p:pic>
        <p:nvPicPr>
          <p:cNvPr id="3" name="Рисунок 2"/>
          <p:cNvPicPr>
            <a:picLocks noChangeAspect="1"/>
          </p:cNvPicPr>
          <p:nvPr/>
        </p:nvPicPr>
        <p:blipFill>
          <a:blip r:embed="rId6"/>
          <a:stretch>
            <a:fillRect/>
          </a:stretch>
        </p:blipFill>
        <p:spPr>
          <a:xfrm>
            <a:off x="4659412" y="3634717"/>
            <a:ext cx="4167159" cy="3121034"/>
          </a:xfrm>
          <a:prstGeom prst="rect">
            <a:avLst/>
          </a:prstGeom>
        </p:spPr>
      </p:pic>
      <p:pic>
        <p:nvPicPr>
          <p:cNvPr id="8" name="Рисунок 7"/>
          <p:cNvPicPr>
            <a:picLocks noChangeAspect="1"/>
          </p:cNvPicPr>
          <p:nvPr/>
        </p:nvPicPr>
        <p:blipFill>
          <a:blip r:embed="rId7"/>
          <a:stretch>
            <a:fillRect/>
          </a:stretch>
        </p:blipFill>
        <p:spPr>
          <a:xfrm>
            <a:off x="265951" y="3681638"/>
            <a:ext cx="4127510" cy="3027192"/>
          </a:xfrm>
          <a:prstGeom prst="rect">
            <a:avLst/>
          </a:prstGeom>
        </p:spPr>
      </p:pic>
      <p:sp>
        <p:nvSpPr>
          <p:cNvPr id="10" name="Oval 24"/>
          <p:cNvSpPr>
            <a:spLocks noChangeArrowheads="1"/>
          </p:cNvSpPr>
          <p:nvPr/>
        </p:nvSpPr>
        <p:spPr bwMode="auto">
          <a:xfrm>
            <a:off x="2109127" y="3816877"/>
            <a:ext cx="2019300" cy="446088"/>
          </a:xfrm>
          <a:prstGeom prst="ellipse">
            <a:avLst/>
          </a:prstGeom>
          <a:solidFill>
            <a:srgbClr val="CCFFFF"/>
          </a:solidFill>
          <a:ln w="9525">
            <a:solidFill>
              <a:schemeClr val="tx1"/>
            </a:solidFill>
            <a:round/>
            <a:headEnd/>
            <a:tailEnd/>
          </a:ln>
          <a:effectLst/>
        </p:spPr>
        <p:txBody>
          <a:bodyPr wrap="none" anchor="ctr"/>
          <a:lstStyle/>
          <a:p>
            <a:pPr algn="ctr"/>
            <a:r>
              <a:rPr lang="en-US" sz="1400" b="1" dirty="0" err="1"/>
              <a:t>Em_n</a:t>
            </a:r>
            <a:r>
              <a:rPr lang="en-US" sz="1400" b="1" dirty="0"/>
              <a:t>=3</a:t>
            </a:r>
            <a:r>
              <a:rPr lang="ru-RU" sz="1400" b="1" dirty="0"/>
              <a:t>.1</a:t>
            </a:r>
            <a:r>
              <a:rPr lang="en-US" sz="1400" b="1" dirty="0"/>
              <a:t> mm </a:t>
            </a:r>
            <a:r>
              <a:rPr lang="en-US" sz="1400" b="1" dirty="0" err="1"/>
              <a:t>mrad</a:t>
            </a:r>
            <a:endParaRPr lang="ru-RU" sz="1400" b="1" dirty="0"/>
          </a:p>
        </p:txBody>
      </p:sp>
      <p:sp>
        <p:nvSpPr>
          <p:cNvPr id="9" name="Oval 24">
            <a:extLst>
              <a:ext uri="{FF2B5EF4-FFF2-40B4-BE49-F238E27FC236}">
                <a16:creationId xmlns:a16="http://schemas.microsoft.com/office/drawing/2014/main" xmlns="" id="{63D4FA07-D3A6-4A97-8CE5-02A8455A6869}"/>
              </a:ext>
            </a:extLst>
          </p:cNvPr>
          <p:cNvSpPr>
            <a:spLocks noChangeArrowheads="1"/>
          </p:cNvSpPr>
          <p:nvPr/>
        </p:nvSpPr>
        <p:spPr bwMode="auto">
          <a:xfrm>
            <a:off x="2062433" y="4387647"/>
            <a:ext cx="2112688" cy="585463"/>
          </a:xfrm>
          <a:prstGeom prst="ellipse">
            <a:avLst/>
          </a:prstGeom>
          <a:solidFill>
            <a:srgbClr val="CCFFFF"/>
          </a:solidFill>
          <a:ln w="9525">
            <a:solidFill>
              <a:schemeClr val="tx1"/>
            </a:solidFill>
            <a:round/>
            <a:headEnd/>
            <a:tailEnd/>
          </a:ln>
          <a:effectLst/>
        </p:spPr>
        <p:txBody>
          <a:bodyPr wrap="none" anchor="ctr"/>
          <a:lstStyle/>
          <a:p>
            <a:pPr algn="ctr"/>
            <a:r>
              <a:rPr lang="en-US" sz="1400" b="1" dirty="0" err="1"/>
              <a:t>Em_n</a:t>
            </a:r>
            <a:r>
              <a:rPr lang="en-US" sz="1400" b="1" dirty="0"/>
              <a:t>=2.2 mm </a:t>
            </a:r>
            <a:r>
              <a:rPr lang="en-US" sz="1400" b="1" dirty="0" err="1"/>
              <a:t>mrad</a:t>
            </a:r>
            <a:r>
              <a:rPr lang="en-US" sz="1400" b="1" dirty="0"/>
              <a:t> (95%)</a:t>
            </a:r>
            <a:endParaRPr lang="ru-RU" sz="1400" b="1" dirty="0"/>
          </a:p>
        </p:txBody>
      </p:sp>
    </p:spTree>
    <p:extLst>
      <p:ext uri="{BB962C8B-B14F-4D97-AF65-F5344CB8AC3E}">
        <p14:creationId xmlns:p14="http://schemas.microsoft.com/office/powerpoint/2010/main" val="1166407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0"/>
            <a:ext cx="9144000" cy="559665"/>
          </a:xfrm>
        </p:spPr>
        <p:txBody>
          <a:bodyPr>
            <a:normAutofit/>
          </a:bodyPr>
          <a:lstStyle/>
          <a:p>
            <a:pPr algn="just"/>
            <a:r>
              <a:rPr lang="en-US" sz="2800" dirty="0"/>
              <a:t>Beam dynamics for </a:t>
            </a:r>
            <a:r>
              <a:rPr lang="en-US" sz="2800" dirty="0" smtClean="0"/>
              <a:t>FCC</a:t>
            </a:r>
            <a:endParaRPr lang="en-US" sz="2800" dirty="0"/>
          </a:p>
        </p:txBody>
      </p:sp>
      <p:pic>
        <p:nvPicPr>
          <p:cNvPr id="6" name="Рисунок 5"/>
          <p:cNvPicPr>
            <a:picLocks noChangeAspect="1"/>
          </p:cNvPicPr>
          <p:nvPr/>
        </p:nvPicPr>
        <p:blipFill>
          <a:blip r:embed="rId2"/>
          <a:stretch>
            <a:fillRect/>
          </a:stretch>
        </p:blipFill>
        <p:spPr>
          <a:xfrm>
            <a:off x="0" y="1804457"/>
            <a:ext cx="4343400" cy="3011900"/>
          </a:xfrm>
          <a:prstGeom prst="rect">
            <a:avLst/>
          </a:prstGeom>
        </p:spPr>
      </p:pic>
      <p:sp>
        <p:nvSpPr>
          <p:cNvPr id="7" name="Oval 24"/>
          <p:cNvSpPr>
            <a:spLocks noChangeArrowheads="1"/>
          </p:cNvSpPr>
          <p:nvPr/>
        </p:nvSpPr>
        <p:spPr bwMode="auto">
          <a:xfrm>
            <a:off x="1981330" y="2070857"/>
            <a:ext cx="2019300" cy="446088"/>
          </a:xfrm>
          <a:prstGeom prst="ellipse">
            <a:avLst/>
          </a:prstGeom>
          <a:solidFill>
            <a:srgbClr val="CCFFFF"/>
          </a:solidFill>
          <a:ln w="9525">
            <a:solidFill>
              <a:schemeClr val="tx1"/>
            </a:solidFill>
            <a:round/>
            <a:headEnd/>
            <a:tailEnd/>
          </a:ln>
          <a:effectLst/>
        </p:spPr>
        <p:txBody>
          <a:bodyPr wrap="none" anchor="ctr"/>
          <a:lstStyle/>
          <a:p>
            <a:pPr algn="ctr"/>
            <a:r>
              <a:rPr lang="en-US" sz="1400" b="1" dirty="0" err="1"/>
              <a:t>Em_n</a:t>
            </a:r>
            <a:r>
              <a:rPr lang="en-US" sz="1400" b="1" dirty="0"/>
              <a:t>=3 mm </a:t>
            </a:r>
            <a:r>
              <a:rPr lang="en-US" sz="1400" b="1" dirty="0" err="1"/>
              <a:t>mrad</a:t>
            </a:r>
            <a:endParaRPr lang="ru-RU" sz="1400" b="1" dirty="0"/>
          </a:p>
        </p:txBody>
      </p:sp>
      <p:pic>
        <p:nvPicPr>
          <p:cNvPr id="8" name="Рисунок 7"/>
          <p:cNvPicPr>
            <a:picLocks noChangeAspect="1"/>
          </p:cNvPicPr>
          <p:nvPr/>
        </p:nvPicPr>
        <p:blipFill>
          <a:blip r:embed="rId3"/>
          <a:stretch>
            <a:fillRect/>
          </a:stretch>
        </p:blipFill>
        <p:spPr>
          <a:xfrm>
            <a:off x="5194444" y="1929116"/>
            <a:ext cx="2870914" cy="2148847"/>
          </a:xfrm>
          <a:prstGeom prst="rect">
            <a:avLst/>
          </a:prstGeom>
        </p:spPr>
      </p:pic>
      <p:pic>
        <p:nvPicPr>
          <p:cNvPr id="5185" name="Рисунок 5184"/>
          <p:cNvPicPr>
            <a:picLocks noChangeAspect="1"/>
          </p:cNvPicPr>
          <p:nvPr/>
        </p:nvPicPr>
        <p:blipFill>
          <a:blip r:embed="rId4"/>
          <a:stretch>
            <a:fillRect/>
          </a:stretch>
        </p:blipFill>
        <p:spPr>
          <a:xfrm>
            <a:off x="199671" y="558886"/>
            <a:ext cx="8577006" cy="1176129"/>
          </a:xfrm>
          <a:prstGeom prst="rect">
            <a:avLst/>
          </a:prstGeom>
        </p:spPr>
      </p:pic>
      <p:cxnSp>
        <p:nvCxnSpPr>
          <p:cNvPr id="9" name="Прямая соединительная линия 8"/>
          <p:cNvCxnSpPr/>
          <p:nvPr/>
        </p:nvCxnSpPr>
        <p:spPr>
          <a:xfrm>
            <a:off x="1461477" y="3806092"/>
            <a:ext cx="11009" cy="16539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9671" y="5508872"/>
            <a:ext cx="3362587" cy="369332"/>
          </a:xfrm>
          <a:prstGeom prst="rect">
            <a:avLst/>
          </a:prstGeom>
          <a:noFill/>
        </p:spPr>
        <p:txBody>
          <a:bodyPr wrap="none" rtlCol="0">
            <a:spAutoFit/>
          </a:bodyPr>
          <a:lstStyle/>
          <a:p>
            <a:r>
              <a:rPr lang="en-US" dirty="0"/>
              <a:t>3 m. long SLAC type acc. structure</a:t>
            </a:r>
            <a:endParaRPr lang="ru-RU" dirty="0"/>
          </a:p>
        </p:txBody>
      </p:sp>
      <p:sp>
        <p:nvSpPr>
          <p:cNvPr id="12" name="Oval 24"/>
          <p:cNvSpPr>
            <a:spLocks noChangeArrowheads="1"/>
          </p:cNvSpPr>
          <p:nvPr/>
        </p:nvSpPr>
        <p:spPr bwMode="auto">
          <a:xfrm>
            <a:off x="1981330" y="2864318"/>
            <a:ext cx="2112688" cy="585463"/>
          </a:xfrm>
          <a:prstGeom prst="ellipse">
            <a:avLst/>
          </a:prstGeom>
          <a:solidFill>
            <a:srgbClr val="CCFFFF"/>
          </a:solidFill>
          <a:ln w="9525">
            <a:solidFill>
              <a:schemeClr val="tx1"/>
            </a:solidFill>
            <a:round/>
            <a:headEnd/>
            <a:tailEnd/>
          </a:ln>
          <a:effectLst/>
        </p:spPr>
        <p:txBody>
          <a:bodyPr wrap="none" anchor="ctr"/>
          <a:lstStyle/>
          <a:p>
            <a:pPr algn="ctr"/>
            <a:r>
              <a:rPr lang="en-US" sz="1400" b="1" dirty="0" err="1"/>
              <a:t>Em_n</a:t>
            </a:r>
            <a:r>
              <a:rPr lang="en-US" sz="1400" b="1" dirty="0"/>
              <a:t>=2.2 mm </a:t>
            </a:r>
            <a:r>
              <a:rPr lang="en-US" sz="1400" b="1" dirty="0" err="1"/>
              <a:t>mrad</a:t>
            </a:r>
            <a:r>
              <a:rPr lang="en-US" sz="1400" b="1" dirty="0"/>
              <a:t> (95%)</a:t>
            </a:r>
            <a:endParaRPr lang="ru-RU" sz="1400" b="1" dirty="0"/>
          </a:p>
        </p:txBody>
      </p:sp>
      <p:graphicFrame>
        <p:nvGraphicFramePr>
          <p:cNvPr id="13" name="Таблица 12"/>
          <p:cNvGraphicFramePr>
            <a:graphicFrameLocks noGrp="1"/>
          </p:cNvGraphicFramePr>
          <p:nvPr>
            <p:extLst/>
          </p:nvPr>
        </p:nvGraphicFramePr>
        <p:xfrm>
          <a:off x="4889370" y="4178890"/>
          <a:ext cx="3481062" cy="2468880"/>
        </p:xfrm>
        <a:graphic>
          <a:graphicData uri="http://schemas.openxmlformats.org/drawingml/2006/table">
            <a:tbl>
              <a:tblPr firstRow="1" bandRow="1">
                <a:tableStyleId>{5C22544A-7EE6-4342-B048-85BDC9FD1C3A}</a:tableStyleId>
              </a:tblPr>
              <a:tblGrid>
                <a:gridCol w="2616880">
                  <a:extLst>
                    <a:ext uri="{9D8B030D-6E8A-4147-A177-3AD203B41FA5}">
                      <a16:colId xmlns:a16="http://schemas.microsoft.com/office/drawing/2014/main" xmlns="" val="20000"/>
                    </a:ext>
                  </a:extLst>
                </a:gridCol>
                <a:gridCol w="864182">
                  <a:extLst>
                    <a:ext uri="{9D8B030D-6E8A-4147-A177-3AD203B41FA5}">
                      <a16:colId xmlns:a16="http://schemas.microsoft.com/office/drawing/2014/main" xmlns="" val="20001"/>
                    </a:ext>
                  </a:extLst>
                </a:gridCol>
              </a:tblGrid>
              <a:tr h="293990">
                <a:tc>
                  <a:txBody>
                    <a:bodyPr/>
                    <a:lstStyle/>
                    <a:p>
                      <a:r>
                        <a:rPr lang="en-US" dirty="0"/>
                        <a:t>Parameter</a:t>
                      </a:r>
                      <a:endParaRPr lang="ru-RU" dirty="0"/>
                    </a:p>
                  </a:txBody>
                  <a:tcPr/>
                </a:tc>
                <a:tc>
                  <a:txBody>
                    <a:bodyPr/>
                    <a:lstStyle/>
                    <a:p>
                      <a:r>
                        <a:rPr lang="en-US" dirty="0"/>
                        <a:t>Value</a:t>
                      </a:r>
                      <a:endParaRPr lang="ru-RU" dirty="0"/>
                    </a:p>
                  </a:txBody>
                  <a:tcPr/>
                </a:tc>
                <a:extLst>
                  <a:ext uri="{0D108BD9-81ED-4DB2-BD59-A6C34878D82A}">
                    <a16:rowId xmlns:a16="http://schemas.microsoft.com/office/drawing/2014/main" xmlns="" val="10000"/>
                  </a:ext>
                </a:extLst>
              </a:tr>
              <a:tr h="293990">
                <a:tc>
                  <a:txBody>
                    <a:bodyPr/>
                    <a:lstStyle/>
                    <a:p>
                      <a:r>
                        <a:rPr lang="en-US" dirty="0"/>
                        <a:t>Beam length (sigma, mm)</a:t>
                      </a:r>
                      <a:endParaRPr lang="ru-RU" dirty="0"/>
                    </a:p>
                  </a:txBody>
                  <a:tcPr/>
                </a:tc>
                <a:tc>
                  <a:txBody>
                    <a:bodyPr/>
                    <a:lstStyle/>
                    <a:p>
                      <a:r>
                        <a:rPr lang="en-US" dirty="0"/>
                        <a:t>1.5</a:t>
                      </a:r>
                      <a:endParaRPr lang="ru-RU" dirty="0"/>
                    </a:p>
                  </a:txBody>
                  <a:tcPr/>
                </a:tc>
                <a:extLst>
                  <a:ext uri="{0D108BD9-81ED-4DB2-BD59-A6C34878D82A}">
                    <a16:rowId xmlns:a16="http://schemas.microsoft.com/office/drawing/2014/main" xmlns="" val="10001"/>
                  </a:ext>
                </a:extLst>
              </a:tr>
              <a:tr h="293990">
                <a:tc>
                  <a:txBody>
                    <a:bodyPr/>
                    <a:lstStyle/>
                    <a:p>
                      <a:r>
                        <a:rPr lang="en-US" dirty="0"/>
                        <a:t>Norm tr. Emittance (mm </a:t>
                      </a:r>
                      <a:r>
                        <a:rPr lang="en-US" dirty="0" err="1"/>
                        <a:t>mrad</a:t>
                      </a:r>
                      <a:r>
                        <a:rPr lang="en-US" dirty="0"/>
                        <a:t>)</a:t>
                      </a:r>
                      <a:endParaRPr lang="ru-RU" dirty="0"/>
                    </a:p>
                  </a:txBody>
                  <a:tcPr/>
                </a:tc>
                <a:tc>
                  <a:txBody>
                    <a:bodyPr/>
                    <a:lstStyle/>
                    <a:p>
                      <a:r>
                        <a:rPr lang="en-US" dirty="0"/>
                        <a:t>3</a:t>
                      </a:r>
                      <a:endParaRPr lang="ru-RU" dirty="0"/>
                    </a:p>
                  </a:txBody>
                  <a:tcPr/>
                </a:tc>
                <a:extLst>
                  <a:ext uri="{0D108BD9-81ED-4DB2-BD59-A6C34878D82A}">
                    <a16:rowId xmlns:a16="http://schemas.microsoft.com/office/drawing/2014/main" xmlns="" val="10002"/>
                  </a:ext>
                </a:extLst>
              </a:tr>
              <a:tr h="293990">
                <a:tc>
                  <a:txBody>
                    <a:bodyPr/>
                    <a:lstStyle/>
                    <a:p>
                      <a:r>
                        <a:rPr lang="en-US" dirty="0"/>
                        <a:t>Energy (MeV)</a:t>
                      </a:r>
                      <a:endParaRPr lang="ru-RU" dirty="0"/>
                    </a:p>
                  </a:txBody>
                  <a:tcPr/>
                </a:tc>
                <a:tc>
                  <a:txBody>
                    <a:bodyPr/>
                    <a:lstStyle/>
                    <a:p>
                      <a:r>
                        <a:rPr lang="en-US" dirty="0"/>
                        <a:t>9.8</a:t>
                      </a:r>
                      <a:endParaRPr lang="ru-RU" dirty="0"/>
                    </a:p>
                  </a:txBody>
                  <a:tcPr/>
                </a:tc>
                <a:extLst>
                  <a:ext uri="{0D108BD9-81ED-4DB2-BD59-A6C34878D82A}">
                    <a16:rowId xmlns:a16="http://schemas.microsoft.com/office/drawing/2014/main" xmlns="" val="10003"/>
                  </a:ext>
                </a:extLst>
              </a:tr>
              <a:tr h="293990">
                <a:tc>
                  <a:txBody>
                    <a:bodyPr/>
                    <a:lstStyle/>
                    <a:p>
                      <a:r>
                        <a:rPr lang="en-US" dirty="0"/>
                        <a:t>Energy</a:t>
                      </a:r>
                      <a:r>
                        <a:rPr lang="en-US" baseline="0" dirty="0"/>
                        <a:t> spread (%)</a:t>
                      </a:r>
                      <a:endParaRPr lang="ru-RU" dirty="0"/>
                    </a:p>
                  </a:txBody>
                  <a:tcPr/>
                </a:tc>
                <a:tc>
                  <a:txBody>
                    <a:bodyPr/>
                    <a:lstStyle/>
                    <a:p>
                      <a:r>
                        <a:rPr lang="en-US" dirty="0"/>
                        <a:t>0.</a:t>
                      </a:r>
                      <a:r>
                        <a:rPr lang="ru-RU" dirty="0"/>
                        <a:t>7</a:t>
                      </a:r>
                      <a:r>
                        <a:rPr lang="en-US" dirty="0"/>
                        <a:t>%</a:t>
                      </a:r>
                      <a:endParaRPr lang="ru-RU" dirty="0"/>
                    </a:p>
                  </a:txBody>
                  <a:tcPr/>
                </a:tc>
                <a:extLst>
                  <a:ext uri="{0D108BD9-81ED-4DB2-BD59-A6C34878D82A}">
                    <a16:rowId xmlns:a16="http://schemas.microsoft.com/office/drawing/2014/main" xmlns="" val="10004"/>
                  </a:ext>
                </a:extLst>
              </a:tr>
              <a:tr h="293990">
                <a:tc>
                  <a:txBody>
                    <a:bodyPr/>
                    <a:lstStyle/>
                    <a:p>
                      <a:r>
                        <a:rPr lang="en-US" dirty="0"/>
                        <a:t>Injection</a:t>
                      </a:r>
                      <a:r>
                        <a:rPr lang="en-US" baseline="0" dirty="0"/>
                        <a:t> phase (</a:t>
                      </a:r>
                      <a:r>
                        <a:rPr lang="en-US" baseline="0" dirty="0" err="1"/>
                        <a:t>deg</a:t>
                      </a:r>
                      <a:r>
                        <a:rPr lang="en-US" baseline="0" dirty="0"/>
                        <a:t>)</a:t>
                      </a:r>
                      <a:endParaRPr lang="ru-RU" dirty="0"/>
                    </a:p>
                  </a:txBody>
                  <a:tcPr/>
                </a:tc>
                <a:tc>
                  <a:txBody>
                    <a:bodyPr/>
                    <a:lstStyle/>
                    <a:p>
                      <a:r>
                        <a:rPr lang="ru-RU" dirty="0"/>
                        <a:t>293</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793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IMG_1244"/>
          <p:cNvPicPr>
            <a:picLocks noChangeAspect="1" noChangeArrowheads="1"/>
          </p:cNvPicPr>
          <p:nvPr/>
        </p:nvPicPr>
        <p:blipFill>
          <a:blip r:embed="rId2"/>
          <a:srcRect/>
          <a:stretch>
            <a:fillRect/>
          </a:stretch>
        </p:blipFill>
        <p:spPr bwMode="auto">
          <a:xfrm>
            <a:off x="76200" y="4003098"/>
            <a:ext cx="5111750" cy="2771775"/>
          </a:xfrm>
          <a:prstGeom prst="rect">
            <a:avLst/>
          </a:prstGeom>
          <a:noFill/>
          <a:ln w="9525">
            <a:noFill/>
            <a:miter lim="800000"/>
            <a:headEnd/>
            <a:tailEnd/>
          </a:ln>
        </p:spPr>
      </p:pic>
      <p:pic>
        <p:nvPicPr>
          <p:cNvPr id="26627" name="Picture 11" descr="IMG_1231_1"/>
          <p:cNvPicPr>
            <a:picLocks noChangeAspect="1" noChangeArrowheads="1"/>
          </p:cNvPicPr>
          <p:nvPr/>
        </p:nvPicPr>
        <p:blipFill>
          <a:blip r:embed="rId3"/>
          <a:srcRect/>
          <a:stretch>
            <a:fillRect/>
          </a:stretch>
        </p:blipFill>
        <p:spPr bwMode="auto">
          <a:xfrm>
            <a:off x="3200059" y="565781"/>
            <a:ext cx="2591889" cy="3311525"/>
          </a:xfrm>
          <a:prstGeom prst="rect">
            <a:avLst/>
          </a:prstGeom>
          <a:noFill/>
          <a:ln w="9525">
            <a:noFill/>
            <a:miter lim="800000"/>
            <a:headEnd/>
            <a:tailEnd/>
          </a:ln>
        </p:spPr>
      </p:pic>
      <p:sp>
        <p:nvSpPr>
          <p:cNvPr id="26628" name="Text Box 5"/>
          <p:cNvSpPr txBox="1">
            <a:spLocks noChangeArrowheads="1"/>
          </p:cNvSpPr>
          <p:nvPr/>
        </p:nvSpPr>
        <p:spPr bwMode="auto">
          <a:xfrm>
            <a:off x="5391150" y="6123684"/>
            <a:ext cx="3563938" cy="646331"/>
          </a:xfrm>
          <a:prstGeom prst="rect">
            <a:avLst/>
          </a:prstGeom>
          <a:noFill/>
          <a:ln w="9525">
            <a:noFill/>
            <a:miter lim="800000"/>
            <a:headEnd/>
            <a:tailEnd/>
          </a:ln>
        </p:spPr>
        <p:txBody>
          <a:bodyPr>
            <a:spAutoFit/>
          </a:bodyPr>
          <a:lstStyle/>
          <a:p>
            <a:pPr algn="ctr"/>
            <a:r>
              <a:rPr lang="en-US" dirty="0" smtClean="0">
                <a:cs typeface="Arial" charset="0"/>
              </a:rPr>
              <a:t>Measured and calculated magnetic field from the permanent </a:t>
            </a:r>
            <a:r>
              <a:rPr lang="en-US" dirty="0" err="1" smtClean="0">
                <a:cs typeface="Arial" charset="0"/>
              </a:rPr>
              <a:t>nagnets</a:t>
            </a:r>
            <a:endParaRPr lang="el-GR" dirty="0">
              <a:cs typeface="Arial" charset="0"/>
            </a:endParaRPr>
          </a:p>
        </p:txBody>
      </p:sp>
      <p:pic>
        <p:nvPicPr>
          <p:cNvPr id="26629" name="Picture 4" descr="P6140034"/>
          <p:cNvPicPr>
            <a:picLocks noChangeAspect="1" noChangeArrowheads="1"/>
          </p:cNvPicPr>
          <p:nvPr/>
        </p:nvPicPr>
        <p:blipFill>
          <a:blip r:embed="rId4"/>
          <a:srcRect/>
          <a:stretch>
            <a:fillRect/>
          </a:stretch>
        </p:blipFill>
        <p:spPr bwMode="auto">
          <a:xfrm>
            <a:off x="217146" y="576619"/>
            <a:ext cx="2982913" cy="3311525"/>
          </a:xfrm>
          <a:prstGeom prst="rect">
            <a:avLst/>
          </a:prstGeom>
          <a:noFill/>
          <a:ln w="9525">
            <a:noFill/>
            <a:miter lim="800000"/>
            <a:headEnd/>
            <a:tailEnd/>
          </a:ln>
        </p:spPr>
      </p:pic>
      <p:sp>
        <p:nvSpPr>
          <p:cNvPr id="2" name="Прямоугольник 1"/>
          <p:cNvSpPr/>
          <p:nvPr/>
        </p:nvSpPr>
        <p:spPr>
          <a:xfrm>
            <a:off x="-1" y="0"/>
            <a:ext cx="8751889" cy="461665"/>
          </a:xfrm>
          <a:prstGeom prst="rect">
            <a:avLst/>
          </a:prstGeom>
        </p:spPr>
        <p:txBody>
          <a:bodyPr wrap="square">
            <a:spAutoFit/>
          </a:bodyPr>
          <a:lstStyle/>
          <a:p>
            <a:r>
              <a:rPr lang="en-US" sz="2400" dirty="0"/>
              <a:t>Prototype of parallel coupled accelerating structure with 2450 MHz</a:t>
            </a:r>
            <a:endParaRPr lang="ru-RU" sz="2400" dirty="0"/>
          </a:p>
        </p:txBody>
      </p:sp>
      <p:pic>
        <p:nvPicPr>
          <p:cNvPr id="7" name="Picture 2">
            <a:extLst>
              <a:ext uri="{FF2B5EF4-FFF2-40B4-BE49-F238E27FC236}">
                <a16:creationId xmlns:a16="http://schemas.microsoft.com/office/drawing/2014/main" xmlns="" id="{AFF68EF4-8CFF-4537-9C7E-A7A15928DF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0445" y="3494002"/>
            <a:ext cx="3813555" cy="265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вал 2">
            <a:extLst>
              <a:ext uri="{FF2B5EF4-FFF2-40B4-BE49-F238E27FC236}">
                <a16:creationId xmlns:a16="http://schemas.microsoft.com/office/drawing/2014/main" xmlns="" id="{8285E86C-6F19-4A3D-ADE6-BDED2D2EB2A6}"/>
              </a:ext>
            </a:extLst>
          </p:cNvPr>
          <p:cNvSpPr/>
          <p:nvPr/>
        </p:nvSpPr>
        <p:spPr>
          <a:xfrm>
            <a:off x="4170203" y="2232381"/>
            <a:ext cx="41148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Picture 6" descr="scope_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948" y="587457"/>
            <a:ext cx="3219612" cy="241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5791948" y="2097305"/>
            <a:ext cx="3219612" cy="1077218"/>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ru-RU" sz="1600" dirty="0" smtClean="0"/>
              <a:t>Beam current of 300 mA </a:t>
            </a:r>
            <a:r>
              <a:rPr lang="en-US" altLang="ru-RU" sz="1600" dirty="0"/>
              <a:t>in the end of accelerating </a:t>
            </a:r>
            <a:r>
              <a:rPr lang="en-US" altLang="ru-RU" sz="1600" dirty="0" smtClean="0"/>
              <a:t>structure, </a:t>
            </a:r>
            <a:r>
              <a:rPr lang="en-US" altLang="ru-RU" sz="1600" dirty="0"/>
              <a:t>duration is 2.5 ns (half of pulse</a:t>
            </a:r>
            <a:r>
              <a:rPr lang="en-US" altLang="ru-RU" sz="1600" dirty="0" smtClean="0"/>
              <a:t>), </a:t>
            </a:r>
            <a:r>
              <a:rPr lang="en-US" altLang="ru-RU" sz="1600" dirty="0"/>
              <a:t>energy is about 4 MeV</a:t>
            </a:r>
            <a:endParaRPr lang="ru-RU" altLang="ru-RU" sz="1600" dirty="0"/>
          </a:p>
        </p:txBody>
      </p:sp>
      <p:cxnSp>
        <p:nvCxnSpPr>
          <p:cNvPr id="6" name="Прямая со стрелкой 5"/>
          <p:cNvCxnSpPr/>
          <p:nvPr/>
        </p:nvCxnSpPr>
        <p:spPr>
          <a:xfrm flipV="1">
            <a:off x="6395010" y="1487348"/>
            <a:ext cx="882721" cy="65975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Прямая со стрелкой 8"/>
          <p:cNvCxnSpPr/>
          <p:nvPr/>
        </p:nvCxnSpPr>
        <p:spPr>
          <a:xfrm flipV="1">
            <a:off x="4896091" y="1296365"/>
            <a:ext cx="2204977" cy="85074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5054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323439" y="830996"/>
            <a:ext cx="3835060" cy="2879567"/>
          </a:xfrm>
          <a:prstGeom prst="rect">
            <a:avLst/>
          </a:prstGeom>
        </p:spPr>
      </p:pic>
      <p:sp>
        <p:nvSpPr>
          <p:cNvPr id="7" name="TextBox 6"/>
          <p:cNvSpPr txBox="1"/>
          <p:nvPr/>
        </p:nvSpPr>
        <p:spPr>
          <a:xfrm>
            <a:off x="-1" y="3854824"/>
            <a:ext cx="4234815" cy="1323439"/>
          </a:xfrm>
          <a:prstGeom prst="rect">
            <a:avLst/>
          </a:prstGeom>
          <a:noFill/>
        </p:spPr>
        <p:txBody>
          <a:bodyPr wrap="square" rtlCol="0">
            <a:spAutoFit/>
          </a:bodyPr>
          <a:lstStyle/>
          <a:p>
            <a:pPr algn="ctr"/>
            <a:r>
              <a:rPr lang="en-US" sz="1600" dirty="0"/>
              <a:t>Breakdown in the 5-th accelerating </a:t>
            </a:r>
            <a:r>
              <a:rPr lang="en-US" sz="1600" dirty="0" smtClean="0"/>
              <a:t>cavity. yellow </a:t>
            </a:r>
            <a:r>
              <a:rPr lang="en-US" sz="1600" dirty="0"/>
              <a:t>– RF power from klystron, 1.6 MW, pulse duration 5 </a:t>
            </a:r>
            <a:r>
              <a:rPr lang="en-US" sz="1600" dirty="0" err="1"/>
              <a:t>μs</a:t>
            </a:r>
            <a:r>
              <a:rPr lang="en-US" sz="1600" dirty="0"/>
              <a:t>; </a:t>
            </a:r>
            <a:r>
              <a:rPr lang="en-US" sz="1600" dirty="0" smtClean="0"/>
              <a:t>blue </a:t>
            </a:r>
            <a:r>
              <a:rPr lang="en-US" sz="1600" dirty="0"/>
              <a:t>– reflected signal; </a:t>
            </a:r>
            <a:r>
              <a:rPr lang="en-US" sz="1600" dirty="0" smtClean="0"/>
              <a:t>green </a:t>
            </a:r>
            <a:r>
              <a:rPr lang="en-US" sz="1600" dirty="0"/>
              <a:t>–</a:t>
            </a:r>
          </a:p>
          <a:p>
            <a:pPr algn="ctr"/>
            <a:r>
              <a:rPr lang="en-US" sz="1600" dirty="0"/>
              <a:t>stored RF energy in 5-th accelerating cavity</a:t>
            </a:r>
            <a:endParaRPr lang="ru-RU" sz="1600" dirty="0"/>
          </a:p>
          <a:p>
            <a:pPr algn="ctr"/>
            <a:endParaRPr lang="ru-RU" sz="1600" dirty="0"/>
          </a:p>
        </p:txBody>
      </p:sp>
      <p:pic>
        <p:nvPicPr>
          <p:cNvPr id="9" name="Рисунок 8"/>
          <p:cNvPicPr>
            <a:picLocks noChangeAspect="1"/>
          </p:cNvPicPr>
          <p:nvPr/>
        </p:nvPicPr>
        <p:blipFill>
          <a:blip r:embed="rId3"/>
          <a:stretch>
            <a:fillRect/>
          </a:stretch>
        </p:blipFill>
        <p:spPr>
          <a:xfrm>
            <a:off x="4481938" y="830996"/>
            <a:ext cx="3851836" cy="2892163"/>
          </a:xfrm>
          <a:prstGeom prst="rect">
            <a:avLst/>
          </a:prstGeom>
        </p:spPr>
      </p:pic>
      <p:sp>
        <p:nvSpPr>
          <p:cNvPr id="10" name="TextBox 9"/>
          <p:cNvSpPr txBox="1"/>
          <p:nvPr/>
        </p:nvSpPr>
        <p:spPr>
          <a:xfrm>
            <a:off x="4280247" y="3977934"/>
            <a:ext cx="4905278" cy="1077218"/>
          </a:xfrm>
          <a:prstGeom prst="rect">
            <a:avLst/>
          </a:prstGeom>
          <a:noFill/>
        </p:spPr>
        <p:txBody>
          <a:bodyPr wrap="square" rtlCol="0">
            <a:spAutoFit/>
          </a:bodyPr>
          <a:lstStyle/>
          <a:p>
            <a:pPr algn="ctr"/>
            <a:r>
              <a:rPr lang="en-US" sz="1600" dirty="0"/>
              <a:t>Regime with breakdowns in </a:t>
            </a:r>
            <a:r>
              <a:rPr lang="en-US" sz="1600" dirty="0" smtClean="0"/>
              <a:t>several accelerating </a:t>
            </a:r>
            <a:r>
              <a:rPr lang="en-US" sz="1600" dirty="0"/>
              <a:t>cavities. F1 – RF power from klystron, </a:t>
            </a:r>
            <a:r>
              <a:rPr lang="en-US" sz="1600" dirty="0" smtClean="0"/>
              <a:t>1.6 MW</a:t>
            </a:r>
            <a:r>
              <a:rPr lang="en-US" sz="1600" dirty="0"/>
              <a:t>, pulse duration 5 </a:t>
            </a:r>
            <a:r>
              <a:rPr lang="en-US" sz="1600" dirty="0" err="1"/>
              <a:t>μs</a:t>
            </a:r>
            <a:r>
              <a:rPr lang="en-US" sz="1600" dirty="0"/>
              <a:t>; F3 – reflected signal; F4 –</a:t>
            </a:r>
          </a:p>
          <a:p>
            <a:pPr algn="ctr"/>
            <a:r>
              <a:rPr lang="en-US" sz="1600" dirty="0"/>
              <a:t>stored RF energy in 5-th </a:t>
            </a:r>
            <a:r>
              <a:rPr lang="en-US" sz="1600" dirty="0" smtClean="0"/>
              <a:t>accelerating </a:t>
            </a:r>
            <a:r>
              <a:rPr lang="en-US" sz="1600" dirty="0"/>
              <a:t>cavity</a:t>
            </a:r>
            <a:endParaRPr lang="ru-RU" sz="1600" dirty="0"/>
          </a:p>
        </p:txBody>
      </p:sp>
      <p:sp>
        <p:nvSpPr>
          <p:cNvPr id="12" name="Прямоугольник 11"/>
          <p:cNvSpPr/>
          <p:nvPr/>
        </p:nvSpPr>
        <p:spPr>
          <a:xfrm>
            <a:off x="0" y="0"/>
            <a:ext cx="8751889" cy="830997"/>
          </a:xfrm>
          <a:prstGeom prst="rect">
            <a:avLst/>
          </a:prstGeom>
        </p:spPr>
        <p:txBody>
          <a:bodyPr wrap="square">
            <a:spAutoFit/>
          </a:bodyPr>
          <a:lstStyle/>
          <a:p>
            <a:r>
              <a:rPr lang="en-US" sz="2400" dirty="0"/>
              <a:t>Prototype of parallel coupled accelerating structure with 2450 </a:t>
            </a:r>
            <a:r>
              <a:rPr lang="en-US" sz="2400" dirty="0" smtClean="0"/>
              <a:t>MHz: breakdowns</a:t>
            </a:r>
            <a:endParaRPr lang="ru-RU" sz="2400" dirty="0"/>
          </a:p>
        </p:txBody>
      </p:sp>
      <p:sp>
        <p:nvSpPr>
          <p:cNvPr id="13" name="TextBox 12"/>
          <p:cNvSpPr txBox="1"/>
          <p:nvPr/>
        </p:nvSpPr>
        <p:spPr>
          <a:xfrm>
            <a:off x="201005" y="5259740"/>
            <a:ext cx="8561866" cy="1477328"/>
          </a:xfrm>
          <a:prstGeom prst="rect">
            <a:avLst/>
          </a:prstGeom>
          <a:noFill/>
          <a:ln w="25400">
            <a:solidFill>
              <a:schemeClr val="accent1">
                <a:lumMod val="75000"/>
              </a:schemeClr>
            </a:solidFill>
          </a:ln>
        </p:spPr>
        <p:txBody>
          <a:bodyPr wrap="square" rtlCol="0">
            <a:spAutoFit/>
          </a:bodyPr>
          <a:lstStyle/>
          <a:p>
            <a:pPr algn="just"/>
            <a:r>
              <a:rPr lang="en-US" dirty="0" smtClean="0"/>
              <a:t>The peak on the reflected signal (blue) corresponds to the breakdown in one of the accelerating cavities. One can see that only cavity with breakdown is “switched off”. On the left figure the first breakdown is in the fifth cavity and the its storage energy is terminated. On the right figure the first breakdown doesn’t influence on the fifth accelerating cavity. </a:t>
            </a:r>
            <a:endParaRPr lang="ru-RU" dirty="0"/>
          </a:p>
        </p:txBody>
      </p:sp>
    </p:spTree>
    <p:extLst>
      <p:ext uri="{BB962C8B-B14F-4D97-AF65-F5344CB8AC3E}">
        <p14:creationId xmlns:p14="http://schemas.microsoft.com/office/powerpoint/2010/main" val="3048500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8751889" cy="830997"/>
          </a:xfrm>
          <a:prstGeom prst="rect">
            <a:avLst/>
          </a:prstGeom>
        </p:spPr>
        <p:txBody>
          <a:bodyPr wrap="square">
            <a:spAutoFit/>
          </a:bodyPr>
          <a:lstStyle/>
          <a:p>
            <a:r>
              <a:rPr lang="en-US" sz="2400" dirty="0"/>
              <a:t>Prototype of parallel coupled accelerating structure with 2450 </a:t>
            </a:r>
            <a:r>
              <a:rPr lang="en-US" sz="2400" dirty="0" smtClean="0"/>
              <a:t>MHz: after a few years of operating</a:t>
            </a:r>
            <a:endParaRPr lang="ru-RU" sz="2400" dirty="0"/>
          </a:p>
        </p:txBody>
      </p:sp>
      <p:pic>
        <p:nvPicPr>
          <p:cNvPr id="5" name="Picture 7" descr="P21400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586" y="1150422"/>
            <a:ext cx="6139114" cy="459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1460" y="5974080"/>
            <a:ext cx="8374380" cy="646331"/>
          </a:xfrm>
          <a:prstGeom prst="rect">
            <a:avLst/>
          </a:prstGeom>
          <a:noFill/>
        </p:spPr>
        <p:txBody>
          <a:bodyPr wrap="square" rtlCol="0">
            <a:spAutoFit/>
          </a:bodyPr>
          <a:lstStyle/>
          <a:p>
            <a:r>
              <a:rPr lang="en-US" dirty="0" smtClean="0"/>
              <a:t>After a few years of operating the structure were disassembled. Further, the cavities were tuned, assembled. The structure is working now. </a:t>
            </a:r>
            <a:endParaRPr lang="ru-RU" dirty="0"/>
          </a:p>
        </p:txBody>
      </p:sp>
    </p:spTree>
    <p:extLst>
      <p:ext uri="{BB962C8B-B14F-4D97-AF65-F5344CB8AC3E}">
        <p14:creationId xmlns:p14="http://schemas.microsoft.com/office/powerpoint/2010/main" val="1670192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IMG-20160412-00325"/>
          <p:cNvPicPr>
            <a:picLocks noChangeAspect="1" noChangeArrowheads="1"/>
          </p:cNvPicPr>
          <p:nvPr/>
        </p:nvPicPr>
        <p:blipFill>
          <a:blip r:embed="rId2"/>
          <a:srcRect/>
          <a:stretch>
            <a:fillRect/>
          </a:stretch>
        </p:blipFill>
        <p:spPr bwMode="auto">
          <a:xfrm>
            <a:off x="481062" y="3323600"/>
            <a:ext cx="4506574" cy="3191500"/>
          </a:xfrm>
          <a:prstGeom prst="rect">
            <a:avLst/>
          </a:prstGeom>
          <a:noFill/>
          <a:ln w="9525">
            <a:noFill/>
            <a:miter lim="800000"/>
            <a:headEnd/>
            <a:tailEnd/>
          </a:ln>
        </p:spPr>
      </p:pic>
      <p:sp>
        <p:nvSpPr>
          <p:cNvPr id="2" name="Прямоугольник 1"/>
          <p:cNvSpPr/>
          <p:nvPr/>
        </p:nvSpPr>
        <p:spPr>
          <a:xfrm>
            <a:off x="0" y="1540"/>
            <a:ext cx="8738755" cy="461665"/>
          </a:xfrm>
          <a:prstGeom prst="rect">
            <a:avLst/>
          </a:prstGeom>
        </p:spPr>
        <p:txBody>
          <a:bodyPr wrap="square">
            <a:spAutoFit/>
          </a:bodyPr>
          <a:lstStyle/>
          <a:p>
            <a:r>
              <a:rPr lang="en-US" sz="2400" dirty="0"/>
              <a:t>Prototype of parallel coupled accelerating structure with 2856 MHz</a:t>
            </a:r>
            <a:endParaRPr lang="ru-RU" sz="2400" dirty="0"/>
          </a:p>
        </p:txBody>
      </p:sp>
      <p:pic>
        <p:nvPicPr>
          <p:cNvPr id="6" name="Picture 2"/>
          <p:cNvPicPr>
            <a:picLocks noChangeAspect="1" noChangeArrowheads="1"/>
          </p:cNvPicPr>
          <p:nvPr/>
        </p:nvPicPr>
        <p:blipFill>
          <a:blip r:embed="rId3"/>
          <a:srcRect/>
          <a:stretch>
            <a:fillRect/>
          </a:stretch>
        </p:blipFill>
        <p:spPr bwMode="auto">
          <a:xfrm>
            <a:off x="236500" y="375613"/>
            <a:ext cx="7605713" cy="2947987"/>
          </a:xfrm>
          <a:prstGeom prst="rect">
            <a:avLst/>
          </a:prstGeom>
          <a:noFill/>
          <a:ln w="9525">
            <a:noFill/>
            <a:miter lim="800000"/>
            <a:headEnd/>
            <a:tailEnd/>
          </a:ln>
        </p:spPr>
      </p:pic>
      <p:pic>
        <p:nvPicPr>
          <p:cNvPr id="19" name="Рисунок 1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2716" y="3417170"/>
            <a:ext cx="4041284" cy="2869329"/>
          </a:xfrm>
          <a:prstGeom prst="rect">
            <a:avLst/>
          </a:prstGeom>
          <a:noFill/>
          <a:ln>
            <a:noFill/>
          </a:ln>
        </p:spPr>
      </p:pic>
    </p:spTree>
    <p:extLst>
      <p:ext uri="{BB962C8B-B14F-4D97-AF65-F5344CB8AC3E}">
        <p14:creationId xmlns:p14="http://schemas.microsoft.com/office/powerpoint/2010/main" val="4191810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67"/>
            <a:ext cx="7886700" cy="774980"/>
          </a:xfrm>
        </p:spPr>
        <p:txBody>
          <a:bodyPr/>
          <a:lstStyle/>
          <a:p>
            <a:r>
              <a:rPr lang="en-US" dirty="0" smtClean="0"/>
              <a:t>Ir</a:t>
            </a:r>
            <a:r>
              <a:rPr lang="en-US" sz="2400" dirty="0" smtClean="0"/>
              <a:t>5</a:t>
            </a:r>
            <a:r>
              <a:rPr lang="en-US" dirty="0" smtClean="0"/>
              <a:t>Ce and LaB</a:t>
            </a:r>
            <a:r>
              <a:rPr lang="en-US" sz="2400" dirty="0" smtClean="0"/>
              <a:t>6</a:t>
            </a:r>
            <a:r>
              <a:rPr lang="en-US" dirty="0" smtClean="0"/>
              <a:t> as a Photocathode</a:t>
            </a:r>
            <a:endParaRPr lang="ru-R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014" y="1097279"/>
            <a:ext cx="5322852" cy="2798165"/>
          </a:xfrm>
        </p:spPr>
      </p:pic>
      <p:sp>
        <p:nvSpPr>
          <p:cNvPr id="5" name="Text Box 10"/>
          <p:cNvSpPr txBox="1">
            <a:spLocks noChangeArrowheads="1"/>
          </p:cNvSpPr>
          <p:nvPr/>
        </p:nvSpPr>
        <p:spPr bwMode="auto">
          <a:xfrm>
            <a:off x="433695" y="4246310"/>
            <a:ext cx="8096848" cy="830997"/>
          </a:xfrm>
          <a:prstGeom prst="rect">
            <a:avLst/>
          </a:prstGeom>
          <a:noFill/>
          <a:ln w="9525">
            <a:noFill/>
            <a:miter lim="800000"/>
            <a:headEnd/>
            <a:tailEnd/>
          </a:ln>
        </p:spPr>
        <p:txBody>
          <a:bodyPr wrap="square">
            <a:spAutoFit/>
          </a:bodyPr>
          <a:lstStyle/>
          <a:p>
            <a:pPr algn="ctr"/>
            <a:r>
              <a:rPr lang="en-US" sz="2400" dirty="0" smtClean="0">
                <a:latin typeface="Calibri" pitchFamily="34" charset="0"/>
              </a:rPr>
              <a:t>Ir5Ce cathodes for Korean EBIS (left) and for BNL EBIS (right) was produced and tested at BINP (G. </a:t>
            </a:r>
            <a:r>
              <a:rPr lang="en-US" sz="2400" dirty="0" err="1" smtClean="0">
                <a:latin typeface="Calibri" pitchFamily="34" charset="0"/>
              </a:rPr>
              <a:t>Kuznetsov</a:t>
            </a:r>
            <a:r>
              <a:rPr lang="en-US" sz="2400" dirty="0" smtClean="0">
                <a:latin typeface="Calibri" pitchFamily="34" charset="0"/>
              </a:rPr>
              <a:t>)</a:t>
            </a:r>
            <a:endParaRPr lang="ru-RU" sz="2400" dirty="0">
              <a:latin typeface="Calibri" pitchFamily="34" charset="0"/>
            </a:endParaRPr>
          </a:p>
        </p:txBody>
      </p:sp>
      <p:sp>
        <p:nvSpPr>
          <p:cNvPr id="6" name="Text Box 10"/>
          <p:cNvSpPr txBox="1">
            <a:spLocks noChangeArrowheads="1"/>
          </p:cNvSpPr>
          <p:nvPr/>
        </p:nvSpPr>
        <p:spPr bwMode="auto">
          <a:xfrm>
            <a:off x="522433" y="5275372"/>
            <a:ext cx="8096848" cy="1200329"/>
          </a:xfrm>
          <a:prstGeom prst="rect">
            <a:avLst/>
          </a:prstGeom>
          <a:noFill/>
          <a:ln w="9525">
            <a:noFill/>
            <a:miter lim="800000"/>
            <a:headEnd/>
            <a:tailEnd/>
          </a:ln>
        </p:spPr>
        <p:txBody>
          <a:bodyPr wrap="square">
            <a:spAutoFit/>
          </a:bodyPr>
          <a:lstStyle/>
          <a:p>
            <a:pPr algn="ctr"/>
            <a:r>
              <a:rPr lang="en-US" sz="2400" dirty="0" smtClean="0">
                <a:latin typeface="Calibri" pitchFamily="34" charset="0"/>
              </a:rPr>
              <a:t>In cooperation with institute of Laser physics SB RAS we are going to make a stress test and investigate the life time of such a cathodes</a:t>
            </a:r>
            <a:endParaRPr lang="ru-RU" sz="2400" dirty="0">
              <a:latin typeface="Calibri" pitchFamily="34" charset="0"/>
            </a:endParaRPr>
          </a:p>
        </p:txBody>
      </p:sp>
      <p:pic>
        <p:nvPicPr>
          <p:cNvPr id="3" name="Picture 2"/>
          <p:cNvPicPr>
            <a:picLocks noChangeAspect="1"/>
          </p:cNvPicPr>
          <p:nvPr/>
        </p:nvPicPr>
        <p:blipFill>
          <a:blip r:embed="rId3"/>
          <a:stretch>
            <a:fillRect/>
          </a:stretch>
        </p:blipFill>
        <p:spPr>
          <a:xfrm>
            <a:off x="5442866" y="1097279"/>
            <a:ext cx="3701134" cy="2798165"/>
          </a:xfrm>
          <a:prstGeom prst="rect">
            <a:avLst/>
          </a:prstGeom>
        </p:spPr>
      </p:pic>
    </p:spTree>
    <p:extLst>
      <p:ext uri="{BB962C8B-B14F-4D97-AF65-F5344CB8AC3E}">
        <p14:creationId xmlns:p14="http://schemas.microsoft.com/office/powerpoint/2010/main" val="64675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ru-RU" dirty="0"/>
          </a:p>
        </p:txBody>
      </p:sp>
      <p:sp>
        <p:nvSpPr>
          <p:cNvPr id="3" name="Content Placeholder 2"/>
          <p:cNvSpPr>
            <a:spLocks noGrp="1"/>
          </p:cNvSpPr>
          <p:nvPr>
            <p:ph idx="1"/>
          </p:nvPr>
        </p:nvSpPr>
        <p:spPr/>
        <p:txBody>
          <a:bodyPr/>
          <a:lstStyle/>
          <a:p>
            <a:pPr algn="just"/>
            <a:r>
              <a:rPr lang="en-US" dirty="0"/>
              <a:t>Motivation and </a:t>
            </a:r>
            <a:r>
              <a:rPr lang="en-US" dirty="0" smtClean="0"/>
              <a:t>requirements</a:t>
            </a:r>
          </a:p>
          <a:p>
            <a:pPr algn="just"/>
            <a:r>
              <a:rPr lang="en-US" dirty="0" smtClean="0"/>
              <a:t>Typical RF gun parameters</a:t>
            </a:r>
          </a:p>
          <a:p>
            <a:pPr algn="just"/>
            <a:r>
              <a:rPr lang="en-US" dirty="0"/>
              <a:t>Parallel coupling accelerating structure (</a:t>
            </a:r>
            <a:r>
              <a:rPr lang="en-US" dirty="0" smtClean="0"/>
              <a:t>PCAS)</a:t>
            </a:r>
          </a:p>
          <a:p>
            <a:pPr algn="just"/>
            <a:r>
              <a:rPr lang="en-US" dirty="0"/>
              <a:t>Beam dynamics for SUPER </a:t>
            </a:r>
            <a:r>
              <a:rPr lang="en-US" dirty="0" smtClean="0"/>
              <a:t>c-tau</a:t>
            </a:r>
          </a:p>
          <a:p>
            <a:pPr algn="just"/>
            <a:r>
              <a:rPr lang="en-US" dirty="0"/>
              <a:t>Beam dynamics for </a:t>
            </a:r>
            <a:r>
              <a:rPr lang="en-US" dirty="0" smtClean="0"/>
              <a:t>FCC</a:t>
            </a:r>
          </a:p>
          <a:p>
            <a:pPr algn="just"/>
            <a:r>
              <a:rPr lang="en-US" dirty="0"/>
              <a:t>Prototype of parallel coupled accelerating </a:t>
            </a:r>
            <a:r>
              <a:rPr lang="en-US" dirty="0" smtClean="0"/>
              <a:t>structure</a:t>
            </a:r>
          </a:p>
          <a:p>
            <a:pPr algn="just"/>
            <a:r>
              <a:rPr lang="en-US" dirty="0" smtClean="0"/>
              <a:t>Ir5Ce Cathode</a:t>
            </a:r>
          </a:p>
          <a:p>
            <a:pPr algn="just"/>
            <a:r>
              <a:rPr lang="en-US" dirty="0" err="1" smtClean="0"/>
              <a:t>Conlusion</a:t>
            </a:r>
            <a:r>
              <a:rPr lang="en-US" dirty="0" smtClean="0"/>
              <a:t> </a:t>
            </a:r>
          </a:p>
          <a:p>
            <a:pPr algn="just"/>
            <a:endParaRPr lang="en-US" dirty="0"/>
          </a:p>
          <a:p>
            <a:pPr algn="just"/>
            <a:endParaRPr lang="en-US" dirty="0"/>
          </a:p>
        </p:txBody>
      </p:sp>
    </p:spTree>
    <p:extLst>
      <p:ext uri="{BB962C8B-B14F-4D97-AF65-F5344CB8AC3E}">
        <p14:creationId xmlns:p14="http://schemas.microsoft.com/office/powerpoint/2010/main" val="1420023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142355" y="524760"/>
            <a:ext cx="8073736" cy="4985980"/>
          </a:xfrm>
          <a:prstGeom prst="rect">
            <a:avLst/>
          </a:prstGeom>
          <a:noFill/>
          <a:ln w="9525">
            <a:noFill/>
            <a:miter lim="800000"/>
            <a:headEnd/>
            <a:tailEnd/>
          </a:ln>
          <a:effectLst/>
        </p:spPr>
        <p:txBody>
          <a:bodyPr wrap="square">
            <a:spAutoFit/>
          </a:bodyPr>
          <a:lstStyle/>
          <a:p>
            <a:pPr marL="342900" indent="-342900" algn="just">
              <a:buFontTx/>
              <a:buAutoNum type="arabicPeriod"/>
            </a:pPr>
            <a:r>
              <a:rPr lang="en-US" sz="2000" dirty="0"/>
              <a:t>The design of parallel coupled accelerating structure allows using the permanent focusing magnets and create the strong magnetic field along the cavities and save the beam size.  </a:t>
            </a:r>
          </a:p>
          <a:p>
            <a:pPr marL="342900" indent="-342900">
              <a:buFontTx/>
              <a:buAutoNum type="arabicPeriod"/>
            </a:pPr>
            <a:r>
              <a:rPr lang="en-US" sz="2000" dirty="0"/>
              <a:t>The travelling tube aperture can be decreased as significantly as it allows the beam dynamics. </a:t>
            </a:r>
          </a:p>
          <a:p>
            <a:pPr marL="342900" indent="-342900" algn="just">
              <a:buFontTx/>
              <a:buAutoNum type="arabicPeriod"/>
            </a:pPr>
            <a:r>
              <a:rPr lang="en-US" sz="2000" dirty="0"/>
              <a:t>This design of the RF gun allows us to consider the cavities as independent. The length and field amplitude can be tuned separately for every cavity.</a:t>
            </a:r>
          </a:p>
          <a:p>
            <a:pPr marL="342900" indent="-342900" algn="just">
              <a:buFontTx/>
              <a:buAutoNum type="arabicPeriod"/>
            </a:pPr>
            <a:r>
              <a:rPr lang="en-US" sz="2000" dirty="0"/>
              <a:t>Preliminarily results of beam dynamic simulations gave reason to hope that this construction is acceptable solution for high charge generation. </a:t>
            </a:r>
          </a:p>
          <a:p>
            <a:pPr marL="342900" indent="-342900" algn="just">
              <a:buFontTx/>
              <a:buAutoNum type="arabicPeriod"/>
            </a:pPr>
            <a:r>
              <a:rPr lang="en-US" sz="2000" dirty="0"/>
              <a:t>The prototype of the accelerating structure based on new design with parallel coupling between the cavities have been produced in BINP with operating frequency of 2450 MHz and successfully tested. </a:t>
            </a:r>
          </a:p>
          <a:p>
            <a:pPr marL="342900" indent="-342900" algn="just">
              <a:buFontTx/>
              <a:buAutoNum type="arabicPeriod"/>
            </a:pPr>
            <a:r>
              <a:rPr lang="en-US" sz="2000" dirty="0"/>
              <a:t>It is currently planned to perform tests the new parallel coupled accelerating structure with 2856 MHz . </a:t>
            </a:r>
          </a:p>
          <a:p>
            <a:pPr marL="342900" indent="-342900" algn="just">
              <a:buFontTx/>
              <a:buAutoNum type="arabicPeriod"/>
            </a:pPr>
            <a:endParaRPr lang="ru-RU" dirty="0"/>
          </a:p>
        </p:txBody>
      </p:sp>
      <p:sp>
        <p:nvSpPr>
          <p:cNvPr id="28676" name="Text Box 4"/>
          <p:cNvSpPr txBox="1">
            <a:spLocks noChangeArrowheads="1"/>
          </p:cNvSpPr>
          <p:nvPr/>
        </p:nvSpPr>
        <p:spPr bwMode="auto">
          <a:xfrm>
            <a:off x="-60960" y="5598310"/>
            <a:ext cx="9144000" cy="830997"/>
          </a:xfrm>
          <a:prstGeom prst="rect">
            <a:avLst/>
          </a:prstGeom>
          <a:noFill/>
          <a:ln w="9525">
            <a:noFill/>
            <a:miter lim="800000"/>
            <a:headEnd/>
            <a:tailEnd/>
          </a:ln>
          <a:effectLst/>
        </p:spPr>
        <p:txBody>
          <a:bodyPr>
            <a:spAutoFit/>
          </a:bodyPr>
          <a:lstStyle/>
          <a:p>
            <a:pPr marL="342900" indent="-342900"/>
            <a:r>
              <a:rPr lang="en-US" sz="2400" b="1" dirty="0"/>
              <a:t>But:</a:t>
            </a:r>
          </a:p>
          <a:p>
            <a:pPr marL="342900" indent="-342900">
              <a:buAutoNum type="arabicPeriod"/>
            </a:pPr>
            <a:r>
              <a:rPr lang="en-US" sz="2400" b="1" dirty="0" smtClean="0"/>
              <a:t>More investigations for high power operation mode are needed</a:t>
            </a:r>
          </a:p>
        </p:txBody>
      </p:sp>
      <p:sp>
        <p:nvSpPr>
          <p:cNvPr id="5" name="Прямоугольник 4"/>
          <p:cNvSpPr/>
          <p:nvPr/>
        </p:nvSpPr>
        <p:spPr>
          <a:xfrm>
            <a:off x="1" y="1540"/>
            <a:ext cx="2317172" cy="523220"/>
          </a:xfrm>
          <a:prstGeom prst="rect">
            <a:avLst/>
          </a:prstGeom>
        </p:spPr>
        <p:txBody>
          <a:bodyPr wrap="square">
            <a:spAutoFit/>
          </a:bodyPr>
          <a:lstStyle/>
          <a:p>
            <a:r>
              <a:rPr lang="en-US" sz="2800" dirty="0"/>
              <a:t>Conclusion</a:t>
            </a:r>
            <a:endParaRPr lang="ru-RU" sz="2800" dirty="0"/>
          </a:p>
        </p:txBody>
      </p:sp>
    </p:spTree>
    <p:extLst>
      <p:ext uri="{BB962C8B-B14F-4D97-AF65-F5344CB8AC3E}">
        <p14:creationId xmlns:p14="http://schemas.microsoft.com/office/powerpoint/2010/main" val="3044796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869314"/>
          </a:xfrm>
        </p:spPr>
        <p:txBody>
          <a:bodyPr/>
          <a:lstStyle/>
          <a:p>
            <a:r>
              <a:rPr lang="en-US" dirty="0" smtClean="0"/>
              <a:t>Possible cooperation</a:t>
            </a:r>
            <a:endParaRPr lang="ru-RU" dirty="0"/>
          </a:p>
        </p:txBody>
      </p:sp>
      <p:sp>
        <p:nvSpPr>
          <p:cNvPr id="3" name="Content Placeholder 2"/>
          <p:cNvSpPr>
            <a:spLocks noGrp="1"/>
          </p:cNvSpPr>
          <p:nvPr>
            <p:ph idx="1"/>
          </p:nvPr>
        </p:nvSpPr>
        <p:spPr>
          <a:xfrm>
            <a:off x="194310" y="1217929"/>
            <a:ext cx="8326755" cy="4822826"/>
          </a:xfrm>
        </p:spPr>
        <p:txBody>
          <a:bodyPr>
            <a:normAutofit fontScale="85000" lnSpcReduction="20000"/>
          </a:bodyPr>
          <a:lstStyle/>
          <a:p>
            <a:pPr algn="just"/>
            <a:r>
              <a:rPr lang="en-US" dirty="0" smtClean="0"/>
              <a:t>The procedure of manufacturing, tuning and measurement of PCAS is well established at BINP. </a:t>
            </a:r>
            <a:endParaRPr lang="ru-RU" dirty="0" smtClean="0"/>
          </a:p>
          <a:p>
            <a:pPr algn="just"/>
            <a:r>
              <a:rPr lang="en-US" dirty="0" smtClean="0"/>
              <a:t>There is good experience of operation of such structure (especially with indium variant). </a:t>
            </a:r>
            <a:endParaRPr lang="ru-RU" dirty="0" smtClean="0"/>
          </a:p>
          <a:p>
            <a:pPr algn="just"/>
            <a:r>
              <a:rPr lang="en-US" dirty="0" smtClean="0"/>
              <a:t>At BINP we have a good experience of production and exploiting of high quality </a:t>
            </a:r>
            <a:r>
              <a:rPr lang="en-US" dirty="0" err="1" smtClean="0"/>
              <a:t>IrCe</a:t>
            </a:r>
            <a:r>
              <a:rPr lang="en-US" dirty="0" smtClean="0"/>
              <a:t> cathode</a:t>
            </a:r>
            <a:r>
              <a:rPr lang="ru-RU" dirty="0" smtClean="0"/>
              <a:t> </a:t>
            </a:r>
            <a:r>
              <a:rPr lang="en-US" dirty="0" smtClean="0"/>
              <a:t>with high current density and long lifetime. </a:t>
            </a:r>
          </a:p>
          <a:p>
            <a:pPr marL="0" indent="0">
              <a:buNone/>
            </a:pPr>
            <a:r>
              <a:rPr lang="en-US" b="1" dirty="0" smtClean="0"/>
              <a:t>But… </a:t>
            </a:r>
          </a:p>
          <a:p>
            <a:pPr algn="just"/>
            <a:r>
              <a:rPr lang="en-US" dirty="0" smtClean="0"/>
              <a:t>For further testing of such a structure with high power and intense beam extraction, the klystron and laser system are needed. </a:t>
            </a:r>
          </a:p>
          <a:p>
            <a:pPr marL="0" indent="0" algn="just">
              <a:buNone/>
            </a:pPr>
            <a:r>
              <a:rPr lang="en-US" b="1" dirty="0" smtClean="0"/>
              <a:t>And…</a:t>
            </a:r>
          </a:p>
          <a:p>
            <a:pPr algn="just"/>
            <a:r>
              <a:rPr lang="en-US" dirty="0" smtClean="0"/>
              <a:t>KEK has a great experience of modern electron-positron injector development. BINP is very interesting in the possibility to adopt experience of KEK in this field.</a:t>
            </a:r>
            <a:endParaRPr lang="ru-RU" dirty="0"/>
          </a:p>
        </p:txBody>
      </p:sp>
    </p:spTree>
    <p:extLst>
      <p:ext uri="{BB962C8B-B14F-4D97-AF65-F5344CB8AC3E}">
        <p14:creationId xmlns:p14="http://schemas.microsoft.com/office/powerpoint/2010/main" val="3151051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706056"/>
            <a:ext cx="9028253" cy="5755422"/>
          </a:xfrm>
          <a:prstGeom prst="rect">
            <a:avLst/>
          </a:prstGeom>
          <a:noFill/>
        </p:spPr>
        <p:txBody>
          <a:bodyPr wrap="square" rtlCol="0">
            <a:spAutoFit/>
          </a:bodyPr>
          <a:lstStyle/>
          <a:p>
            <a:pPr lvl="0"/>
            <a:r>
              <a:rPr lang="en-US" sz="1600" dirty="0" smtClean="0"/>
              <a:t>1) H</a:t>
            </a:r>
            <a:r>
              <a:rPr lang="en-US" sz="1600" dirty="0"/>
              <a:t>. A. Bethe, "Theory of Diffraction by Small Holes", Phys. Rev., Vol. 66, PP. 163-182, 1944.</a:t>
            </a:r>
            <a:r>
              <a:rPr lang="en-US" sz="1600" dirty="0"/>
              <a:t/>
            </a:r>
            <a:br>
              <a:rPr lang="en-US" sz="1600" dirty="0"/>
            </a:br>
            <a:r>
              <a:rPr lang="en-US" sz="1600" dirty="0"/>
              <a:t/>
            </a:r>
            <a:br>
              <a:rPr lang="en-US" sz="1600" dirty="0"/>
            </a:br>
            <a:r>
              <a:rPr lang="en-US" sz="1600" dirty="0"/>
              <a:t>2) </a:t>
            </a:r>
            <a:r>
              <a:rPr lang="en-US" sz="1600" dirty="0" err="1"/>
              <a:t>ChernousovYuD</a:t>
            </a:r>
            <a:r>
              <a:rPr lang="en-US" sz="1600" dirty="0"/>
              <a:t>., </a:t>
            </a:r>
            <a:r>
              <a:rPr lang="en-US" sz="1600" dirty="0" err="1"/>
              <a:t>IvannikovV</a:t>
            </a:r>
            <a:r>
              <a:rPr lang="en-US" sz="1600" dirty="0"/>
              <a:t>. I., </a:t>
            </a:r>
            <a:r>
              <a:rPr lang="en-US" sz="1600" dirty="0" err="1"/>
              <a:t>ShebolaevI.V</a:t>
            </a:r>
            <a:r>
              <a:rPr lang="en-US" sz="1600" dirty="0"/>
              <a:t>., </a:t>
            </a:r>
            <a:r>
              <a:rPr lang="en-US" sz="1600" dirty="0" err="1"/>
              <a:t>LevichevA</a:t>
            </a:r>
            <a:r>
              <a:rPr lang="en-US" sz="1600" dirty="0"/>
              <a:t>. E., </a:t>
            </a:r>
            <a:r>
              <a:rPr lang="en-US" sz="1600" dirty="0" err="1"/>
              <a:t>PavlovV</a:t>
            </a:r>
            <a:r>
              <a:rPr lang="en-US" sz="1600" dirty="0"/>
              <a:t>. M.. Bandpass characteristics of coupled resonators. JOURNAL OF COMMUNICATIONS TECHNOLOGY AND ELECTRONICS, Volume 55, Issue 8, pp. 863-869. DOI: 10.1134/S1064226910080036. Published: AUG 2010</a:t>
            </a:r>
            <a:r>
              <a:rPr lang="en-US" sz="1600" dirty="0"/>
              <a:t/>
            </a:r>
            <a:br>
              <a:rPr lang="en-US" sz="1600" dirty="0"/>
            </a:br>
            <a:r>
              <a:rPr lang="en-US" sz="1600" dirty="0"/>
              <a:t/>
            </a:r>
            <a:br>
              <a:rPr lang="en-US" sz="1600" dirty="0"/>
            </a:br>
            <a:r>
              <a:rPr lang="en-US" sz="1600" dirty="0"/>
              <a:t>3)  Characteristics of the model of accelerator based on parallel coupled accelerating structure with beam loading. A.E. </a:t>
            </a:r>
            <a:r>
              <a:rPr lang="en-US" sz="1600" dirty="0" err="1"/>
              <a:t>Levichev</a:t>
            </a:r>
            <a:r>
              <a:rPr lang="en-US" sz="1600" dirty="0"/>
              <a:t>, V.M. Pavlov, V.I. </a:t>
            </a:r>
            <a:r>
              <a:rPr lang="en-US" sz="1600" dirty="0" err="1"/>
              <a:t>Ivannikov</a:t>
            </a:r>
            <a:r>
              <a:rPr lang="en-US" sz="1600" dirty="0"/>
              <a:t>, I.V. </a:t>
            </a:r>
            <a:r>
              <a:rPr lang="en-US" sz="1600" dirty="0" err="1"/>
              <a:t>Shebolaev</a:t>
            </a:r>
            <a:r>
              <a:rPr lang="en-US" sz="1600" dirty="0"/>
              <a:t>, </a:t>
            </a:r>
            <a:r>
              <a:rPr lang="en-US" sz="1600" dirty="0" err="1"/>
              <a:t>Yu.D</a:t>
            </a:r>
            <a:r>
              <a:rPr lang="en-US" sz="1600" dirty="0"/>
              <a:t>. </a:t>
            </a:r>
            <a:r>
              <a:rPr lang="en-US" sz="1600" dirty="0" err="1"/>
              <a:t>Chernousov</a:t>
            </a:r>
            <a:r>
              <a:rPr lang="en-US" sz="1600" dirty="0"/>
              <a:t>. Proceedings of </a:t>
            </a:r>
            <a:r>
              <a:rPr lang="en-US" sz="1600" dirty="0" err="1"/>
              <a:t>RuPac</a:t>
            </a:r>
            <a:r>
              <a:rPr lang="en-US" sz="1600" dirty="0"/>
              <a:t> 2012, </a:t>
            </a:r>
            <a:r>
              <a:rPr lang="en-US" sz="1600" dirty="0" err="1"/>
              <a:t>JACoW</a:t>
            </a:r>
            <a:r>
              <a:rPr lang="en-US" sz="1600" dirty="0"/>
              <a:t> publication, pp. 164-166</a:t>
            </a:r>
            <a:br>
              <a:rPr lang="en-US" sz="1600" dirty="0"/>
            </a:br>
            <a:r>
              <a:rPr lang="en-US" sz="1600" dirty="0"/>
              <a:t/>
            </a:r>
            <a:br>
              <a:rPr lang="en-US" sz="1600" dirty="0"/>
            </a:br>
            <a:r>
              <a:rPr lang="en-US" sz="1600" dirty="0"/>
              <a:t>4) Localization of the RF breakdown in the parallel coupled accelerating structure.</a:t>
            </a:r>
            <a:r>
              <a:rPr lang="en-US" sz="1600" dirty="0"/>
              <a:t> A.M. </a:t>
            </a:r>
            <a:r>
              <a:rPr lang="en-US" sz="1600" dirty="0" err="1"/>
              <a:t>Barnyakov</a:t>
            </a:r>
            <a:r>
              <a:rPr lang="en-US" sz="1600" dirty="0"/>
              <a:t>, A.E. </a:t>
            </a:r>
            <a:r>
              <a:rPr lang="en-US" sz="1600" dirty="0" err="1"/>
              <a:t>Levichev</a:t>
            </a:r>
            <a:r>
              <a:rPr lang="en-US" sz="1600" dirty="0"/>
              <a:t>, V.M. Pavlov, V.I. </a:t>
            </a:r>
            <a:r>
              <a:rPr lang="en-US" sz="1600" dirty="0" err="1"/>
              <a:t>Ivannikov</a:t>
            </a:r>
            <a:r>
              <a:rPr lang="en-US" sz="1600" dirty="0"/>
              <a:t>, I.V. </a:t>
            </a:r>
            <a:r>
              <a:rPr lang="en-US" sz="1600" dirty="0" err="1"/>
              <a:t>Shebolaev</a:t>
            </a:r>
            <a:r>
              <a:rPr lang="en-US" sz="1600" dirty="0"/>
              <a:t>, </a:t>
            </a:r>
            <a:r>
              <a:rPr lang="en-US" sz="1600" dirty="0" err="1"/>
              <a:t>Yu.D</a:t>
            </a:r>
            <a:r>
              <a:rPr lang="en-US" sz="1600" dirty="0"/>
              <a:t>. </a:t>
            </a:r>
            <a:r>
              <a:rPr lang="en-US" sz="1600" dirty="0" err="1"/>
              <a:t>Chernousov</a:t>
            </a:r>
            <a:r>
              <a:rPr lang="en-US" sz="1600" dirty="0"/>
              <a:t>. Proceedings of </a:t>
            </a:r>
            <a:r>
              <a:rPr lang="en-US" sz="1600" dirty="0" err="1"/>
              <a:t>RuPac</a:t>
            </a:r>
            <a:r>
              <a:rPr lang="en-US" sz="1600" dirty="0"/>
              <a:t> 2012, </a:t>
            </a:r>
            <a:r>
              <a:rPr lang="en-US" sz="1600" dirty="0" err="1"/>
              <a:t>JACoW</a:t>
            </a:r>
            <a:r>
              <a:rPr lang="en-US" sz="1600" dirty="0"/>
              <a:t> publication, pp. </a:t>
            </a:r>
            <a:r>
              <a:rPr lang="en-US" sz="1600" dirty="0" smtClean="0"/>
              <a:t>281-283</a:t>
            </a:r>
          </a:p>
          <a:p>
            <a:pPr lvl="0"/>
            <a:endParaRPr lang="en-US" sz="1600" dirty="0"/>
          </a:p>
          <a:p>
            <a:pPr lvl="0"/>
            <a:r>
              <a:rPr lang="en-US" sz="1600" dirty="0"/>
              <a:t>5)  Linear accelerator based on parallel coupled accelerating structure.</a:t>
            </a:r>
            <a:r>
              <a:rPr lang="en-US" sz="1600" dirty="0"/>
              <a:t> A.E. </a:t>
            </a:r>
            <a:r>
              <a:rPr lang="en-US" sz="1600" dirty="0" err="1"/>
              <a:t>Levichev</a:t>
            </a:r>
            <a:r>
              <a:rPr lang="en-US" sz="1600" dirty="0"/>
              <a:t>, V.M. Pavlov, V.I. </a:t>
            </a:r>
            <a:r>
              <a:rPr lang="en-US" sz="1600" dirty="0" err="1"/>
              <a:t>Ivannikov</a:t>
            </a:r>
            <a:r>
              <a:rPr lang="en-US" sz="1600" dirty="0"/>
              <a:t>, I.V. </a:t>
            </a:r>
            <a:r>
              <a:rPr lang="en-US" sz="1600" dirty="0" err="1"/>
              <a:t>Shebolaev</a:t>
            </a:r>
            <a:r>
              <a:rPr lang="en-US" sz="1600" dirty="0"/>
              <a:t>, </a:t>
            </a:r>
            <a:r>
              <a:rPr lang="en-US" sz="1600" dirty="0" err="1"/>
              <a:t>Yu.D</a:t>
            </a:r>
            <a:r>
              <a:rPr lang="en-US" sz="1600" dirty="0"/>
              <a:t>. </a:t>
            </a:r>
            <a:r>
              <a:rPr lang="en-US" sz="1600" dirty="0" err="1"/>
              <a:t>Chernousov</a:t>
            </a:r>
            <a:r>
              <a:rPr lang="en-US" sz="1600" dirty="0"/>
              <a:t>. Proceedings of LINAC 2012, </a:t>
            </a:r>
            <a:r>
              <a:rPr lang="en-US" sz="1600" dirty="0" err="1"/>
              <a:t>JACoW</a:t>
            </a:r>
            <a:r>
              <a:rPr lang="en-US" sz="1600" dirty="0"/>
              <a:t> publication, pp. </a:t>
            </a:r>
            <a:r>
              <a:rPr lang="en-US" sz="1600" dirty="0" smtClean="0"/>
              <a:t>282-284</a:t>
            </a:r>
          </a:p>
          <a:p>
            <a:pPr lvl="0"/>
            <a:endParaRPr lang="en-US" sz="1600" dirty="0"/>
          </a:p>
          <a:p>
            <a:r>
              <a:rPr lang="en-US" sz="1600" dirty="0"/>
              <a:t>6) A. </a:t>
            </a:r>
            <a:r>
              <a:rPr lang="en-US" sz="1600" dirty="0" err="1"/>
              <a:t>Levichev</a:t>
            </a:r>
            <a:r>
              <a:rPr lang="en-US" sz="1600" dirty="0"/>
              <a:t>, D. </a:t>
            </a:r>
            <a:r>
              <a:rPr lang="en-US" sz="1600" dirty="0" err="1"/>
              <a:t>Nikiforov</a:t>
            </a:r>
            <a:r>
              <a:rPr lang="en-US" sz="1600" dirty="0"/>
              <a:t>, A. </a:t>
            </a:r>
            <a:r>
              <a:rPr lang="en-US" sz="1600" dirty="0" err="1"/>
              <a:t>Barnyakov</a:t>
            </a:r>
            <a:r>
              <a:rPr lang="en-US" sz="1600" dirty="0"/>
              <a:t>, Yu. </a:t>
            </a:r>
            <a:r>
              <a:rPr lang="en-US" sz="1600" dirty="0" err="1"/>
              <a:t>Chernousov</a:t>
            </a:r>
            <a:r>
              <a:rPr lang="en-US" sz="1600" dirty="0"/>
              <a:t>, I. </a:t>
            </a:r>
            <a:r>
              <a:rPr lang="en-US" sz="1600" dirty="0" err="1"/>
              <a:t>Shebolaev</a:t>
            </a:r>
            <a:r>
              <a:rPr lang="en-US" sz="1600" dirty="0"/>
              <a:t>. Transient Process in a Parallel Coupled Accelerating System with Regard to Beam Current Loading. </a:t>
            </a:r>
            <a:r>
              <a:rPr lang="en-US" sz="1600" dirty="0" err="1"/>
              <a:t>TechnicalPhysics</a:t>
            </a:r>
            <a:r>
              <a:rPr lang="en-US" sz="1600" dirty="0"/>
              <a:t>, 2015, Vol. 60, No. 1, pp. 137–140.</a:t>
            </a:r>
            <a:br>
              <a:rPr lang="en-US" sz="1600" dirty="0"/>
            </a:br>
            <a:endParaRPr lang="en-US" sz="1600" dirty="0"/>
          </a:p>
          <a:p>
            <a:r>
              <a:rPr lang="en-US" sz="1600" dirty="0"/>
              <a:t>7) A. M. </a:t>
            </a:r>
            <a:r>
              <a:rPr lang="en-US" sz="1600" dirty="0" err="1"/>
              <a:t>Barnyakov</a:t>
            </a:r>
            <a:r>
              <a:rPr lang="en-US" sz="1600" dirty="0"/>
              <a:t>, A. E. </a:t>
            </a:r>
            <a:r>
              <a:rPr lang="en-US" sz="1600" dirty="0" err="1"/>
              <a:t>Levichev</a:t>
            </a:r>
            <a:r>
              <a:rPr lang="en-US" sz="1600" dirty="0"/>
              <a:t>, D. A. </a:t>
            </a:r>
            <a:r>
              <a:rPr lang="en-US" sz="1600" dirty="0" err="1"/>
              <a:t>Nikiforov</a:t>
            </a:r>
            <a:r>
              <a:rPr lang="en-US" sz="1600" dirty="0"/>
              <a:t>.. </a:t>
            </a:r>
            <a:r>
              <a:rPr lang="en-US" sz="1600" dirty="0" err="1"/>
              <a:t>Intercavity</a:t>
            </a:r>
            <a:r>
              <a:rPr lang="en-US" sz="1600" dirty="0"/>
              <a:t> Coupling Constant of the Cavities. Journal of Communications Technology and Electronics, 2016, Vol. 61, No. 7, pp. 783–788</a:t>
            </a:r>
          </a:p>
        </p:txBody>
      </p:sp>
      <p:sp>
        <p:nvSpPr>
          <p:cNvPr id="5" name="Title 1"/>
          <p:cNvSpPr>
            <a:spLocks noGrp="1"/>
          </p:cNvSpPr>
          <p:nvPr>
            <p:ph type="title"/>
          </p:nvPr>
        </p:nvSpPr>
        <p:spPr>
          <a:xfrm>
            <a:off x="0" y="0"/>
            <a:ext cx="7886700" cy="869314"/>
          </a:xfrm>
        </p:spPr>
        <p:txBody>
          <a:bodyPr/>
          <a:lstStyle/>
          <a:p>
            <a:r>
              <a:rPr lang="en-US" dirty="0" smtClean="0"/>
              <a:t>References</a:t>
            </a:r>
            <a:endParaRPr lang="ru-RU" dirty="0"/>
          </a:p>
        </p:txBody>
      </p:sp>
    </p:spTree>
    <p:extLst>
      <p:ext uri="{BB962C8B-B14F-4D97-AF65-F5344CB8AC3E}">
        <p14:creationId xmlns:p14="http://schemas.microsoft.com/office/powerpoint/2010/main" val="4032788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9041" y="2376344"/>
            <a:ext cx="7886700" cy="1073439"/>
          </a:xfrm>
        </p:spPr>
        <p:txBody>
          <a:bodyPr>
            <a:normAutofit/>
          </a:bodyPr>
          <a:lstStyle/>
          <a:p>
            <a:pPr marL="0" indent="0" algn="ctr">
              <a:buNone/>
            </a:pPr>
            <a:r>
              <a:rPr lang="en-US" sz="4000" dirty="0"/>
              <a:t>Thank you for attention</a:t>
            </a:r>
            <a:endParaRPr lang="ru-RU" sz="4000" dirty="0"/>
          </a:p>
        </p:txBody>
      </p:sp>
    </p:spTree>
    <p:extLst>
      <p:ext uri="{BB962C8B-B14F-4D97-AF65-F5344CB8AC3E}">
        <p14:creationId xmlns:p14="http://schemas.microsoft.com/office/powerpoint/2010/main" val="541584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641871"/>
          </a:xfrm>
        </p:spPr>
        <p:txBody>
          <a:bodyPr>
            <a:normAutofit fontScale="90000"/>
          </a:bodyPr>
          <a:lstStyle/>
          <a:p>
            <a:r>
              <a:rPr lang="en-US" dirty="0" smtClean="0"/>
              <a:t>Initial distribution</a:t>
            </a:r>
            <a:endParaRPr lang="ru-R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6276" y="84155"/>
            <a:ext cx="5262650" cy="3307638"/>
          </a:xfrm>
          <a:prstGeom prst="rect">
            <a:avLst/>
          </a:prstGeom>
        </p:spPr>
      </p:pic>
      <p:pic>
        <p:nvPicPr>
          <p:cNvPr id="5" name="Picture 4"/>
          <p:cNvPicPr>
            <a:picLocks noChangeAspect="1"/>
          </p:cNvPicPr>
          <p:nvPr/>
        </p:nvPicPr>
        <p:blipFill>
          <a:blip r:embed="rId3"/>
          <a:stretch>
            <a:fillRect/>
          </a:stretch>
        </p:blipFill>
        <p:spPr>
          <a:xfrm>
            <a:off x="291872" y="3688911"/>
            <a:ext cx="7408559" cy="3099641"/>
          </a:xfrm>
          <a:prstGeom prst="rect">
            <a:avLst/>
          </a:prstGeom>
        </p:spPr>
      </p:pic>
    </p:spTree>
    <p:extLst>
      <p:ext uri="{BB962C8B-B14F-4D97-AF65-F5344CB8AC3E}">
        <p14:creationId xmlns:p14="http://schemas.microsoft.com/office/powerpoint/2010/main" val="226466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 descr="photo gun absE x=0"/>
          <p:cNvPicPr>
            <a:picLocks noChangeAspect="1" noChangeArrowheads="1"/>
          </p:cNvPicPr>
          <p:nvPr/>
        </p:nvPicPr>
        <p:blipFill>
          <a:blip r:embed="rId2"/>
          <a:srcRect/>
          <a:stretch>
            <a:fillRect/>
          </a:stretch>
        </p:blipFill>
        <p:spPr bwMode="auto">
          <a:xfrm>
            <a:off x="0" y="433388"/>
            <a:ext cx="5100638" cy="3679825"/>
          </a:xfrm>
          <a:prstGeom prst="rect">
            <a:avLst/>
          </a:prstGeom>
          <a:noFill/>
          <a:ln w="9525">
            <a:noFill/>
            <a:miter lim="800000"/>
            <a:headEnd/>
            <a:tailEnd/>
          </a:ln>
        </p:spPr>
      </p:pic>
      <p:sp>
        <p:nvSpPr>
          <p:cNvPr id="24578" name="Заголовок 1"/>
          <p:cNvSpPr>
            <a:spLocks/>
          </p:cNvSpPr>
          <p:nvPr/>
        </p:nvSpPr>
        <p:spPr bwMode="auto">
          <a:xfrm>
            <a:off x="0" y="0"/>
            <a:ext cx="9144000" cy="400050"/>
          </a:xfrm>
          <a:prstGeom prst="rect">
            <a:avLst/>
          </a:prstGeom>
          <a:noFill/>
          <a:ln w="9525">
            <a:noFill/>
            <a:miter lim="800000"/>
            <a:headEnd/>
            <a:tailEnd/>
          </a:ln>
        </p:spPr>
        <p:txBody>
          <a:bodyPr anchor="ctr"/>
          <a:lstStyle/>
          <a:p>
            <a:pPr algn="ctr">
              <a:lnSpc>
                <a:spcPct val="90000"/>
              </a:lnSpc>
            </a:pPr>
            <a:r>
              <a:rPr lang="en-US" sz="3200">
                <a:latin typeface="Calibri Light"/>
              </a:rPr>
              <a:t>Overvoltage factor</a:t>
            </a:r>
            <a:endParaRPr lang="ru-RU" sz="3200">
              <a:latin typeface="Calibri Light"/>
            </a:endParaRPr>
          </a:p>
        </p:txBody>
      </p:sp>
      <p:sp>
        <p:nvSpPr>
          <p:cNvPr id="24579" name="Text Box 8"/>
          <p:cNvSpPr txBox="1">
            <a:spLocks noChangeArrowheads="1"/>
          </p:cNvSpPr>
          <p:nvPr/>
        </p:nvSpPr>
        <p:spPr bwMode="auto">
          <a:xfrm>
            <a:off x="1776413" y="771525"/>
            <a:ext cx="863600" cy="366713"/>
          </a:xfrm>
          <a:prstGeom prst="rect">
            <a:avLst/>
          </a:prstGeom>
          <a:noFill/>
          <a:ln w="9525">
            <a:noFill/>
            <a:miter lim="800000"/>
            <a:headEnd/>
            <a:tailEnd/>
          </a:ln>
        </p:spPr>
        <p:txBody>
          <a:bodyPr wrap="none">
            <a:spAutoFit/>
          </a:bodyPr>
          <a:lstStyle/>
          <a:p>
            <a:r>
              <a:rPr lang="en-US"/>
              <a:t>K</a:t>
            </a:r>
            <a:r>
              <a:rPr lang="en-US" baseline="-25000"/>
              <a:t>u</a:t>
            </a:r>
            <a:r>
              <a:rPr lang="en-US">
                <a:cs typeface="Arial" charset="0"/>
              </a:rPr>
              <a:t>≈1.2</a:t>
            </a:r>
            <a:endParaRPr lang="en-US" baseline="-25000">
              <a:cs typeface="Arial" charset="0"/>
            </a:endParaRPr>
          </a:p>
        </p:txBody>
      </p:sp>
      <p:sp>
        <p:nvSpPr>
          <p:cNvPr id="24580" name="Text Box 10"/>
          <p:cNvSpPr txBox="1">
            <a:spLocks noChangeArrowheads="1"/>
          </p:cNvSpPr>
          <p:nvPr/>
        </p:nvSpPr>
        <p:spPr bwMode="auto">
          <a:xfrm>
            <a:off x="33338" y="4552950"/>
            <a:ext cx="3516312" cy="1190625"/>
          </a:xfrm>
          <a:prstGeom prst="rect">
            <a:avLst/>
          </a:prstGeom>
          <a:noFill/>
          <a:ln w="9525">
            <a:noFill/>
            <a:miter lim="800000"/>
            <a:headEnd/>
            <a:tailEnd/>
          </a:ln>
        </p:spPr>
        <p:txBody>
          <a:bodyPr>
            <a:spAutoFit/>
          </a:bodyPr>
          <a:lstStyle/>
          <a:p>
            <a:pPr algn="just"/>
            <a:r>
              <a:rPr lang="en-US">
                <a:latin typeface="Calibri" pitchFamily="34" charset="0"/>
              </a:rPr>
              <a:t>Overvoltage factor of PCAS is higher than for the ordinary structure. Shape of the cavities can be optimized. </a:t>
            </a:r>
            <a:endParaRPr lang="ru-RU">
              <a:latin typeface="Calibri" pitchFamily="34" charset="0"/>
            </a:endParaRPr>
          </a:p>
        </p:txBody>
      </p:sp>
      <p:pic>
        <p:nvPicPr>
          <p:cNvPr id="24581" name="Picture 8" descr="PCS absE x=0 HD"/>
          <p:cNvPicPr>
            <a:picLocks noChangeAspect="1" noChangeArrowheads="1"/>
          </p:cNvPicPr>
          <p:nvPr/>
        </p:nvPicPr>
        <p:blipFill>
          <a:blip r:embed="rId3"/>
          <a:srcRect/>
          <a:stretch>
            <a:fillRect/>
          </a:stretch>
        </p:blipFill>
        <p:spPr bwMode="auto">
          <a:xfrm>
            <a:off x="3698875" y="3835400"/>
            <a:ext cx="5445125" cy="3022600"/>
          </a:xfrm>
          <a:prstGeom prst="rect">
            <a:avLst/>
          </a:prstGeom>
          <a:noFill/>
          <a:ln w="9525">
            <a:noFill/>
            <a:miter lim="800000"/>
            <a:headEnd/>
            <a:tailEnd/>
          </a:ln>
        </p:spPr>
      </p:pic>
      <p:sp>
        <p:nvSpPr>
          <p:cNvPr id="24582" name="Text Box 9"/>
          <p:cNvSpPr txBox="1">
            <a:spLocks noChangeArrowheads="1"/>
          </p:cNvSpPr>
          <p:nvPr/>
        </p:nvSpPr>
        <p:spPr bwMode="auto">
          <a:xfrm>
            <a:off x="5432425" y="4217988"/>
            <a:ext cx="863600" cy="366712"/>
          </a:xfrm>
          <a:prstGeom prst="rect">
            <a:avLst/>
          </a:prstGeom>
          <a:noFill/>
          <a:ln w="9525">
            <a:noFill/>
            <a:miter lim="800000"/>
            <a:headEnd/>
            <a:tailEnd/>
          </a:ln>
        </p:spPr>
        <p:txBody>
          <a:bodyPr wrap="none">
            <a:spAutoFit/>
          </a:bodyPr>
          <a:lstStyle/>
          <a:p>
            <a:r>
              <a:rPr lang="en-US"/>
              <a:t>K</a:t>
            </a:r>
            <a:r>
              <a:rPr lang="en-US" baseline="-25000"/>
              <a:t>u</a:t>
            </a:r>
            <a:r>
              <a:rPr lang="en-US">
                <a:cs typeface="Arial" charset="0"/>
              </a:rPr>
              <a:t>≈1.3</a:t>
            </a:r>
            <a:endParaRPr lang="en-US" baseline="-25000">
              <a:cs typeface="Arial" charset="0"/>
            </a:endParaRPr>
          </a:p>
        </p:txBody>
      </p:sp>
    </p:spTree>
    <p:extLst>
      <p:ext uri="{BB962C8B-B14F-4D97-AF65-F5344CB8AC3E}">
        <p14:creationId xmlns:p14="http://schemas.microsoft.com/office/powerpoint/2010/main" val="3480684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98" y="378056"/>
            <a:ext cx="8817119" cy="574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061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p:cNvSpPr txBox="1">
            <a:spLocks noChangeArrowheads="1"/>
          </p:cNvSpPr>
          <p:nvPr/>
        </p:nvSpPr>
        <p:spPr bwMode="auto">
          <a:xfrm>
            <a:off x="0" y="61913"/>
            <a:ext cx="9144000" cy="457200"/>
          </a:xfrm>
          <a:prstGeom prst="rect">
            <a:avLst/>
          </a:prstGeom>
          <a:noFill/>
          <a:ln w="9525">
            <a:noFill/>
            <a:miter lim="800000"/>
            <a:headEnd/>
            <a:tailEnd/>
          </a:ln>
        </p:spPr>
        <p:txBody>
          <a:bodyPr>
            <a:spAutoFit/>
          </a:bodyPr>
          <a:lstStyle/>
          <a:p>
            <a:pPr algn="ctr"/>
            <a:r>
              <a:rPr lang="en-US" sz="2400" b="1">
                <a:latin typeface="Times New Roman" pitchFamily="18" charset="0"/>
              </a:rPr>
              <a:t>Beam dynamics in the gun without any magnetic fields</a:t>
            </a:r>
            <a:endParaRPr lang="ru-RU" sz="2400" b="1">
              <a:latin typeface="Times New Roman" pitchFamily="18" charset="0"/>
            </a:endParaRPr>
          </a:p>
        </p:txBody>
      </p:sp>
      <p:grpSp>
        <p:nvGrpSpPr>
          <p:cNvPr id="21511" name="Group 7"/>
          <p:cNvGrpSpPr>
            <a:grpSpLocks/>
          </p:cNvGrpSpPr>
          <p:nvPr/>
        </p:nvGrpSpPr>
        <p:grpSpPr bwMode="auto">
          <a:xfrm>
            <a:off x="434975" y="692150"/>
            <a:ext cx="2608263" cy="6024563"/>
            <a:chOff x="274" y="436"/>
            <a:chExt cx="1643" cy="3795"/>
          </a:xfrm>
        </p:grpSpPr>
        <p:pic>
          <p:nvPicPr>
            <p:cNvPr id="21507" name="Picture 3"/>
            <p:cNvPicPr>
              <a:picLocks noChangeAspect="1" noChangeArrowheads="1"/>
            </p:cNvPicPr>
            <p:nvPr/>
          </p:nvPicPr>
          <p:blipFill>
            <a:blip r:embed="rId2"/>
            <a:srcRect/>
            <a:stretch>
              <a:fillRect/>
            </a:stretch>
          </p:blipFill>
          <p:spPr bwMode="auto">
            <a:xfrm>
              <a:off x="288" y="1663"/>
              <a:ext cx="1592" cy="1240"/>
            </a:xfrm>
            <a:prstGeom prst="rect">
              <a:avLst/>
            </a:prstGeom>
            <a:noFill/>
          </p:spPr>
        </p:pic>
        <p:pic>
          <p:nvPicPr>
            <p:cNvPr id="21508" name="Picture 7"/>
            <p:cNvPicPr>
              <a:picLocks noChangeAspect="1" noChangeArrowheads="1"/>
            </p:cNvPicPr>
            <p:nvPr/>
          </p:nvPicPr>
          <p:blipFill>
            <a:blip r:embed="rId3"/>
            <a:srcRect/>
            <a:stretch>
              <a:fillRect/>
            </a:stretch>
          </p:blipFill>
          <p:spPr bwMode="auto">
            <a:xfrm>
              <a:off x="274" y="436"/>
              <a:ext cx="1584" cy="1123"/>
            </a:xfrm>
            <a:prstGeom prst="rect">
              <a:avLst/>
            </a:prstGeom>
            <a:noFill/>
            <a:ln w="9525">
              <a:noFill/>
              <a:miter lim="800000"/>
              <a:headEnd/>
              <a:tailEnd/>
            </a:ln>
          </p:spPr>
        </p:pic>
        <p:pic>
          <p:nvPicPr>
            <p:cNvPr id="21510" name="Picture 6"/>
            <p:cNvPicPr>
              <a:picLocks noChangeAspect="1" noChangeArrowheads="1"/>
            </p:cNvPicPr>
            <p:nvPr/>
          </p:nvPicPr>
          <p:blipFill>
            <a:blip r:embed="rId4"/>
            <a:srcRect/>
            <a:stretch>
              <a:fillRect/>
            </a:stretch>
          </p:blipFill>
          <p:spPr bwMode="auto">
            <a:xfrm>
              <a:off x="314" y="3071"/>
              <a:ext cx="1603" cy="1160"/>
            </a:xfrm>
            <a:prstGeom prst="rect">
              <a:avLst/>
            </a:prstGeom>
            <a:noFill/>
          </p:spPr>
        </p:pic>
      </p:grpSp>
      <p:pic>
        <p:nvPicPr>
          <p:cNvPr id="21512" name="Picture 8"/>
          <p:cNvPicPr>
            <a:picLocks noChangeAspect="1" noChangeArrowheads="1"/>
          </p:cNvPicPr>
          <p:nvPr/>
        </p:nvPicPr>
        <p:blipFill>
          <a:blip r:embed="rId5"/>
          <a:srcRect/>
          <a:stretch>
            <a:fillRect/>
          </a:stretch>
        </p:blipFill>
        <p:spPr bwMode="auto">
          <a:xfrm>
            <a:off x="3440113" y="576263"/>
            <a:ext cx="4778375" cy="3348037"/>
          </a:xfrm>
          <a:prstGeom prst="rect">
            <a:avLst/>
          </a:prstGeom>
          <a:noFill/>
        </p:spPr>
      </p:pic>
      <p:pic>
        <p:nvPicPr>
          <p:cNvPr id="21513" name="Picture 9"/>
          <p:cNvPicPr>
            <a:picLocks noChangeAspect="1" noChangeArrowheads="1"/>
          </p:cNvPicPr>
          <p:nvPr/>
        </p:nvPicPr>
        <p:blipFill>
          <a:blip r:embed="rId6"/>
          <a:srcRect/>
          <a:stretch>
            <a:fillRect/>
          </a:stretch>
        </p:blipFill>
        <p:spPr bwMode="auto">
          <a:xfrm>
            <a:off x="3598863" y="3832225"/>
            <a:ext cx="4648200" cy="2689225"/>
          </a:xfrm>
          <a:prstGeom prst="rect">
            <a:avLst/>
          </a:prstGeom>
          <a:noFill/>
        </p:spPr>
      </p:pic>
      <p:sp>
        <p:nvSpPr>
          <p:cNvPr id="21514" name="Text Box 10"/>
          <p:cNvSpPr txBox="1">
            <a:spLocks noChangeArrowheads="1"/>
          </p:cNvSpPr>
          <p:nvPr/>
        </p:nvSpPr>
        <p:spPr bwMode="auto">
          <a:xfrm>
            <a:off x="3970338" y="847725"/>
            <a:ext cx="1119187" cy="366713"/>
          </a:xfrm>
          <a:prstGeom prst="rect">
            <a:avLst/>
          </a:prstGeom>
          <a:noFill/>
          <a:ln w="9525">
            <a:noFill/>
            <a:miter lim="800000"/>
            <a:headEnd/>
            <a:tailEnd/>
          </a:ln>
          <a:effectLst/>
        </p:spPr>
        <p:txBody>
          <a:bodyPr>
            <a:spAutoFit/>
          </a:bodyPr>
          <a:lstStyle/>
          <a:p>
            <a:r>
              <a:rPr lang="en-US" b="1">
                <a:solidFill>
                  <a:schemeClr val="folHlink"/>
                </a:solidFill>
              </a:rPr>
              <a:t>ASTRA</a:t>
            </a:r>
            <a:endParaRPr lang="ru-RU" b="1">
              <a:solidFill>
                <a:schemeClr val="folHlink"/>
              </a:solidFill>
            </a:endParaRPr>
          </a:p>
        </p:txBody>
      </p:sp>
      <p:sp>
        <p:nvSpPr>
          <p:cNvPr id="21515" name="Text Box 11"/>
          <p:cNvSpPr txBox="1">
            <a:spLocks noChangeArrowheads="1"/>
          </p:cNvSpPr>
          <p:nvPr/>
        </p:nvSpPr>
        <p:spPr bwMode="auto">
          <a:xfrm>
            <a:off x="4129088" y="4059238"/>
            <a:ext cx="641350" cy="366712"/>
          </a:xfrm>
          <a:prstGeom prst="rect">
            <a:avLst/>
          </a:prstGeom>
          <a:noFill/>
          <a:ln w="9525">
            <a:noFill/>
            <a:miter lim="800000"/>
            <a:headEnd/>
            <a:tailEnd/>
          </a:ln>
          <a:effectLst/>
        </p:spPr>
        <p:txBody>
          <a:bodyPr wrap="none">
            <a:spAutoFit/>
          </a:bodyPr>
          <a:lstStyle/>
          <a:p>
            <a:r>
              <a:rPr lang="en-US" b="1">
                <a:solidFill>
                  <a:schemeClr val="folHlink"/>
                </a:solidFill>
              </a:rPr>
              <a:t>CST</a:t>
            </a:r>
            <a:endParaRPr lang="ru-RU" b="1">
              <a:solidFill>
                <a:schemeClr val="folHlink"/>
              </a:solidFill>
            </a:endParaRPr>
          </a:p>
        </p:txBody>
      </p:sp>
      <p:sp>
        <p:nvSpPr>
          <p:cNvPr id="21518" name="Oval 14"/>
          <p:cNvSpPr>
            <a:spLocks noChangeArrowheads="1"/>
          </p:cNvSpPr>
          <p:nvPr/>
        </p:nvSpPr>
        <p:spPr bwMode="auto">
          <a:xfrm>
            <a:off x="3870325" y="1309688"/>
            <a:ext cx="2019300" cy="923925"/>
          </a:xfrm>
          <a:prstGeom prst="ellipse">
            <a:avLst/>
          </a:prstGeom>
          <a:solidFill>
            <a:srgbClr val="CCFFFF"/>
          </a:solidFill>
          <a:ln w="9525">
            <a:solidFill>
              <a:schemeClr val="tx1"/>
            </a:solidFill>
            <a:round/>
            <a:headEnd/>
            <a:tailEnd/>
          </a:ln>
          <a:effectLst/>
        </p:spPr>
        <p:txBody>
          <a:bodyPr wrap="none" anchor="ctr"/>
          <a:lstStyle/>
          <a:p>
            <a:pPr algn="ctr"/>
            <a:r>
              <a:rPr lang="en-US" sz="1400" b="1"/>
              <a:t>Em_n=6 mm mrad</a:t>
            </a:r>
          </a:p>
          <a:p>
            <a:pPr algn="ctr"/>
            <a:r>
              <a:rPr lang="en-US" sz="1400" b="1"/>
              <a:t>Em = 0.3 mm mrad</a:t>
            </a:r>
            <a:endParaRPr lang="ru-RU" sz="1400" b="1"/>
          </a:p>
        </p:txBody>
      </p:sp>
      <p:sp>
        <p:nvSpPr>
          <p:cNvPr id="21519" name="Oval 15"/>
          <p:cNvSpPr>
            <a:spLocks noChangeArrowheads="1"/>
          </p:cNvSpPr>
          <p:nvPr/>
        </p:nvSpPr>
        <p:spPr bwMode="auto">
          <a:xfrm>
            <a:off x="3911600" y="4349750"/>
            <a:ext cx="2019300" cy="923925"/>
          </a:xfrm>
          <a:prstGeom prst="ellipse">
            <a:avLst/>
          </a:prstGeom>
          <a:solidFill>
            <a:srgbClr val="CCFFFF"/>
          </a:solidFill>
          <a:ln w="9525">
            <a:solidFill>
              <a:schemeClr val="tx1"/>
            </a:solidFill>
            <a:round/>
            <a:headEnd/>
            <a:tailEnd/>
          </a:ln>
          <a:effectLst/>
        </p:spPr>
        <p:txBody>
          <a:bodyPr wrap="none" anchor="ctr"/>
          <a:lstStyle/>
          <a:p>
            <a:pPr algn="ctr"/>
            <a:r>
              <a:rPr lang="en-US" sz="1400" b="1"/>
              <a:t>Em_n=6 mm mrad</a:t>
            </a:r>
          </a:p>
          <a:p>
            <a:pPr algn="ctr"/>
            <a:r>
              <a:rPr lang="en-US" sz="1400" b="1"/>
              <a:t>Em = 0.3 mm mrad</a:t>
            </a:r>
            <a:endParaRPr lang="ru-RU" sz="1400" b="1"/>
          </a:p>
        </p:txBody>
      </p:sp>
    </p:spTree>
    <p:extLst>
      <p:ext uri="{BB962C8B-B14F-4D97-AF65-F5344CB8AC3E}">
        <p14:creationId xmlns:p14="http://schemas.microsoft.com/office/powerpoint/2010/main" val="3380736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p:cNvSpPr>
          <p:nvPr/>
        </p:nvSpPr>
        <p:spPr bwMode="auto">
          <a:xfrm>
            <a:off x="0" y="0"/>
            <a:ext cx="9144000" cy="400050"/>
          </a:xfrm>
          <a:prstGeom prst="rect">
            <a:avLst/>
          </a:prstGeom>
          <a:noFill/>
          <a:ln w="9525">
            <a:noFill/>
            <a:miter lim="800000"/>
            <a:headEnd/>
            <a:tailEnd/>
          </a:ln>
        </p:spPr>
        <p:txBody>
          <a:bodyPr anchor="ctr"/>
          <a:lstStyle/>
          <a:p>
            <a:pPr algn="ctr">
              <a:lnSpc>
                <a:spcPct val="90000"/>
              </a:lnSpc>
            </a:pPr>
            <a:r>
              <a:rPr lang="en-US" sz="3200">
                <a:latin typeface="Calibri Light"/>
              </a:rPr>
              <a:t>Two guns comparison</a:t>
            </a:r>
            <a:endParaRPr lang="ru-RU" sz="3200">
              <a:latin typeface="Calibri Light"/>
            </a:endParaRPr>
          </a:p>
        </p:txBody>
      </p:sp>
      <p:pic>
        <p:nvPicPr>
          <p:cNvPr id="23554" name="Picture 7"/>
          <p:cNvPicPr>
            <a:picLocks noChangeAspect="1" noChangeArrowheads="1"/>
          </p:cNvPicPr>
          <p:nvPr/>
        </p:nvPicPr>
        <p:blipFill>
          <a:blip r:embed="rId2"/>
          <a:srcRect/>
          <a:stretch>
            <a:fillRect/>
          </a:stretch>
        </p:blipFill>
        <p:spPr bwMode="auto">
          <a:xfrm>
            <a:off x="5232400" y="1584325"/>
            <a:ext cx="3792538" cy="2641600"/>
          </a:xfrm>
          <a:prstGeom prst="rect">
            <a:avLst/>
          </a:prstGeom>
          <a:noFill/>
          <a:ln w="9525">
            <a:noFill/>
            <a:miter lim="800000"/>
            <a:headEnd/>
            <a:tailEnd/>
          </a:ln>
        </p:spPr>
      </p:pic>
      <p:pic>
        <p:nvPicPr>
          <p:cNvPr id="23555" name="Рисунок 7"/>
          <p:cNvPicPr>
            <a:picLocks noChangeAspect="1"/>
          </p:cNvPicPr>
          <p:nvPr/>
        </p:nvPicPr>
        <p:blipFill>
          <a:blip r:embed="rId3"/>
          <a:srcRect/>
          <a:stretch>
            <a:fillRect/>
          </a:stretch>
        </p:blipFill>
        <p:spPr bwMode="auto">
          <a:xfrm>
            <a:off x="5145088" y="4262438"/>
            <a:ext cx="3998912" cy="2595562"/>
          </a:xfrm>
          <a:prstGeom prst="rect">
            <a:avLst/>
          </a:prstGeom>
          <a:noFill/>
          <a:ln w="9525">
            <a:noFill/>
            <a:miter lim="800000"/>
            <a:headEnd/>
            <a:tailEnd/>
          </a:ln>
        </p:spPr>
      </p:pic>
      <p:pic>
        <p:nvPicPr>
          <p:cNvPr id="23556" name="Picture 9"/>
          <p:cNvPicPr>
            <a:picLocks noChangeAspect="1" noChangeArrowheads="1"/>
          </p:cNvPicPr>
          <p:nvPr/>
        </p:nvPicPr>
        <p:blipFill>
          <a:blip r:embed="rId4"/>
          <a:srcRect/>
          <a:stretch>
            <a:fillRect/>
          </a:stretch>
        </p:blipFill>
        <p:spPr bwMode="auto">
          <a:xfrm>
            <a:off x="0" y="1584325"/>
            <a:ext cx="3867150" cy="2643188"/>
          </a:xfrm>
          <a:prstGeom prst="rect">
            <a:avLst/>
          </a:prstGeom>
          <a:noFill/>
          <a:ln w="9525">
            <a:noFill/>
            <a:miter lim="800000"/>
            <a:headEnd/>
            <a:tailEnd/>
          </a:ln>
        </p:spPr>
      </p:pic>
      <p:pic>
        <p:nvPicPr>
          <p:cNvPr id="23557" name="Picture 10"/>
          <p:cNvPicPr>
            <a:picLocks noChangeAspect="1" noChangeArrowheads="1"/>
          </p:cNvPicPr>
          <p:nvPr/>
        </p:nvPicPr>
        <p:blipFill>
          <a:blip r:embed="rId5"/>
          <a:srcRect/>
          <a:stretch>
            <a:fillRect/>
          </a:stretch>
        </p:blipFill>
        <p:spPr bwMode="auto">
          <a:xfrm>
            <a:off x="211138" y="4265613"/>
            <a:ext cx="3590925" cy="2471737"/>
          </a:xfrm>
          <a:prstGeom prst="rect">
            <a:avLst/>
          </a:prstGeom>
          <a:noFill/>
          <a:ln w="9525">
            <a:noFill/>
            <a:miter lim="800000"/>
            <a:headEnd/>
            <a:tailEnd/>
          </a:ln>
        </p:spPr>
      </p:pic>
      <p:pic>
        <p:nvPicPr>
          <p:cNvPr id="23558" name="Рисунок 1"/>
          <p:cNvPicPr>
            <a:picLocks noChangeAspect="1"/>
          </p:cNvPicPr>
          <p:nvPr/>
        </p:nvPicPr>
        <p:blipFill>
          <a:blip r:embed="rId6"/>
          <a:srcRect r="17740"/>
          <a:stretch>
            <a:fillRect/>
          </a:stretch>
        </p:blipFill>
        <p:spPr bwMode="auto">
          <a:xfrm>
            <a:off x="6462713" y="625475"/>
            <a:ext cx="1668462" cy="941388"/>
          </a:xfrm>
          <a:prstGeom prst="rect">
            <a:avLst/>
          </a:prstGeom>
          <a:noFill/>
          <a:ln w="9525">
            <a:noFill/>
            <a:miter lim="800000"/>
            <a:headEnd/>
            <a:tailEnd/>
          </a:ln>
        </p:spPr>
      </p:pic>
      <p:pic>
        <p:nvPicPr>
          <p:cNvPr id="23559" name="Picture 22"/>
          <p:cNvPicPr>
            <a:picLocks noChangeAspect="1" noChangeArrowheads="1"/>
          </p:cNvPicPr>
          <p:nvPr/>
        </p:nvPicPr>
        <p:blipFill>
          <a:blip r:embed="rId7"/>
          <a:srcRect/>
          <a:stretch>
            <a:fillRect/>
          </a:stretch>
        </p:blipFill>
        <p:spPr bwMode="auto">
          <a:xfrm>
            <a:off x="969963" y="673100"/>
            <a:ext cx="1873250" cy="857250"/>
          </a:xfrm>
          <a:prstGeom prst="rect">
            <a:avLst/>
          </a:prstGeom>
          <a:noFill/>
          <a:ln w="9525">
            <a:noFill/>
            <a:miter lim="800000"/>
            <a:headEnd/>
            <a:tailEnd/>
          </a:ln>
        </p:spPr>
      </p:pic>
      <p:sp>
        <p:nvSpPr>
          <p:cNvPr id="23560" name="Text Box 21"/>
          <p:cNvSpPr txBox="1">
            <a:spLocks noChangeArrowheads="1"/>
          </p:cNvSpPr>
          <p:nvPr/>
        </p:nvSpPr>
        <p:spPr bwMode="auto">
          <a:xfrm>
            <a:off x="182563" y="387350"/>
            <a:ext cx="3708400" cy="336550"/>
          </a:xfrm>
          <a:prstGeom prst="rect">
            <a:avLst/>
          </a:prstGeom>
          <a:noFill/>
          <a:ln w="9525">
            <a:noFill/>
            <a:miter lim="800000"/>
            <a:headEnd/>
            <a:tailEnd/>
          </a:ln>
        </p:spPr>
        <p:txBody>
          <a:bodyPr>
            <a:spAutoFit/>
          </a:bodyPr>
          <a:lstStyle/>
          <a:p>
            <a:r>
              <a:rPr lang="en-US" sz="1600">
                <a:latin typeface="Calibri" pitchFamily="34" charset="0"/>
              </a:rPr>
              <a:t>Parallel coupled accelerating structure</a:t>
            </a:r>
            <a:endParaRPr lang="ru-RU" sz="1600">
              <a:latin typeface="Calibri" pitchFamily="34" charset="0"/>
            </a:endParaRPr>
          </a:p>
        </p:txBody>
      </p:sp>
      <p:sp>
        <p:nvSpPr>
          <p:cNvPr id="23561" name="Text Box 22"/>
          <p:cNvSpPr txBox="1">
            <a:spLocks noChangeArrowheads="1"/>
          </p:cNvSpPr>
          <p:nvPr/>
        </p:nvSpPr>
        <p:spPr bwMode="auto">
          <a:xfrm>
            <a:off x="5926138" y="322263"/>
            <a:ext cx="2870200" cy="336550"/>
          </a:xfrm>
          <a:prstGeom prst="rect">
            <a:avLst/>
          </a:prstGeom>
          <a:noFill/>
          <a:ln w="9525">
            <a:noFill/>
            <a:miter lim="800000"/>
            <a:headEnd/>
            <a:tailEnd/>
          </a:ln>
        </p:spPr>
        <p:txBody>
          <a:bodyPr>
            <a:spAutoFit/>
          </a:bodyPr>
          <a:lstStyle/>
          <a:p>
            <a:r>
              <a:rPr lang="en-US" sz="1600">
                <a:latin typeface="Calibri" pitchFamily="34" charset="0"/>
              </a:rPr>
              <a:t>Ordinary accelerating structure</a:t>
            </a:r>
            <a:endParaRPr lang="ru-RU" sz="1600">
              <a:latin typeface="Calibri" pitchFamily="34" charset="0"/>
            </a:endParaRPr>
          </a:p>
        </p:txBody>
      </p:sp>
    </p:spTree>
    <p:extLst>
      <p:ext uri="{BB962C8B-B14F-4D97-AF65-F5344CB8AC3E}">
        <p14:creationId xmlns:p14="http://schemas.microsoft.com/office/powerpoint/2010/main" val="220930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37160"/>
            <a:ext cx="7886700" cy="772159"/>
          </a:xfrm>
        </p:spPr>
        <p:txBody>
          <a:bodyPr>
            <a:normAutofit fontScale="90000"/>
          </a:bodyPr>
          <a:lstStyle/>
          <a:p>
            <a:r>
              <a:rPr lang="en-US" dirty="0" smtClean="0"/>
              <a:t>Emittance growth in combined solenoid-cavity section</a:t>
            </a:r>
            <a:endParaRPr lang="ru-RU" dirty="0"/>
          </a:p>
        </p:txBody>
      </p:sp>
      <p:pic>
        <p:nvPicPr>
          <p:cNvPr id="4" name="Picture 3"/>
          <p:cNvPicPr>
            <a:picLocks noChangeAspect="1"/>
          </p:cNvPicPr>
          <p:nvPr/>
        </p:nvPicPr>
        <p:blipFill>
          <a:blip r:embed="rId2"/>
          <a:stretch>
            <a:fillRect/>
          </a:stretch>
        </p:blipFill>
        <p:spPr>
          <a:xfrm>
            <a:off x="308610" y="1291589"/>
            <a:ext cx="8069580" cy="4992749"/>
          </a:xfrm>
          <a:prstGeom prst="rect">
            <a:avLst/>
          </a:prstGeom>
        </p:spPr>
      </p:pic>
    </p:spTree>
    <p:extLst>
      <p:ext uri="{BB962C8B-B14F-4D97-AF65-F5344CB8AC3E}">
        <p14:creationId xmlns:p14="http://schemas.microsoft.com/office/powerpoint/2010/main" val="2975161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886700" cy="798656"/>
          </a:xfrm>
        </p:spPr>
        <p:txBody>
          <a:bodyPr/>
          <a:lstStyle/>
          <a:p>
            <a:r>
              <a:rPr lang="en-US" dirty="0"/>
              <a:t>Motivation</a:t>
            </a:r>
            <a:endParaRPr lang="ru-RU" dirty="0"/>
          </a:p>
        </p:txBody>
      </p:sp>
      <p:sp>
        <p:nvSpPr>
          <p:cNvPr id="3" name="Объект 2"/>
          <p:cNvSpPr>
            <a:spLocks noGrp="1"/>
          </p:cNvSpPr>
          <p:nvPr>
            <p:ph idx="1"/>
          </p:nvPr>
        </p:nvSpPr>
        <p:spPr>
          <a:xfrm>
            <a:off x="98714" y="798656"/>
            <a:ext cx="9045286" cy="1353993"/>
          </a:xfrm>
        </p:spPr>
        <p:txBody>
          <a:bodyPr/>
          <a:lstStyle/>
          <a:p>
            <a:pPr marL="0" indent="0" algn="just">
              <a:buNone/>
            </a:pPr>
            <a:r>
              <a:rPr lang="en-US" dirty="0"/>
              <a:t>Photocathode </a:t>
            </a:r>
            <a:r>
              <a:rPr lang="en-US" dirty="0" err="1"/>
              <a:t>rf</a:t>
            </a:r>
            <a:r>
              <a:rPr lang="en-US" dirty="0"/>
              <a:t> guns are considering today as the most advanced type of electron injectors for modern electron-positron colliders. </a:t>
            </a:r>
            <a:endParaRPr lang="ru-RU" dirty="0"/>
          </a:p>
        </p:txBody>
      </p:sp>
      <p:pic>
        <p:nvPicPr>
          <p:cNvPr id="4" name="Picture 2" descr=" Ring4.JPG                                                      04FFC802Macintosh HD                   C12DDCCD:"/>
          <p:cNvPicPr>
            <a:picLocks noChangeAspect="1" noChangeArrowheads="1"/>
          </p:cNvPicPr>
          <p:nvPr/>
        </p:nvPicPr>
        <p:blipFill rotWithShape="1">
          <a:blip r:embed="rId2" cstate="print"/>
          <a:srcRect l="14153" r="21207"/>
          <a:stretch/>
        </p:blipFill>
        <p:spPr bwMode="auto">
          <a:xfrm>
            <a:off x="0" y="3084656"/>
            <a:ext cx="2235200" cy="2746088"/>
          </a:xfrm>
          <a:prstGeom prst="rect">
            <a:avLst/>
          </a:prstGeom>
          <a:solidFill>
            <a:schemeClr val="bg1"/>
          </a:solidFill>
          <a:ln w="9525">
            <a:noFill/>
            <a:miter lim="800000"/>
            <a:headEnd/>
            <a:tailEnd/>
          </a:ln>
        </p:spPr>
      </p:pic>
      <p:pic>
        <p:nvPicPr>
          <p:cNvPr id="5" name="Рисунок 4"/>
          <p:cNvPicPr>
            <a:picLocks noChangeAspect="1"/>
          </p:cNvPicPr>
          <p:nvPr/>
        </p:nvPicPr>
        <p:blipFill>
          <a:blip r:embed="rId3"/>
          <a:stretch>
            <a:fillRect/>
          </a:stretch>
        </p:blipFill>
        <p:spPr>
          <a:xfrm>
            <a:off x="2598118" y="3138593"/>
            <a:ext cx="2353406" cy="2638211"/>
          </a:xfrm>
          <a:prstGeom prst="rect">
            <a:avLst/>
          </a:prstGeom>
        </p:spPr>
      </p:pic>
      <p:sp>
        <p:nvSpPr>
          <p:cNvPr id="7" name="TextBox 6"/>
          <p:cNvSpPr txBox="1"/>
          <p:nvPr/>
        </p:nvSpPr>
        <p:spPr>
          <a:xfrm>
            <a:off x="0" y="2292632"/>
            <a:ext cx="2653290" cy="461665"/>
          </a:xfrm>
          <a:prstGeom prst="rect">
            <a:avLst/>
          </a:prstGeom>
          <a:noFill/>
        </p:spPr>
        <p:txBody>
          <a:bodyPr wrap="none" rtlCol="0">
            <a:spAutoFit/>
          </a:bodyPr>
          <a:lstStyle/>
          <a:p>
            <a:r>
              <a:rPr lang="en-US" sz="2400" b="1" dirty="0"/>
              <a:t>Super KEKB (Japan)</a:t>
            </a:r>
            <a:endParaRPr lang="ru-RU" sz="2400" b="1" dirty="0"/>
          </a:p>
        </p:txBody>
      </p:sp>
      <p:sp>
        <p:nvSpPr>
          <p:cNvPr id="8" name="TextBox 7"/>
          <p:cNvSpPr txBox="1"/>
          <p:nvPr/>
        </p:nvSpPr>
        <p:spPr>
          <a:xfrm>
            <a:off x="3000249" y="2292633"/>
            <a:ext cx="1601079" cy="461665"/>
          </a:xfrm>
          <a:prstGeom prst="rect">
            <a:avLst/>
          </a:prstGeom>
          <a:noFill/>
        </p:spPr>
        <p:txBody>
          <a:bodyPr wrap="none" rtlCol="0">
            <a:spAutoFit/>
          </a:bodyPr>
          <a:lstStyle/>
          <a:p>
            <a:r>
              <a:rPr lang="en-US" sz="2400" b="1" dirty="0"/>
              <a:t>FCC (CERN)</a:t>
            </a:r>
            <a:endParaRPr lang="ru-RU" sz="2400" b="1" dirty="0"/>
          </a:p>
        </p:txBody>
      </p:sp>
      <p:sp>
        <p:nvSpPr>
          <p:cNvPr id="9" name="TextBox 8"/>
          <p:cNvSpPr txBox="1"/>
          <p:nvPr/>
        </p:nvSpPr>
        <p:spPr>
          <a:xfrm>
            <a:off x="5357182" y="2297475"/>
            <a:ext cx="3238194" cy="461665"/>
          </a:xfrm>
          <a:prstGeom prst="rect">
            <a:avLst/>
          </a:prstGeom>
          <a:noFill/>
        </p:spPr>
        <p:txBody>
          <a:bodyPr wrap="none" rtlCol="0">
            <a:spAutoFit/>
          </a:bodyPr>
          <a:lstStyle/>
          <a:p>
            <a:r>
              <a:rPr lang="en-US" sz="2400" b="1" dirty="0"/>
              <a:t>Super-</a:t>
            </a:r>
            <a:r>
              <a:rPr lang="ru-RU" sz="2400" b="1" dirty="0"/>
              <a:t>с-</a:t>
            </a:r>
            <a:r>
              <a:rPr lang="el-GR" sz="2400" b="1" dirty="0"/>
              <a:t>τ-</a:t>
            </a:r>
            <a:r>
              <a:rPr lang="en-US" sz="2400" b="1" dirty="0"/>
              <a:t>factory (BINP)</a:t>
            </a:r>
            <a:endParaRPr lang="ru-RU" sz="2400" b="1" dirty="0"/>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035" y="3200399"/>
            <a:ext cx="4161708" cy="232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748583" y="6161099"/>
            <a:ext cx="5745547" cy="461665"/>
          </a:xfrm>
          <a:prstGeom prst="rect">
            <a:avLst/>
          </a:prstGeom>
          <a:noFill/>
        </p:spPr>
        <p:txBody>
          <a:bodyPr wrap="none" rtlCol="0">
            <a:spAutoFit/>
          </a:bodyPr>
          <a:lstStyle/>
          <a:p>
            <a:r>
              <a:rPr lang="en-US" sz="2400" b="1" dirty="0" smtClean="0"/>
              <a:t>High charge and low emittance are needed!</a:t>
            </a:r>
            <a:endParaRPr lang="ru-RU" sz="2400" b="1" dirty="0"/>
          </a:p>
        </p:txBody>
      </p:sp>
    </p:spTree>
    <p:extLst>
      <p:ext uri="{BB962C8B-B14F-4D97-AF65-F5344CB8AC3E}">
        <p14:creationId xmlns:p14="http://schemas.microsoft.com/office/powerpoint/2010/main" val="31950387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769" y="99770"/>
            <a:ext cx="8779397" cy="369332"/>
          </a:xfrm>
          <a:prstGeom prst="rect">
            <a:avLst/>
          </a:prstGeom>
          <a:noFill/>
        </p:spPr>
        <p:txBody>
          <a:bodyPr wrap="square" rtlCol="0">
            <a:spAutoFit/>
          </a:bodyPr>
          <a:lstStyle/>
          <a:p>
            <a:pPr algn="ctr"/>
            <a:r>
              <a:rPr lang="en-US" dirty="0" smtClean="0"/>
              <a:t>SLAC Estimation of the electric field distribution for Gaussian beam </a:t>
            </a:r>
            <a:endParaRPr lang="ru-RU" dirty="0"/>
          </a:p>
        </p:txBody>
      </p:sp>
      <p:pic>
        <p:nvPicPr>
          <p:cNvPr id="7" name="Рисунок 6"/>
          <p:cNvPicPr>
            <a:picLocks noChangeAspect="1"/>
          </p:cNvPicPr>
          <p:nvPr/>
        </p:nvPicPr>
        <p:blipFill>
          <a:blip r:embed="rId2"/>
          <a:stretch>
            <a:fillRect/>
          </a:stretch>
        </p:blipFill>
        <p:spPr>
          <a:xfrm>
            <a:off x="39596" y="2667964"/>
            <a:ext cx="4395104" cy="4190035"/>
          </a:xfrm>
          <a:prstGeom prst="rect">
            <a:avLst/>
          </a:prstGeom>
        </p:spPr>
      </p:pic>
      <p:pic>
        <p:nvPicPr>
          <p:cNvPr id="9" name="Рисунок 8"/>
          <p:cNvPicPr>
            <a:picLocks noChangeAspect="1"/>
          </p:cNvPicPr>
          <p:nvPr/>
        </p:nvPicPr>
        <p:blipFill>
          <a:blip r:embed="rId3"/>
          <a:stretch>
            <a:fillRect/>
          </a:stretch>
        </p:blipFill>
        <p:spPr>
          <a:xfrm>
            <a:off x="0" y="928293"/>
            <a:ext cx="2351080" cy="1776712"/>
          </a:xfrm>
          <a:prstGeom prst="rect">
            <a:avLst/>
          </a:prstGeom>
        </p:spPr>
      </p:pic>
      <p:sp>
        <p:nvSpPr>
          <p:cNvPr id="10" name="TextBox 9"/>
          <p:cNvSpPr txBox="1"/>
          <p:nvPr/>
        </p:nvSpPr>
        <p:spPr>
          <a:xfrm>
            <a:off x="2508564" y="5383145"/>
            <a:ext cx="1576072" cy="646331"/>
          </a:xfrm>
          <a:prstGeom prst="rect">
            <a:avLst/>
          </a:prstGeom>
          <a:noFill/>
        </p:spPr>
        <p:txBody>
          <a:bodyPr wrap="none" rtlCol="0">
            <a:spAutoFit/>
          </a:bodyPr>
          <a:lstStyle/>
          <a:p>
            <a:r>
              <a:rPr lang="en-US" dirty="0" smtClean="0"/>
              <a:t>Q=1.5 </a:t>
            </a:r>
            <a:r>
              <a:rPr lang="en-US" dirty="0" err="1" smtClean="0"/>
              <a:t>nC</a:t>
            </a:r>
            <a:endParaRPr lang="en-US" dirty="0" smtClean="0"/>
          </a:p>
          <a:p>
            <a:r>
              <a:rPr lang="en-US" dirty="0" smtClean="0"/>
              <a:t>Sigma=1.5 mm</a:t>
            </a:r>
            <a:endParaRPr lang="ru-RU" dirty="0"/>
          </a:p>
        </p:txBody>
      </p:sp>
      <p:pic>
        <p:nvPicPr>
          <p:cNvPr id="11" name="Рисунок 10"/>
          <p:cNvPicPr>
            <a:picLocks noChangeAspect="1"/>
          </p:cNvPicPr>
          <p:nvPr/>
        </p:nvPicPr>
        <p:blipFill>
          <a:blip r:embed="rId4"/>
          <a:stretch>
            <a:fillRect/>
          </a:stretch>
        </p:blipFill>
        <p:spPr>
          <a:xfrm>
            <a:off x="4434699" y="2705005"/>
            <a:ext cx="4677051" cy="4152995"/>
          </a:xfrm>
          <a:prstGeom prst="rect">
            <a:avLst/>
          </a:prstGeom>
        </p:spPr>
      </p:pic>
      <p:pic>
        <p:nvPicPr>
          <p:cNvPr id="12" name="Рисунок 11"/>
          <p:cNvPicPr>
            <a:picLocks noChangeAspect="1"/>
          </p:cNvPicPr>
          <p:nvPr/>
        </p:nvPicPr>
        <p:blipFill>
          <a:blip r:embed="rId5"/>
          <a:stretch>
            <a:fillRect/>
          </a:stretch>
        </p:blipFill>
        <p:spPr>
          <a:xfrm>
            <a:off x="4586468" y="840624"/>
            <a:ext cx="2355381" cy="1952049"/>
          </a:xfrm>
          <a:prstGeom prst="rect">
            <a:avLst/>
          </a:prstGeom>
        </p:spPr>
      </p:pic>
      <p:pic>
        <p:nvPicPr>
          <p:cNvPr id="14" name="Рисунок 13"/>
          <p:cNvPicPr>
            <a:picLocks noChangeAspect="1"/>
          </p:cNvPicPr>
          <p:nvPr/>
        </p:nvPicPr>
        <p:blipFill>
          <a:blip r:embed="rId6"/>
          <a:stretch>
            <a:fillRect/>
          </a:stretch>
        </p:blipFill>
        <p:spPr>
          <a:xfrm>
            <a:off x="2351080" y="1082893"/>
            <a:ext cx="1965523" cy="1513096"/>
          </a:xfrm>
          <a:prstGeom prst="rect">
            <a:avLst/>
          </a:prstGeom>
        </p:spPr>
      </p:pic>
      <p:pic>
        <p:nvPicPr>
          <p:cNvPr id="15" name="Рисунок 14"/>
          <p:cNvPicPr>
            <a:picLocks noChangeAspect="1"/>
          </p:cNvPicPr>
          <p:nvPr/>
        </p:nvPicPr>
        <p:blipFill>
          <a:blip r:embed="rId7"/>
          <a:stretch>
            <a:fillRect/>
          </a:stretch>
        </p:blipFill>
        <p:spPr>
          <a:xfrm>
            <a:off x="6862838" y="927009"/>
            <a:ext cx="2201586" cy="1740280"/>
          </a:xfrm>
          <a:prstGeom prst="rect">
            <a:avLst/>
          </a:prstGeom>
        </p:spPr>
      </p:pic>
      <p:sp>
        <p:nvSpPr>
          <p:cNvPr id="13" name="TextBox 12"/>
          <p:cNvSpPr txBox="1"/>
          <p:nvPr/>
        </p:nvSpPr>
        <p:spPr>
          <a:xfrm>
            <a:off x="6862838" y="5318375"/>
            <a:ext cx="1576072" cy="646331"/>
          </a:xfrm>
          <a:prstGeom prst="rect">
            <a:avLst/>
          </a:prstGeom>
          <a:noFill/>
        </p:spPr>
        <p:txBody>
          <a:bodyPr wrap="none" rtlCol="0">
            <a:spAutoFit/>
          </a:bodyPr>
          <a:lstStyle/>
          <a:p>
            <a:r>
              <a:rPr lang="en-US" dirty="0" smtClean="0"/>
              <a:t>Q=6.5 </a:t>
            </a:r>
            <a:r>
              <a:rPr lang="en-US" dirty="0" err="1" smtClean="0"/>
              <a:t>nC</a:t>
            </a:r>
            <a:endParaRPr lang="en-US" dirty="0" smtClean="0"/>
          </a:p>
          <a:p>
            <a:r>
              <a:rPr lang="en-US" dirty="0" smtClean="0"/>
              <a:t>Sigma=1.5 mm</a:t>
            </a:r>
            <a:endParaRPr lang="ru-RU" dirty="0"/>
          </a:p>
        </p:txBody>
      </p:sp>
    </p:spTree>
    <p:extLst>
      <p:ext uri="{BB962C8B-B14F-4D97-AF65-F5344CB8AC3E}">
        <p14:creationId xmlns:p14="http://schemas.microsoft.com/office/powerpoint/2010/main" val="3017245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p:cNvPicPr>
            <a:picLocks noChangeAspect="1"/>
          </p:cNvPicPr>
          <p:nvPr/>
        </p:nvPicPr>
        <p:blipFill rotWithShape="1">
          <a:blip r:embed="rId2"/>
          <a:srcRect r="17740"/>
          <a:stretch/>
        </p:blipFill>
        <p:spPr bwMode="auto">
          <a:xfrm>
            <a:off x="215073" y="1005280"/>
            <a:ext cx="4336145" cy="2444750"/>
          </a:xfrm>
          <a:prstGeom prst="rect">
            <a:avLst/>
          </a:prstGeom>
          <a:noFill/>
          <a:ln w="9525">
            <a:noFill/>
            <a:miter lim="800000"/>
            <a:headEnd/>
            <a:tailEnd/>
          </a:ln>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4189" y="803274"/>
            <a:ext cx="3263591" cy="2448126"/>
          </a:xfrm>
          <a:prstGeom prst="rect">
            <a:avLst/>
          </a:prstGeom>
        </p:spPr>
      </p:pic>
      <p:pic>
        <p:nvPicPr>
          <p:cNvPr id="8" name="Рисунок 7"/>
          <p:cNvPicPr>
            <a:picLocks noChangeAspect="1"/>
          </p:cNvPicPr>
          <p:nvPr/>
        </p:nvPicPr>
        <p:blipFill>
          <a:blip r:embed="rId4"/>
          <a:stretch>
            <a:fillRect/>
          </a:stretch>
        </p:blipFill>
        <p:spPr>
          <a:xfrm>
            <a:off x="4762956" y="4054674"/>
            <a:ext cx="4086055" cy="2652036"/>
          </a:xfrm>
          <a:prstGeom prst="rect">
            <a:avLst/>
          </a:prstGeom>
        </p:spPr>
      </p:pic>
      <p:sp>
        <p:nvSpPr>
          <p:cNvPr id="3" name="Прямоугольник 2"/>
          <p:cNvSpPr/>
          <p:nvPr/>
        </p:nvSpPr>
        <p:spPr>
          <a:xfrm>
            <a:off x="4916586" y="3474778"/>
            <a:ext cx="3778796" cy="646331"/>
          </a:xfrm>
          <a:prstGeom prst="rect">
            <a:avLst/>
          </a:prstGeom>
        </p:spPr>
        <p:txBody>
          <a:bodyPr wrap="square">
            <a:spAutoFit/>
          </a:bodyPr>
          <a:lstStyle/>
          <a:p>
            <a:pPr algn="ctr"/>
            <a:r>
              <a:rPr lang="en-US" dirty="0"/>
              <a:t>Distribution of the vertical electrical field component near the beam axis</a:t>
            </a:r>
            <a:endParaRPr lang="ru-RU" dirty="0"/>
          </a:p>
        </p:txBody>
      </p:sp>
      <p:sp>
        <p:nvSpPr>
          <p:cNvPr id="9" name="Прямоугольник 8"/>
          <p:cNvSpPr/>
          <p:nvPr/>
        </p:nvSpPr>
        <p:spPr>
          <a:xfrm>
            <a:off x="5921820" y="635948"/>
            <a:ext cx="2090124" cy="369332"/>
          </a:xfrm>
          <a:prstGeom prst="rect">
            <a:avLst/>
          </a:prstGeom>
        </p:spPr>
        <p:txBody>
          <a:bodyPr wrap="none">
            <a:spAutoFit/>
          </a:bodyPr>
          <a:lstStyle/>
          <a:p>
            <a:r>
              <a:rPr lang="en-US" dirty="0"/>
              <a:t>Electric field on axis </a:t>
            </a:r>
            <a:endParaRPr lang="ru-RU" dirty="0"/>
          </a:p>
        </p:txBody>
      </p:sp>
      <p:sp>
        <p:nvSpPr>
          <p:cNvPr id="10" name="Прямоугольник 9"/>
          <p:cNvSpPr/>
          <p:nvPr/>
        </p:nvSpPr>
        <p:spPr>
          <a:xfrm>
            <a:off x="1161985" y="3428612"/>
            <a:ext cx="2977418" cy="369332"/>
          </a:xfrm>
          <a:prstGeom prst="rect">
            <a:avLst/>
          </a:prstGeom>
        </p:spPr>
        <p:txBody>
          <a:bodyPr wrap="none">
            <a:spAutoFit/>
          </a:bodyPr>
          <a:lstStyle/>
          <a:p>
            <a:r>
              <a:rPr lang="en-US" dirty="0"/>
              <a:t>Beam envelope along the gun</a:t>
            </a:r>
            <a:endParaRPr lang="ru-RU" dirty="0"/>
          </a:p>
        </p:txBody>
      </p:sp>
      <p:sp>
        <p:nvSpPr>
          <p:cNvPr id="11" name="Прямоугольник 10"/>
          <p:cNvSpPr/>
          <p:nvPr/>
        </p:nvSpPr>
        <p:spPr>
          <a:xfrm>
            <a:off x="-16495" y="6363279"/>
            <a:ext cx="4933082" cy="369332"/>
          </a:xfrm>
          <a:prstGeom prst="rect">
            <a:avLst/>
          </a:prstGeom>
        </p:spPr>
        <p:txBody>
          <a:bodyPr wrap="none">
            <a:spAutoFit/>
          </a:bodyPr>
          <a:lstStyle/>
          <a:p>
            <a:r>
              <a:rPr lang="en-US" b="1" dirty="0"/>
              <a:t>In the last cell beam can occupy a half of aperture</a:t>
            </a:r>
            <a:endParaRPr lang="ru-RU" b="1" dirty="0"/>
          </a:p>
        </p:txBody>
      </p:sp>
      <p:sp>
        <p:nvSpPr>
          <p:cNvPr id="12" name="Стрелка вправо 11"/>
          <p:cNvSpPr/>
          <p:nvPr/>
        </p:nvSpPr>
        <p:spPr>
          <a:xfrm rot="16200000">
            <a:off x="2332069" y="5801286"/>
            <a:ext cx="2701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p:cNvPicPr>
            <a:picLocks noChangeAspect="1"/>
          </p:cNvPicPr>
          <p:nvPr/>
        </p:nvPicPr>
        <p:blipFill>
          <a:blip r:embed="rId5"/>
          <a:stretch>
            <a:fillRect/>
          </a:stretch>
        </p:blipFill>
        <p:spPr>
          <a:xfrm>
            <a:off x="-16495" y="3951192"/>
            <a:ext cx="4567713" cy="1665353"/>
          </a:xfrm>
          <a:prstGeom prst="rect">
            <a:avLst/>
          </a:prstGeom>
        </p:spPr>
      </p:pic>
      <p:sp>
        <p:nvSpPr>
          <p:cNvPr id="14" name="Заголовок 1"/>
          <p:cNvSpPr>
            <a:spLocks noGrp="1"/>
          </p:cNvSpPr>
          <p:nvPr>
            <p:ph type="title"/>
          </p:nvPr>
        </p:nvSpPr>
        <p:spPr>
          <a:xfrm>
            <a:off x="0" y="0"/>
            <a:ext cx="8614064" cy="518101"/>
          </a:xfrm>
        </p:spPr>
        <p:txBody>
          <a:bodyPr>
            <a:normAutofit fontScale="90000"/>
          </a:bodyPr>
          <a:lstStyle/>
          <a:p>
            <a:pPr algn="just"/>
            <a:r>
              <a:rPr lang="en-US" dirty="0" smtClean="0"/>
              <a:t>Motivation </a:t>
            </a:r>
            <a:r>
              <a:rPr lang="en-US" dirty="0"/>
              <a:t>and requirements</a:t>
            </a:r>
            <a:endParaRPr lang="ru-RU" dirty="0"/>
          </a:p>
        </p:txBody>
      </p:sp>
    </p:spTree>
    <p:extLst>
      <p:ext uri="{BB962C8B-B14F-4D97-AF65-F5344CB8AC3E}">
        <p14:creationId xmlns:p14="http://schemas.microsoft.com/office/powerpoint/2010/main" val="3189076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614064" cy="518101"/>
          </a:xfrm>
        </p:spPr>
        <p:txBody>
          <a:bodyPr>
            <a:normAutofit fontScale="90000"/>
          </a:bodyPr>
          <a:lstStyle/>
          <a:p>
            <a:pPr algn="just"/>
            <a:r>
              <a:rPr lang="en-US" dirty="0" smtClean="0"/>
              <a:t>Motivation </a:t>
            </a:r>
            <a:r>
              <a:rPr lang="en-US" dirty="0"/>
              <a:t>and </a:t>
            </a:r>
            <a:r>
              <a:rPr lang="en-US" dirty="0" smtClean="0"/>
              <a:t>requirements </a:t>
            </a:r>
            <a:endParaRPr lang="ru-RU" dirty="0"/>
          </a:p>
        </p:txBody>
      </p:sp>
      <p:pic>
        <p:nvPicPr>
          <p:cNvPr id="4" name="Рисунок 3"/>
          <p:cNvPicPr>
            <a:picLocks noChangeAspect="1"/>
          </p:cNvPicPr>
          <p:nvPr/>
        </p:nvPicPr>
        <p:blipFill>
          <a:blip r:embed="rId2"/>
          <a:stretch>
            <a:fillRect/>
          </a:stretch>
        </p:blipFill>
        <p:spPr>
          <a:xfrm>
            <a:off x="42902" y="624305"/>
            <a:ext cx="3900448" cy="3669435"/>
          </a:xfrm>
          <a:prstGeom prst="rect">
            <a:avLst/>
          </a:prstGeom>
        </p:spPr>
      </p:pic>
      <p:pic>
        <p:nvPicPr>
          <p:cNvPr id="5" name="Рисунок 4"/>
          <p:cNvPicPr>
            <a:picLocks noChangeAspect="1"/>
          </p:cNvPicPr>
          <p:nvPr/>
        </p:nvPicPr>
        <p:blipFill>
          <a:blip r:embed="rId3"/>
          <a:stretch>
            <a:fillRect/>
          </a:stretch>
        </p:blipFill>
        <p:spPr>
          <a:xfrm>
            <a:off x="3570176" y="571203"/>
            <a:ext cx="5153890" cy="3917905"/>
          </a:xfrm>
          <a:prstGeom prst="rect">
            <a:avLst/>
          </a:prstGeom>
        </p:spPr>
      </p:pic>
      <p:pic>
        <p:nvPicPr>
          <p:cNvPr id="6" name="Рисунок 5"/>
          <p:cNvPicPr>
            <a:picLocks noChangeAspect="1"/>
          </p:cNvPicPr>
          <p:nvPr/>
        </p:nvPicPr>
        <p:blipFill rotWithShape="1">
          <a:blip r:embed="rId4"/>
          <a:srcRect r="42228"/>
          <a:stretch/>
        </p:blipFill>
        <p:spPr>
          <a:xfrm>
            <a:off x="826344" y="4399944"/>
            <a:ext cx="2151318" cy="2428571"/>
          </a:xfrm>
          <a:prstGeom prst="rect">
            <a:avLst/>
          </a:prstGeom>
        </p:spPr>
      </p:pic>
      <p:pic>
        <p:nvPicPr>
          <p:cNvPr id="7" name="Рисунок 6"/>
          <p:cNvPicPr>
            <a:picLocks noChangeAspect="1"/>
          </p:cNvPicPr>
          <p:nvPr/>
        </p:nvPicPr>
        <p:blipFill>
          <a:blip r:embed="rId5"/>
          <a:stretch>
            <a:fillRect/>
          </a:stretch>
        </p:blipFill>
        <p:spPr>
          <a:xfrm>
            <a:off x="3275129" y="4399944"/>
            <a:ext cx="2981557" cy="2194500"/>
          </a:xfrm>
          <a:prstGeom prst="rect">
            <a:avLst/>
          </a:prstGeom>
        </p:spPr>
      </p:pic>
      <p:pic>
        <p:nvPicPr>
          <p:cNvPr id="8" name="Picture 3"/>
          <p:cNvPicPr>
            <a:picLocks noChangeAspect="1" noChangeArrowheads="1"/>
          </p:cNvPicPr>
          <p:nvPr/>
        </p:nvPicPr>
        <p:blipFill>
          <a:blip r:embed="rId6"/>
          <a:srcRect/>
          <a:stretch>
            <a:fillRect/>
          </a:stretch>
        </p:blipFill>
        <p:spPr bwMode="auto">
          <a:xfrm>
            <a:off x="6438665" y="4542210"/>
            <a:ext cx="2461665" cy="2165206"/>
          </a:xfrm>
          <a:prstGeom prst="rect">
            <a:avLst/>
          </a:prstGeom>
          <a:noFill/>
          <a:ln w="9525">
            <a:noFill/>
            <a:miter lim="800000"/>
            <a:headEnd/>
            <a:tailEnd/>
          </a:ln>
        </p:spPr>
      </p:pic>
      <p:pic>
        <p:nvPicPr>
          <p:cNvPr id="9" name="Picture 8"/>
          <p:cNvPicPr>
            <a:picLocks noChangeAspect="1"/>
          </p:cNvPicPr>
          <p:nvPr/>
        </p:nvPicPr>
        <p:blipFill>
          <a:blip r:embed="rId7"/>
          <a:stretch>
            <a:fillRect/>
          </a:stretch>
        </p:blipFill>
        <p:spPr>
          <a:xfrm>
            <a:off x="6390493" y="50207"/>
            <a:ext cx="2509837" cy="574098"/>
          </a:xfrm>
          <a:prstGeom prst="rect">
            <a:avLst/>
          </a:prstGeom>
        </p:spPr>
      </p:pic>
    </p:spTree>
    <p:extLst>
      <p:ext uri="{BB962C8B-B14F-4D97-AF65-F5344CB8AC3E}">
        <p14:creationId xmlns:p14="http://schemas.microsoft.com/office/powerpoint/2010/main" val="2316166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555585"/>
          </a:xfrm>
        </p:spPr>
        <p:txBody>
          <a:bodyPr>
            <a:normAutofit fontScale="90000"/>
          </a:bodyPr>
          <a:lstStyle/>
          <a:p>
            <a:r>
              <a:rPr lang="en-US" dirty="0" smtClean="0"/>
              <a:t>Motivation and requirements</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56" y="466684"/>
            <a:ext cx="8970424" cy="504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874074249"/>
              </p:ext>
            </p:extLst>
          </p:nvPr>
        </p:nvGraphicFramePr>
        <p:xfrm>
          <a:off x="3228758" y="4699144"/>
          <a:ext cx="5646516" cy="1891175"/>
        </p:xfrm>
        <a:graphic>
          <a:graphicData uri="http://schemas.openxmlformats.org/drawingml/2006/table">
            <a:tbl>
              <a:tblPr firstRow="1" bandRow="1">
                <a:tableStyleId>{5C22544A-7EE6-4342-B048-85BDC9FD1C3A}</a:tableStyleId>
              </a:tblPr>
              <a:tblGrid>
                <a:gridCol w="3374020">
                  <a:extLst>
                    <a:ext uri="{9D8B030D-6E8A-4147-A177-3AD203B41FA5}">
                      <a16:colId xmlns:a16="http://schemas.microsoft.com/office/drawing/2014/main" xmlns="" val="1193764554"/>
                    </a:ext>
                  </a:extLst>
                </a:gridCol>
                <a:gridCol w="2272496">
                  <a:extLst>
                    <a:ext uri="{9D8B030D-6E8A-4147-A177-3AD203B41FA5}">
                      <a16:colId xmlns:a16="http://schemas.microsoft.com/office/drawing/2014/main" xmlns="" val="1875245841"/>
                    </a:ext>
                  </a:extLst>
                </a:gridCol>
              </a:tblGrid>
              <a:tr h="378235">
                <a:tc gridSpan="2">
                  <a:txBody>
                    <a:bodyPr/>
                    <a:lstStyle/>
                    <a:p>
                      <a:pPr algn="ctr"/>
                      <a:r>
                        <a:rPr lang="en-US" dirty="0" smtClean="0">
                          <a:solidFill>
                            <a:sysClr val="windowText" lastClr="000000"/>
                          </a:solidFill>
                        </a:rPr>
                        <a:t>Main</a:t>
                      </a:r>
                      <a:r>
                        <a:rPr lang="en-US" baseline="0" dirty="0" smtClean="0">
                          <a:solidFill>
                            <a:sysClr val="windowText" lastClr="000000"/>
                          </a:solidFill>
                        </a:rPr>
                        <a:t> parameters of Super C-tau Injector </a:t>
                      </a:r>
                      <a:r>
                        <a:rPr lang="en-US" baseline="0" dirty="0" err="1" smtClean="0">
                          <a:solidFill>
                            <a:sysClr val="windowText" lastClr="000000"/>
                          </a:solidFill>
                        </a:rPr>
                        <a:t>Linac</a:t>
                      </a:r>
                      <a:endParaRPr lang="ru-RU" dirty="0">
                        <a:solidFill>
                          <a:sysClr val="windowText" lastClr="000000"/>
                        </a:solidFill>
                      </a:endParaRPr>
                    </a:p>
                  </a:txBody>
                  <a:tcPr/>
                </a:tc>
                <a:tc hMerge="1">
                  <a:txBody>
                    <a:bodyPr/>
                    <a:lstStyle/>
                    <a:p>
                      <a:endParaRPr lang="ru-RU" dirty="0"/>
                    </a:p>
                  </a:txBody>
                  <a:tcPr/>
                </a:tc>
                <a:extLst>
                  <a:ext uri="{0D108BD9-81ED-4DB2-BD59-A6C34878D82A}">
                    <a16:rowId xmlns:a16="http://schemas.microsoft.com/office/drawing/2014/main" xmlns="" val="4079631724"/>
                  </a:ext>
                </a:extLst>
              </a:tr>
              <a:tr h="378235">
                <a:tc>
                  <a:txBody>
                    <a:bodyPr/>
                    <a:lstStyle/>
                    <a:p>
                      <a:r>
                        <a:rPr lang="en-US" dirty="0" smtClean="0"/>
                        <a:t>Beam energy (GeV)</a:t>
                      </a:r>
                      <a:endParaRPr lang="ru-RU" dirty="0"/>
                    </a:p>
                  </a:txBody>
                  <a:tcPr/>
                </a:tc>
                <a:tc>
                  <a:txBody>
                    <a:bodyPr/>
                    <a:lstStyle/>
                    <a:p>
                      <a:pPr algn="ctr"/>
                      <a:r>
                        <a:rPr lang="en-US" dirty="0" smtClean="0"/>
                        <a:t>1.5-2.5</a:t>
                      </a:r>
                      <a:endParaRPr lang="ru-RU" dirty="0"/>
                    </a:p>
                  </a:txBody>
                  <a:tcPr/>
                </a:tc>
                <a:extLst>
                  <a:ext uri="{0D108BD9-81ED-4DB2-BD59-A6C34878D82A}">
                    <a16:rowId xmlns:a16="http://schemas.microsoft.com/office/drawing/2014/main" xmlns="" val="862295735"/>
                  </a:ext>
                </a:extLst>
              </a:tr>
              <a:tr h="378235">
                <a:tc>
                  <a:txBody>
                    <a:bodyPr/>
                    <a:lstStyle/>
                    <a:p>
                      <a:r>
                        <a:rPr lang="en-US" dirty="0" smtClean="0"/>
                        <a:t>Bunch charge e-/e+</a:t>
                      </a:r>
                      <a:r>
                        <a:rPr lang="en-US" baseline="0" dirty="0" smtClean="0"/>
                        <a:t> (</a:t>
                      </a:r>
                      <a:r>
                        <a:rPr lang="en-US" baseline="0" dirty="0" err="1" smtClean="0"/>
                        <a:t>nC</a:t>
                      </a:r>
                      <a:r>
                        <a:rPr lang="en-US" baseline="0" dirty="0" smtClean="0"/>
                        <a:t>)</a:t>
                      </a:r>
                      <a:endParaRPr lang="ru-RU" dirty="0"/>
                    </a:p>
                  </a:txBody>
                  <a:tcPr/>
                </a:tc>
                <a:tc>
                  <a:txBody>
                    <a:bodyPr/>
                    <a:lstStyle/>
                    <a:p>
                      <a:pPr algn="ctr"/>
                      <a:r>
                        <a:rPr lang="en-US" dirty="0" smtClean="0"/>
                        <a:t>1.5/3.5</a:t>
                      </a:r>
                      <a:endParaRPr lang="ru-RU" dirty="0"/>
                    </a:p>
                  </a:txBody>
                  <a:tcPr/>
                </a:tc>
                <a:extLst>
                  <a:ext uri="{0D108BD9-81ED-4DB2-BD59-A6C34878D82A}">
                    <a16:rowId xmlns:a16="http://schemas.microsoft.com/office/drawing/2014/main" xmlns="" val="1770032200"/>
                  </a:ext>
                </a:extLst>
              </a:tr>
              <a:tr h="378235">
                <a:tc>
                  <a:txBody>
                    <a:bodyPr/>
                    <a:lstStyle/>
                    <a:p>
                      <a:r>
                        <a:rPr lang="en-US" dirty="0" smtClean="0"/>
                        <a:t>Norm.</a:t>
                      </a:r>
                      <a:r>
                        <a:rPr lang="en-US" baseline="0" dirty="0" smtClean="0"/>
                        <a:t> emittance (pi mm </a:t>
                      </a:r>
                      <a:r>
                        <a:rPr lang="en-US" baseline="0" dirty="0" err="1" smtClean="0"/>
                        <a:t>mrad</a:t>
                      </a:r>
                      <a:r>
                        <a:rPr lang="en-US" baseline="0" dirty="0" smtClean="0"/>
                        <a:t>)</a:t>
                      </a:r>
                      <a:endParaRPr lang="ru-RU" dirty="0"/>
                    </a:p>
                  </a:txBody>
                  <a:tcPr/>
                </a:tc>
                <a:tc>
                  <a:txBody>
                    <a:bodyPr/>
                    <a:lstStyle/>
                    <a:p>
                      <a:pPr algn="ctr"/>
                      <a:r>
                        <a:rPr lang="en-US" dirty="0" smtClean="0"/>
                        <a:t>&lt;10 pi mm </a:t>
                      </a:r>
                      <a:r>
                        <a:rPr lang="en-US" dirty="0" err="1" smtClean="0"/>
                        <a:t>mrad</a:t>
                      </a:r>
                      <a:endParaRPr lang="ru-RU" dirty="0"/>
                    </a:p>
                  </a:txBody>
                  <a:tcPr/>
                </a:tc>
                <a:extLst>
                  <a:ext uri="{0D108BD9-81ED-4DB2-BD59-A6C34878D82A}">
                    <a16:rowId xmlns:a16="http://schemas.microsoft.com/office/drawing/2014/main" xmlns="" val="3162597332"/>
                  </a:ext>
                </a:extLst>
              </a:tr>
              <a:tr h="378235">
                <a:tc>
                  <a:txBody>
                    <a:bodyPr/>
                    <a:lstStyle/>
                    <a:p>
                      <a:r>
                        <a:rPr lang="en-US" dirty="0" smtClean="0"/>
                        <a:t>Energy spread</a:t>
                      </a:r>
                      <a:endParaRPr lang="ru-RU" dirty="0"/>
                    </a:p>
                  </a:txBody>
                  <a:tcPr/>
                </a:tc>
                <a:tc>
                  <a:txBody>
                    <a:bodyPr/>
                    <a:lstStyle/>
                    <a:p>
                      <a:pPr algn="ctr"/>
                      <a:r>
                        <a:rPr lang="en-US" dirty="0" smtClean="0"/>
                        <a:t>&lt;1%</a:t>
                      </a:r>
                      <a:endParaRPr lang="ru-RU" dirty="0"/>
                    </a:p>
                  </a:txBody>
                  <a:tcPr/>
                </a:tc>
                <a:extLst>
                  <a:ext uri="{0D108BD9-81ED-4DB2-BD59-A6C34878D82A}">
                    <a16:rowId xmlns:a16="http://schemas.microsoft.com/office/drawing/2014/main" xmlns="" val="3027707163"/>
                  </a:ext>
                </a:extLst>
              </a:tr>
            </a:tbl>
          </a:graphicData>
        </a:graphic>
      </p:graphicFrame>
    </p:spTree>
    <p:extLst>
      <p:ext uri="{BB962C8B-B14F-4D97-AF65-F5344CB8AC3E}">
        <p14:creationId xmlns:p14="http://schemas.microsoft.com/office/powerpoint/2010/main" val="3472474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886700" cy="803274"/>
          </a:xfrm>
        </p:spPr>
        <p:txBody>
          <a:bodyPr/>
          <a:lstStyle/>
          <a:p>
            <a:r>
              <a:rPr lang="en-US" dirty="0"/>
              <a:t>Typical RF gun parameters</a:t>
            </a:r>
            <a:endParaRPr lang="ru-RU" dirty="0"/>
          </a:p>
        </p:txBody>
      </p:sp>
      <p:graphicFrame>
        <p:nvGraphicFramePr>
          <p:cNvPr id="4" name="Объект 5"/>
          <p:cNvGraphicFramePr>
            <a:graphicFrameLocks noGrp="1"/>
          </p:cNvGraphicFramePr>
          <p:nvPr>
            <p:ph idx="1"/>
            <p:extLst>
              <p:ext uri="{D42A27DB-BD31-4B8C-83A1-F6EECF244321}">
                <p14:modId xmlns:p14="http://schemas.microsoft.com/office/powerpoint/2010/main" val="148644310"/>
              </p:ext>
            </p:extLst>
          </p:nvPr>
        </p:nvGraphicFramePr>
        <p:xfrm>
          <a:off x="612288" y="728600"/>
          <a:ext cx="8022558" cy="3708318"/>
        </p:xfrm>
        <a:graphic>
          <a:graphicData uri="http://schemas.openxmlformats.org/drawingml/2006/table">
            <a:tbl>
              <a:tblPr firstRow="1" bandRow="1">
                <a:tableStyleId>{5C22544A-7EE6-4342-B048-85BDC9FD1C3A}</a:tableStyleId>
              </a:tblPr>
              <a:tblGrid>
                <a:gridCol w="4353251">
                  <a:extLst>
                    <a:ext uri="{9D8B030D-6E8A-4147-A177-3AD203B41FA5}">
                      <a16:colId xmlns:a16="http://schemas.microsoft.com/office/drawing/2014/main" xmlns="" val="20000"/>
                    </a:ext>
                  </a:extLst>
                </a:gridCol>
                <a:gridCol w="3669307">
                  <a:extLst>
                    <a:ext uri="{9D8B030D-6E8A-4147-A177-3AD203B41FA5}">
                      <a16:colId xmlns:a16="http://schemas.microsoft.com/office/drawing/2014/main" xmlns="" val="20001"/>
                    </a:ext>
                  </a:extLst>
                </a:gridCol>
              </a:tblGrid>
              <a:tr h="465653">
                <a:tc>
                  <a:txBody>
                    <a:bodyPr/>
                    <a:lstStyle/>
                    <a:p>
                      <a:r>
                        <a:rPr lang="en-US" sz="2400" dirty="0"/>
                        <a:t>Parameters </a:t>
                      </a:r>
                      <a:endParaRPr lang="ru-RU" sz="2400" dirty="0"/>
                    </a:p>
                  </a:txBody>
                  <a:tcPr/>
                </a:tc>
                <a:tc>
                  <a:txBody>
                    <a:bodyPr/>
                    <a:lstStyle/>
                    <a:p>
                      <a:r>
                        <a:rPr lang="en-US" sz="2400" dirty="0"/>
                        <a:t> Value </a:t>
                      </a:r>
                      <a:endParaRPr lang="ru-RU" sz="2400" dirty="0"/>
                    </a:p>
                  </a:txBody>
                  <a:tcPr/>
                </a:tc>
                <a:extLst>
                  <a:ext uri="{0D108BD9-81ED-4DB2-BD59-A6C34878D82A}">
                    <a16:rowId xmlns:a16="http://schemas.microsoft.com/office/drawing/2014/main" xmlns="" val="10000"/>
                  </a:ext>
                </a:extLst>
              </a:tr>
              <a:tr h="465653">
                <a:tc>
                  <a:txBody>
                    <a:bodyPr/>
                    <a:lstStyle/>
                    <a:p>
                      <a:r>
                        <a:rPr lang="en-US" sz="2400" dirty="0"/>
                        <a:t>Energy (MeV)</a:t>
                      </a:r>
                      <a:endParaRPr lang="ru-RU" sz="2400" dirty="0"/>
                    </a:p>
                  </a:txBody>
                  <a:tcPr/>
                </a:tc>
                <a:tc>
                  <a:txBody>
                    <a:bodyPr/>
                    <a:lstStyle/>
                    <a:p>
                      <a:r>
                        <a:rPr lang="en-US" sz="2400" dirty="0"/>
                        <a:t>9-1</a:t>
                      </a:r>
                      <a:r>
                        <a:rPr lang="ru-RU" sz="2400" dirty="0"/>
                        <a:t>1</a:t>
                      </a:r>
                    </a:p>
                  </a:txBody>
                  <a:tcPr/>
                </a:tc>
                <a:extLst>
                  <a:ext uri="{0D108BD9-81ED-4DB2-BD59-A6C34878D82A}">
                    <a16:rowId xmlns:a16="http://schemas.microsoft.com/office/drawing/2014/main" xmlns="" val="10001"/>
                  </a:ext>
                </a:extLst>
              </a:tr>
              <a:tr h="465653">
                <a:tc>
                  <a:txBody>
                    <a:bodyPr/>
                    <a:lstStyle/>
                    <a:p>
                      <a:r>
                        <a:rPr lang="en-US" sz="2400" dirty="0"/>
                        <a:t>Charge (</a:t>
                      </a:r>
                      <a:r>
                        <a:rPr lang="en-US" sz="2400" dirty="0" err="1"/>
                        <a:t>nC</a:t>
                      </a:r>
                      <a:r>
                        <a:rPr lang="en-US" sz="2400" dirty="0"/>
                        <a:t>)</a:t>
                      </a:r>
                      <a:endParaRPr lang="ru-RU" sz="2400" dirty="0"/>
                    </a:p>
                  </a:txBody>
                  <a:tcPr/>
                </a:tc>
                <a:tc>
                  <a:txBody>
                    <a:bodyPr/>
                    <a:lstStyle/>
                    <a:p>
                      <a:r>
                        <a:rPr lang="en-US" sz="2400" dirty="0"/>
                        <a:t>6.5 (</a:t>
                      </a:r>
                      <a:r>
                        <a:rPr lang="en-US" sz="2400" b="1" dirty="0" smtClean="0"/>
                        <a:t>FCC*</a:t>
                      </a:r>
                      <a:r>
                        <a:rPr lang="en-US" sz="2400" dirty="0" smtClean="0"/>
                        <a:t>), 1.5 </a:t>
                      </a:r>
                      <a:r>
                        <a:rPr lang="en-US" sz="2400" dirty="0"/>
                        <a:t>(</a:t>
                      </a:r>
                      <a:r>
                        <a:rPr lang="en-US" sz="2400" b="1" dirty="0" smtClean="0"/>
                        <a:t>Super</a:t>
                      </a:r>
                      <a:r>
                        <a:rPr lang="en-US" sz="2400" b="1" baseline="0" dirty="0" smtClean="0"/>
                        <a:t> c-tau</a:t>
                      </a:r>
                      <a:r>
                        <a:rPr lang="en-US" sz="2400" dirty="0" smtClean="0"/>
                        <a:t>)</a:t>
                      </a:r>
                      <a:r>
                        <a:rPr lang="en-US" sz="2400" baseline="0" dirty="0" smtClean="0"/>
                        <a:t> </a:t>
                      </a:r>
                      <a:endParaRPr lang="ru-RU" sz="2400" dirty="0"/>
                    </a:p>
                  </a:txBody>
                  <a:tcPr/>
                </a:tc>
                <a:extLst>
                  <a:ext uri="{0D108BD9-81ED-4DB2-BD59-A6C34878D82A}">
                    <a16:rowId xmlns:a16="http://schemas.microsoft.com/office/drawing/2014/main" xmlns="" val="10002"/>
                  </a:ext>
                </a:extLst>
              </a:tr>
              <a:tr h="465653">
                <a:tc>
                  <a:txBody>
                    <a:bodyPr/>
                    <a:lstStyle/>
                    <a:p>
                      <a:r>
                        <a:rPr lang="en-US" sz="2400" dirty="0"/>
                        <a:t>Horizontal emittance (mm </a:t>
                      </a:r>
                      <a:r>
                        <a:rPr lang="en-US" sz="2400" dirty="0" err="1"/>
                        <a:t>mrad</a:t>
                      </a:r>
                      <a:r>
                        <a:rPr lang="en-US" sz="2400" dirty="0"/>
                        <a:t>)</a:t>
                      </a:r>
                      <a:endParaRPr lang="ru-RU" sz="2400" dirty="0"/>
                    </a:p>
                  </a:txBody>
                  <a:tcPr/>
                </a:tc>
                <a:tc>
                  <a:txBody>
                    <a:bodyPr/>
                    <a:lstStyle/>
                    <a:p>
                      <a:r>
                        <a:rPr lang="en-US" sz="2400" dirty="0"/>
                        <a:t>&lt;6 (</a:t>
                      </a:r>
                      <a:r>
                        <a:rPr lang="en-US" sz="2400" b="1" dirty="0"/>
                        <a:t>FCC</a:t>
                      </a:r>
                      <a:r>
                        <a:rPr lang="en-US" sz="2400" dirty="0"/>
                        <a:t>), </a:t>
                      </a:r>
                      <a:r>
                        <a:rPr lang="en-US" sz="2400" dirty="0" smtClean="0"/>
                        <a:t>&lt;10(</a:t>
                      </a:r>
                      <a:r>
                        <a:rPr lang="en-US" sz="2400" b="1" dirty="0" smtClean="0"/>
                        <a:t>Super</a:t>
                      </a:r>
                      <a:r>
                        <a:rPr lang="en-US" sz="2400" b="1" baseline="0" dirty="0" smtClean="0"/>
                        <a:t> c-tau</a:t>
                      </a:r>
                      <a:r>
                        <a:rPr lang="en-US" sz="2400" dirty="0" smtClean="0"/>
                        <a:t>)</a:t>
                      </a:r>
                      <a:endParaRPr lang="ru-RU" sz="2400" dirty="0"/>
                    </a:p>
                  </a:txBody>
                  <a:tcPr/>
                </a:tc>
                <a:extLst>
                  <a:ext uri="{0D108BD9-81ED-4DB2-BD59-A6C34878D82A}">
                    <a16:rowId xmlns:a16="http://schemas.microsoft.com/office/drawing/2014/main" xmlns="" val="10003"/>
                  </a:ext>
                </a:extLst>
              </a:tr>
              <a:tr h="465653">
                <a:tc>
                  <a:txBody>
                    <a:bodyPr/>
                    <a:lstStyle/>
                    <a:p>
                      <a:r>
                        <a:rPr lang="en-US" sz="2400" dirty="0"/>
                        <a:t>Vertical emittance (mm </a:t>
                      </a:r>
                      <a:r>
                        <a:rPr lang="en-US" sz="2400" dirty="0" err="1"/>
                        <a:t>mrad</a:t>
                      </a:r>
                      <a:r>
                        <a:rPr lang="en-US" sz="2400" dirty="0"/>
                        <a:t>)</a:t>
                      </a:r>
                      <a:endParaRPr lang="ru-RU" sz="2400" dirty="0"/>
                    </a:p>
                  </a:txBody>
                  <a:tcPr/>
                </a:tc>
                <a:tc>
                  <a:txBody>
                    <a:bodyPr/>
                    <a:lstStyle/>
                    <a:p>
                      <a:r>
                        <a:rPr lang="en-US" sz="2400" dirty="0"/>
                        <a:t>&lt;10(</a:t>
                      </a:r>
                      <a:r>
                        <a:rPr lang="en-US" sz="2400" b="1" dirty="0"/>
                        <a:t>FCC</a:t>
                      </a:r>
                      <a:r>
                        <a:rPr lang="en-US" sz="2400" dirty="0" smtClean="0"/>
                        <a:t>),&lt;10 (</a:t>
                      </a:r>
                      <a:r>
                        <a:rPr lang="en-US" sz="2400" b="1" dirty="0" smtClean="0"/>
                        <a:t>Super</a:t>
                      </a:r>
                      <a:r>
                        <a:rPr lang="en-US" sz="2400" b="1" baseline="0" dirty="0" smtClean="0"/>
                        <a:t> c-tau</a:t>
                      </a:r>
                      <a:r>
                        <a:rPr lang="en-US" sz="2400" dirty="0" smtClean="0"/>
                        <a:t>)</a:t>
                      </a:r>
                      <a:endParaRPr lang="ru-RU" sz="2400" dirty="0"/>
                    </a:p>
                  </a:txBody>
                  <a:tcPr/>
                </a:tc>
                <a:extLst>
                  <a:ext uri="{0D108BD9-81ED-4DB2-BD59-A6C34878D82A}">
                    <a16:rowId xmlns:a16="http://schemas.microsoft.com/office/drawing/2014/main" xmlns="" val="10004"/>
                  </a:ext>
                </a:extLst>
              </a:tr>
              <a:tr h="465653">
                <a:tc>
                  <a:txBody>
                    <a:bodyPr/>
                    <a:lstStyle/>
                    <a:p>
                      <a:r>
                        <a:rPr lang="en-US" sz="2400" dirty="0"/>
                        <a:t>Longitudinal sigma (mm)</a:t>
                      </a:r>
                      <a:endParaRPr lang="ru-RU" sz="2400" dirty="0"/>
                    </a:p>
                  </a:txBody>
                  <a:tcPr/>
                </a:tc>
                <a:tc>
                  <a:txBody>
                    <a:bodyPr/>
                    <a:lstStyle/>
                    <a:p>
                      <a:r>
                        <a:rPr lang="en-US" sz="2400" dirty="0"/>
                        <a:t>~1.3</a:t>
                      </a:r>
                      <a:endParaRPr lang="ru-RU" sz="2400" dirty="0"/>
                    </a:p>
                  </a:txBody>
                  <a:tcPr/>
                </a:tc>
                <a:extLst>
                  <a:ext uri="{0D108BD9-81ED-4DB2-BD59-A6C34878D82A}">
                    <a16:rowId xmlns:a16="http://schemas.microsoft.com/office/drawing/2014/main" xmlns="" val="10005"/>
                  </a:ext>
                </a:extLst>
              </a:tr>
              <a:tr h="403308">
                <a:tc>
                  <a:txBody>
                    <a:bodyPr/>
                    <a:lstStyle/>
                    <a:p>
                      <a:r>
                        <a:rPr lang="en-US" sz="2400" dirty="0"/>
                        <a:t>Transverse sigma (mm)</a:t>
                      </a:r>
                      <a:endParaRPr lang="ru-RU" sz="2400" dirty="0"/>
                    </a:p>
                  </a:txBody>
                  <a:tcPr/>
                </a:tc>
                <a:tc>
                  <a:txBody>
                    <a:bodyPr/>
                    <a:lstStyle/>
                    <a:p>
                      <a:r>
                        <a:rPr lang="en-US" sz="2400" dirty="0"/>
                        <a:t>1-2</a:t>
                      </a:r>
                      <a:endParaRPr lang="ru-RU" sz="2400" dirty="0"/>
                    </a:p>
                  </a:txBody>
                  <a:tcPr/>
                </a:tc>
                <a:extLst>
                  <a:ext uri="{0D108BD9-81ED-4DB2-BD59-A6C34878D82A}">
                    <a16:rowId xmlns:a16="http://schemas.microsoft.com/office/drawing/2014/main" xmlns="" val="10006"/>
                  </a:ext>
                </a:extLst>
              </a:tr>
              <a:tr h="403308">
                <a:tc>
                  <a:txBody>
                    <a:bodyPr/>
                    <a:lstStyle/>
                    <a:p>
                      <a:r>
                        <a:rPr lang="en-US" sz="2400" dirty="0"/>
                        <a:t>RMS Energy spread </a:t>
                      </a:r>
                      <a:endParaRPr lang="ru-RU" sz="2400" dirty="0"/>
                    </a:p>
                  </a:txBody>
                  <a:tcPr/>
                </a:tc>
                <a:tc>
                  <a:txBody>
                    <a:bodyPr/>
                    <a:lstStyle/>
                    <a:p>
                      <a:r>
                        <a:rPr lang="en-US" sz="2400" dirty="0"/>
                        <a:t>&lt;1%</a:t>
                      </a:r>
                      <a:endParaRPr lang="ru-RU" sz="2400" dirty="0"/>
                    </a:p>
                  </a:txBody>
                  <a:tcPr/>
                </a:tc>
                <a:extLst>
                  <a:ext uri="{0D108BD9-81ED-4DB2-BD59-A6C34878D82A}">
                    <a16:rowId xmlns:a16="http://schemas.microsoft.com/office/drawing/2014/main" xmlns="" val="10007"/>
                  </a:ext>
                </a:extLst>
              </a:tr>
            </a:tbl>
          </a:graphicData>
        </a:graphic>
      </p:graphicFrame>
      <p:sp>
        <p:nvSpPr>
          <p:cNvPr id="3" name="Прямоугольник 2"/>
          <p:cNvSpPr/>
          <p:nvPr/>
        </p:nvSpPr>
        <p:spPr>
          <a:xfrm>
            <a:off x="103134" y="4598082"/>
            <a:ext cx="8531712" cy="1969770"/>
          </a:xfrm>
          <a:prstGeom prst="rect">
            <a:avLst/>
          </a:prstGeom>
        </p:spPr>
        <p:txBody>
          <a:bodyPr wrap="square">
            <a:spAutoFit/>
          </a:bodyPr>
          <a:lstStyle/>
          <a:p>
            <a:pPr marL="285750" indent="-285750" algn="just">
              <a:buFont typeface="Arial" panose="020B0604020202020204" pitchFamily="34" charset="0"/>
              <a:buChar char="•"/>
            </a:pPr>
            <a:r>
              <a:rPr lang="en-US" sz="2000" dirty="0"/>
              <a:t>To extract such a big charge, beam size will be too large , due to space charge limit ( several mm) </a:t>
            </a:r>
          </a:p>
          <a:p>
            <a:pPr marL="285750" indent="-285750" algn="just">
              <a:buFont typeface="Arial" panose="020B0604020202020204" pitchFamily="34" charset="0"/>
              <a:buChar char="•"/>
            </a:pPr>
            <a:r>
              <a:rPr lang="en-US" sz="2000" dirty="0"/>
              <a:t>Focusing magnetic field along the cavities or/ strong RF focusing are needed to preserve or decrease transverse beam dimensions. </a:t>
            </a:r>
          </a:p>
          <a:p>
            <a:pPr algn="just"/>
            <a:r>
              <a:rPr lang="en-US" b="1" dirty="0" smtClean="0"/>
              <a:t>* - </a:t>
            </a:r>
            <a:r>
              <a:rPr lang="en-US" sz="2400" b="1" dirty="0" smtClean="0"/>
              <a:t>PRELIMINARY </a:t>
            </a:r>
          </a:p>
          <a:p>
            <a:pPr algn="just"/>
            <a:endParaRPr lang="en-US" dirty="0"/>
          </a:p>
        </p:txBody>
      </p:sp>
    </p:spTree>
    <p:extLst>
      <p:ext uri="{BB962C8B-B14F-4D97-AF65-F5344CB8AC3E}">
        <p14:creationId xmlns:p14="http://schemas.microsoft.com/office/powerpoint/2010/main" val="2383330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9" name="Group 2"/>
          <p:cNvGrpSpPr>
            <a:grpSpLocks/>
          </p:cNvGrpSpPr>
          <p:nvPr/>
        </p:nvGrpSpPr>
        <p:grpSpPr bwMode="auto">
          <a:xfrm>
            <a:off x="0" y="441613"/>
            <a:ext cx="7304087" cy="2957512"/>
            <a:chOff x="295" y="663"/>
            <a:chExt cx="4402" cy="2016"/>
          </a:xfrm>
        </p:grpSpPr>
        <p:grpSp>
          <p:nvGrpSpPr>
            <p:cNvPr id="19462" name="Группа 23"/>
            <p:cNvGrpSpPr>
              <a:grpSpLocks/>
            </p:cNvGrpSpPr>
            <p:nvPr/>
          </p:nvGrpSpPr>
          <p:grpSpPr bwMode="auto">
            <a:xfrm>
              <a:off x="295" y="979"/>
              <a:ext cx="4401" cy="1637"/>
              <a:chOff x="1062389" y="1124742"/>
              <a:chExt cx="7128000" cy="2713049"/>
            </a:xfrm>
          </p:grpSpPr>
          <p:pic>
            <p:nvPicPr>
              <p:cNvPr id="19476" name="Picture 13" descr="D:\dwg\Chernousov\51rr298\011sb.wmf"/>
              <p:cNvPicPr>
                <a:picLocks noChangeAspect="1" noChangeArrowheads="1"/>
              </p:cNvPicPr>
              <p:nvPr/>
            </p:nvPicPr>
            <p:blipFill>
              <a:blip r:embed="rId2"/>
              <a:srcRect l="6812" t="36774" r="2281" b="32961"/>
              <a:stretch>
                <a:fillRect/>
              </a:stretch>
            </p:blipFill>
            <p:spPr bwMode="auto">
              <a:xfrm>
                <a:off x="1062389" y="1124742"/>
                <a:ext cx="7128000" cy="2713049"/>
              </a:xfrm>
              <a:prstGeom prst="rect">
                <a:avLst/>
              </a:prstGeom>
              <a:noFill/>
              <a:ln w="9525">
                <a:noFill/>
                <a:miter lim="800000"/>
                <a:headEnd/>
                <a:tailEnd/>
              </a:ln>
            </p:spPr>
          </p:pic>
          <p:cxnSp>
            <p:nvCxnSpPr>
              <p:cNvPr id="6" name="Прямая со стрелкой 5"/>
              <p:cNvCxnSpPr/>
              <p:nvPr/>
            </p:nvCxnSpPr>
            <p:spPr>
              <a:xfrm>
                <a:off x="2525193" y="2710111"/>
                <a:ext cx="32696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Прямая со стрелкой 29"/>
              <p:cNvCxnSpPr/>
              <p:nvPr/>
            </p:nvCxnSpPr>
            <p:spPr>
              <a:xfrm>
                <a:off x="6137265" y="2710111"/>
                <a:ext cx="32851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Прямая со стрелкой 31"/>
              <p:cNvCxnSpPr/>
              <p:nvPr/>
            </p:nvCxnSpPr>
            <p:spPr>
              <a:xfrm flipH="1">
                <a:off x="6137265" y="1989148"/>
                <a:ext cx="36570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480" name="TextBox 21"/>
              <p:cNvSpPr txBox="1">
                <a:spLocks noChangeArrowheads="1"/>
              </p:cNvSpPr>
              <p:nvPr/>
            </p:nvSpPr>
            <p:spPr bwMode="auto">
              <a:xfrm>
                <a:off x="2525179" y="2306434"/>
                <a:ext cx="334706" cy="414219"/>
              </a:xfrm>
              <a:prstGeom prst="rect">
                <a:avLst/>
              </a:prstGeom>
              <a:noFill/>
              <a:ln w="9525">
                <a:noFill/>
                <a:miter lim="800000"/>
                <a:headEnd/>
                <a:tailEnd/>
              </a:ln>
            </p:spPr>
            <p:txBody>
              <a:bodyPr wrap="none">
                <a:spAutoFit/>
              </a:bodyPr>
              <a:lstStyle/>
              <a:p>
                <a:pPr eaLnBrk="0" hangingPunct="0">
                  <a:buClr>
                    <a:schemeClr val="accent2"/>
                  </a:buClr>
                  <a:buFont typeface="Wingdings" pitchFamily="2" charset="2"/>
                  <a:buNone/>
                </a:pPr>
                <a:r>
                  <a:rPr lang="ru-RU" altLang="ru-RU" b="1">
                    <a:latin typeface="Garamond" pitchFamily="18" charset="0"/>
                  </a:rPr>
                  <a:t>е</a:t>
                </a:r>
                <a:r>
                  <a:rPr lang="ru-RU" altLang="ru-RU" b="1" baseline="30000">
                    <a:latin typeface="Garamond" pitchFamily="18" charset="0"/>
                  </a:rPr>
                  <a:t>-</a:t>
                </a:r>
              </a:p>
            </p:txBody>
          </p:sp>
          <p:sp>
            <p:nvSpPr>
              <p:cNvPr id="19481" name="TextBox 36"/>
              <p:cNvSpPr txBox="1">
                <a:spLocks noChangeArrowheads="1"/>
              </p:cNvSpPr>
              <p:nvPr/>
            </p:nvSpPr>
            <p:spPr bwMode="auto">
              <a:xfrm>
                <a:off x="6210045" y="2297468"/>
                <a:ext cx="334706" cy="414219"/>
              </a:xfrm>
              <a:prstGeom prst="rect">
                <a:avLst/>
              </a:prstGeom>
              <a:noFill/>
              <a:ln w="9525">
                <a:noFill/>
                <a:miter lim="800000"/>
                <a:headEnd/>
                <a:tailEnd/>
              </a:ln>
            </p:spPr>
            <p:txBody>
              <a:bodyPr wrap="none">
                <a:spAutoFit/>
              </a:bodyPr>
              <a:lstStyle/>
              <a:p>
                <a:pPr eaLnBrk="0" hangingPunct="0">
                  <a:buClr>
                    <a:schemeClr val="accent2"/>
                  </a:buClr>
                  <a:buFont typeface="Wingdings" pitchFamily="2" charset="2"/>
                  <a:buNone/>
                </a:pPr>
                <a:r>
                  <a:rPr lang="ru-RU" altLang="ru-RU" b="1">
                    <a:latin typeface="Garamond" pitchFamily="18" charset="0"/>
                  </a:rPr>
                  <a:t>е</a:t>
                </a:r>
                <a:r>
                  <a:rPr lang="ru-RU" altLang="ru-RU" b="1" baseline="30000">
                    <a:latin typeface="Garamond" pitchFamily="18" charset="0"/>
                  </a:rPr>
                  <a:t>-</a:t>
                </a:r>
              </a:p>
            </p:txBody>
          </p:sp>
          <p:sp>
            <p:nvSpPr>
              <p:cNvPr id="19482" name="TextBox 37"/>
              <p:cNvSpPr txBox="1">
                <a:spLocks noChangeArrowheads="1"/>
              </p:cNvSpPr>
              <p:nvPr/>
            </p:nvSpPr>
            <p:spPr bwMode="auto">
              <a:xfrm>
                <a:off x="6321613" y="1556893"/>
                <a:ext cx="317661" cy="414220"/>
              </a:xfrm>
              <a:prstGeom prst="rect">
                <a:avLst/>
              </a:prstGeom>
              <a:noFill/>
              <a:ln w="9525">
                <a:noFill/>
                <a:miter lim="800000"/>
                <a:headEnd/>
                <a:tailEnd/>
              </a:ln>
            </p:spPr>
            <p:txBody>
              <a:bodyPr wrap="none">
                <a:spAutoFit/>
              </a:bodyPr>
              <a:lstStyle/>
              <a:p>
                <a:pPr eaLnBrk="0" hangingPunct="0">
                  <a:buClr>
                    <a:schemeClr val="accent2"/>
                  </a:buClr>
                  <a:buFont typeface="Wingdings" pitchFamily="2" charset="2"/>
                  <a:buNone/>
                </a:pPr>
                <a:r>
                  <a:rPr lang="ru-RU" altLang="ru-RU" b="1">
                    <a:latin typeface="Garamond" pitchFamily="18" charset="0"/>
                  </a:rPr>
                  <a:t>Р</a:t>
                </a:r>
                <a:endParaRPr lang="ru-RU" altLang="ru-RU" b="1" baseline="30000">
                  <a:latin typeface="Garamond" pitchFamily="18" charset="0"/>
                </a:endParaRPr>
              </a:p>
            </p:txBody>
          </p:sp>
        </p:grpSp>
        <p:sp>
          <p:nvSpPr>
            <p:cNvPr id="19463" name="TextBox 2"/>
            <p:cNvSpPr txBox="1">
              <a:spLocks noChangeArrowheads="1"/>
            </p:cNvSpPr>
            <p:nvPr/>
          </p:nvSpPr>
          <p:spPr bwMode="auto">
            <a:xfrm>
              <a:off x="3839" y="663"/>
              <a:ext cx="858" cy="208"/>
            </a:xfrm>
            <a:prstGeom prst="rect">
              <a:avLst/>
            </a:prstGeom>
            <a:noFill/>
            <a:ln w="9525">
              <a:noFill/>
              <a:miter lim="800000"/>
              <a:headEnd/>
              <a:tailEnd/>
            </a:ln>
          </p:spPr>
          <p:txBody>
            <a:bodyPr wrap="none">
              <a:spAutoFit/>
            </a:bodyPr>
            <a:lstStyle/>
            <a:p>
              <a:pPr algn="ctr"/>
              <a:r>
                <a:rPr lang="en-US" sz="1400" b="1">
                  <a:solidFill>
                    <a:srgbClr val="997300"/>
                  </a:solidFill>
                </a:rPr>
                <a:t>Exciting cavity</a:t>
              </a:r>
              <a:endParaRPr lang="ru-RU" sz="1400" b="1">
                <a:solidFill>
                  <a:srgbClr val="997300"/>
                </a:solidFill>
              </a:endParaRPr>
            </a:p>
          </p:txBody>
        </p:sp>
        <p:sp>
          <p:nvSpPr>
            <p:cNvPr id="19464" name="TextBox 16"/>
            <p:cNvSpPr txBox="1">
              <a:spLocks noChangeArrowheads="1"/>
            </p:cNvSpPr>
            <p:nvPr/>
          </p:nvSpPr>
          <p:spPr bwMode="auto">
            <a:xfrm>
              <a:off x="2505" y="663"/>
              <a:ext cx="727" cy="208"/>
            </a:xfrm>
            <a:prstGeom prst="rect">
              <a:avLst/>
            </a:prstGeom>
            <a:noFill/>
            <a:ln w="9525">
              <a:noFill/>
              <a:miter lim="800000"/>
              <a:headEnd/>
              <a:tailEnd/>
            </a:ln>
          </p:spPr>
          <p:txBody>
            <a:bodyPr wrap="none">
              <a:spAutoFit/>
            </a:bodyPr>
            <a:lstStyle/>
            <a:p>
              <a:pPr algn="ctr"/>
              <a:r>
                <a:rPr lang="en-US" sz="1400" b="1">
                  <a:solidFill>
                    <a:srgbClr val="997300"/>
                  </a:solidFill>
                </a:rPr>
                <a:t>Tuning rods</a:t>
              </a:r>
              <a:endParaRPr lang="ru-RU" sz="1400" b="1">
                <a:solidFill>
                  <a:srgbClr val="997300"/>
                </a:solidFill>
              </a:endParaRPr>
            </a:p>
          </p:txBody>
        </p:sp>
        <p:sp>
          <p:nvSpPr>
            <p:cNvPr id="19465" name="TextBox 17"/>
            <p:cNvSpPr txBox="1">
              <a:spLocks noChangeArrowheads="1"/>
            </p:cNvSpPr>
            <p:nvPr/>
          </p:nvSpPr>
          <p:spPr bwMode="auto">
            <a:xfrm>
              <a:off x="3470" y="2471"/>
              <a:ext cx="1019" cy="208"/>
            </a:xfrm>
            <a:prstGeom prst="rect">
              <a:avLst/>
            </a:prstGeom>
            <a:noFill/>
            <a:ln w="9525">
              <a:noFill/>
              <a:miter lim="800000"/>
              <a:headEnd/>
              <a:tailEnd/>
            </a:ln>
          </p:spPr>
          <p:txBody>
            <a:bodyPr wrap="none">
              <a:spAutoFit/>
            </a:bodyPr>
            <a:lstStyle/>
            <a:p>
              <a:pPr algn="ctr"/>
              <a:r>
                <a:rPr lang="en-US" sz="1400" b="1">
                  <a:solidFill>
                    <a:srgbClr val="997300"/>
                  </a:solidFill>
                </a:rPr>
                <a:t>Accelerating cells</a:t>
              </a:r>
              <a:endParaRPr lang="ru-RU" sz="1400" b="1">
                <a:solidFill>
                  <a:srgbClr val="997300"/>
                </a:solidFill>
              </a:endParaRPr>
            </a:p>
          </p:txBody>
        </p:sp>
        <p:sp>
          <p:nvSpPr>
            <p:cNvPr id="19466" name="TextBox 18"/>
            <p:cNvSpPr txBox="1">
              <a:spLocks noChangeArrowheads="1"/>
            </p:cNvSpPr>
            <p:nvPr/>
          </p:nvSpPr>
          <p:spPr bwMode="auto">
            <a:xfrm>
              <a:off x="2390" y="2471"/>
              <a:ext cx="852" cy="208"/>
            </a:xfrm>
            <a:prstGeom prst="rect">
              <a:avLst/>
            </a:prstGeom>
            <a:noFill/>
            <a:ln w="9525">
              <a:noFill/>
              <a:miter lim="800000"/>
              <a:headEnd/>
              <a:tailEnd/>
            </a:ln>
          </p:spPr>
          <p:txBody>
            <a:bodyPr wrap="none">
              <a:spAutoFit/>
            </a:bodyPr>
            <a:lstStyle/>
            <a:p>
              <a:pPr algn="ctr"/>
              <a:r>
                <a:rPr lang="en-US" sz="1400" b="1">
                  <a:solidFill>
                    <a:srgbClr val="997300"/>
                  </a:solidFill>
                </a:rPr>
                <a:t>Coupling slots</a:t>
              </a:r>
              <a:endParaRPr lang="ru-RU" sz="1400" b="1">
                <a:solidFill>
                  <a:srgbClr val="997300"/>
                </a:solidFill>
              </a:endParaRPr>
            </a:p>
          </p:txBody>
        </p:sp>
        <p:sp>
          <p:nvSpPr>
            <p:cNvPr id="19467" name="TextBox 19"/>
            <p:cNvSpPr txBox="1">
              <a:spLocks noChangeArrowheads="1"/>
            </p:cNvSpPr>
            <p:nvPr/>
          </p:nvSpPr>
          <p:spPr bwMode="auto">
            <a:xfrm>
              <a:off x="437" y="2458"/>
              <a:ext cx="1606" cy="208"/>
            </a:xfrm>
            <a:prstGeom prst="rect">
              <a:avLst/>
            </a:prstGeom>
            <a:noFill/>
            <a:ln w="9525">
              <a:noFill/>
              <a:miter lim="800000"/>
              <a:headEnd/>
              <a:tailEnd/>
            </a:ln>
          </p:spPr>
          <p:txBody>
            <a:bodyPr wrap="none">
              <a:spAutoFit/>
            </a:bodyPr>
            <a:lstStyle/>
            <a:p>
              <a:pPr algn="ctr"/>
              <a:r>
                <a:rPr lang="en-US" sz="1400" b="1">
                  <a:solidFill>
                    <a:srgbClr val="997300"/>
                  </a:solidFill>
                </a:rPr>
                <a:t>Permanent focusing magnets</a:t>
              </a:r>
              <a:endParaRPr lang="ru-RU" sz="1400" b="1">
                <a:solidFill>
                  <a:srgbClr val="997300"/>
                </a:solidFill>
              </a:endParaRPr>
            </a:p>
          </p:txBody>
        </p:sp>
        <p:cxnSp>
          <p:nvCxnSpPr>
            <p:cNvPr id="26" name="Прямая со стрелкой 25"/>
            <p:cNvCxnSpPr/>
            <p:nvPr/>
          </p:nvCxnSpPr>
          <p:spPr>
            <a:xfrm>
              <a:off x="2813" y="979"/>
              <a:ext cx="138" cy="5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Прямая со стрелкой 35"/>
            <p:cNvCxnSpPr>
              <a:stCxn id="19463" idx="2"/>
            </p:cNvCxnSpPr>
            <p:nvPr/>
          </p:nvCxnSpPr>
          <p:spPr>
            <a:xfrm>
              <a:off x="4269" y="855"/>
              <a:ext cx="64" cy="4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Прямая со стрелкой 41"/>
            <p:cNvCxnSpPr/>
            <p:nvPr/>
          </p:nvCxnSpPr>
          <p:spPr>
            <a:xfrm flipH="1">
              <a:off x="3218" y="979"/>
              <a:ext cx="889" cy="4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Прямая со стрелкой 44"/>
            <p:cNvCxnSpPr>
              <a:stCxn id="19465" idx="0"/>
            </p:cNvCxnSpPr>
            <p:nvPr/>
          </p:nvCxnSpPr>
          <p:spPr>
            <a:xfrm flipV="1">
              <a:off x="3981" y="2108"/>
              <a:ext cx="126" cy="3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Прямая со стрелкой 47"/>
            <p:cNvCxnSpPr/>
            <p:nvPr/>
          </p:nvCxnSpPr>
          <p:spPr>
            <a:xfrm flipH="1" flipV="1">
              <a:off x="3040" y="2152"/>
              <a:ext cx="807" cy="3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Прямая со стрелкой 51"/>
            <p:cNvCxnSpPr>
              <a:stCxn id="19466" idx="0"/>
            </p:cNvCxnSpPr>
            <p:nvPr/>
          </p:nvCxnSpPr>
          <p:spPr>
            <a:xfrm flipV="1">
              <a:off x="2816" y="1692"/>
              <a:ext cx="261" cy="7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Прямая со стрелкой 61"/>
            <p:cNvCxnSpPr/>
            <p:nvPr/>
          </p:nvCxnSpPr>
          <p:spPr>
            <a:xfrm flipV="1">
              <a:off x="1312" y="2108"/>
              <a:ext cx="316" cy="3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22" name="Прямая со стрелкой 4121"/>
            <p:cNvCxnSpPr>
              <a:stCxn id="19467" idx="0"/>
            </p:cNvCxnSpPr>
            <p:nvPr/>
          </p:nvCxnSpPr>
          <p:spPr>
            <a:xfrm flipH="1" flipV="1">
              <a:off x="846" y="2108"/>
              <a:ext cx="395" cy="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9460" name="Прямоугольник 3"/>
          <p:cNvSpPr>
            <a:spLocks noChangeArrowheads="1"/>
          </p:cNvSpPr>
          <p:nvPr/>
        </p:nvSpPr>
        <p:spPr bwMode="auto">
          <a:xfrm>
            <a:off x="105529" y="3860579"/>
            <a:ext cx="8942387" cy="1815882"/>
          </a:xfrm>
          <a:prstGeom prst="rect">
            <a:avLst/>
          </a:prstGeom>
          <a:noFill/>
          <a:ln w="9525">
            <a:noFill/>
            <a:miter lim="800000"/>
            <a:headEnd/>
            <a:tailEnd/>
          </a:ln>
        </p:spPr>
        <p:txBody>
          <a:bodyPr>
            <a:spAutoFit/>
          </a:bodyPr>
          <a:lstStyle/>
          <a:p>
            <a:pPr marL="228600" indent="-228600">
              <a:buFont typeface="Garamond" pitchFamily="18" charset="0"/>
              <a:buAutoNum type="arabicParenR"/>
            </a:pPr>
            <a:r>
              <a:rPr lang="en-US" sz="1400" dirty="0">
                <a:latin typeface="Times New Roman" pitchFamily="18" charset="0"/>
              </a:rPr>
              <a:t>Parallel RF power feeding</a:t>
            </a:r>
            <a:r>
              <a:rPr lang="ru-RU" sz="1400" dirty="0">
                <a:latin typeface="Times New Roman" pitchFamily="18" charset="0"/>
              </a:rPr>
              <a:t>.</a:t>
            </a:r>
          </a:p>
          <a:p>
            <a:pPr marL="228600" indent="-228600">
              <a:buFont typeface="Garamond" pitchFamily="18" charset="0"/>
              <a:buAutoNum type="arabicParenR"/>
            </a:pPr>
            <a:r>
              <a:rPr lang="ru-RU" sz="1400" dirty="0">
                <a:latin typeface="Times New Roman" pitchFamily="18" charset="0"/>
              </a:rPr>
              <a:t> </a:t>
            </a:r>
            <a:r>
              <a:rPr lang="en-US" sz="1400" dirty="0">
                <a:latin typeface="Times New Roman" pitchFamily="18" charset="0"/>
              </a:rPr>
              <a:t>Cavities are not connected with each other by RF power: process in one cavity doesn’t influence on every cavities</a:t>
            </a:r>
          </a:p>
          <a:p>
            <a:pPr marL="228600" indent="-228600">
              <a:buFont typeface="Garamond" pitchFamily="18" charset="0"/>
              <a:buAutoNum type="arabicParenR"/>
            </a:pPr>
            <a:r>
              <a:rPr lang="en-US" sz="1400" dirty="0">
                <a:latin typeface="Times New Roman" pitchFamily="18" charset="0"/>
              </a:rPr>
              <a:t>Organization of the free electric field distribution along the structure can be obtained by changing the individual coupling slot</a:t>
            </a:r>
          </a:p>
          <a:p>
            <a:pPr marL="228600" indent="-228600">
              <a:buFont typeface="Garamond" pitchFamily="18" charset="0"/>
              <a:buAutoNum type="arabicParenR"/>
            </a:pPr>
            <a:r>
              <a:rPr lang="en-US" sz="1400" dirty="0">
                <a:latin typeface="Times New Roman" pitchFamily="18" charset="0"/>
              </a:rPr>
              <a:t>In order to develop accelerating structure only one accelerating cells have to be calculated due to absence of the cavities connection by electromagnetic field</a:t>
            </a:r>
          </a:p>
          <a:p>
            <a:pPr marL="228600" indent="-228600">
              <a:buFont typeface="Garamond" pitchFamily="18" charset="0"/>
              <a:buAutoNum type="arabicParenR"/>
            </a:pPr>
            <a:r>
              <a:rPr lang="en-US" sz="1400" dirty="0">
                <a:latin typeface="Times New Roman" pitchFamily="18" charset="0"/>
              </a:rPr>
              <a:t>Aperture of the structure is defined by only beam motion and can be considerably  reduced</a:t>
            </a:r>
          </a:p>
          <a:p>
            <a:pPr marL="228600" indent="-228600">
              <a:buFont typeface="Garamond" pitchFamily="18" charset="0"/>
              <a:buAutoNum type="arabicParenR"/>
            </a:pPr>
            <a:r>
              <a:rPr lang="en-US" sz="1400" b="1" dirty="0">
                <a:latin typeface="Times New Roman" pitchFamily="18" charset="0"/>
              </a:rPr>
              <a:t>Design of the structure allows using internal permanent focusing magnets</a:t>
            </a:r>
            <a:r>
              <a:rPr lang="ru-RU" sz="1400" b="1" dirty="0">
                <a:latin typeface="Times New Roman" pitchFamily="18" charset="0"/>
              </a:rPr>
              <a:t>.</a:t>
            </a:r>
          </a:p>
        </p:txBody>
      </p:sp>
      <p:sp>
        <p:nvSpPr>
          <p:cNvPr id="19461" name="Text Box 30"/>
          <p:cNvSpPr txBox="1">
            <a:spLocks noChangeArrowheads="1"/>
          </p:cNvSpPr>
          <p:nvPr/>
        </p:nvSpPr>
        <p:spPr bwMode="auto">
          <a:xfrm>
            <a:off x="105392" y="3577848"/>
            <a:ext cx="1212850" cy="366713"/>
          </a:xfrm>
          <a:prstGeom prst="rect">
            <a:avLst/>
          </a:prstGeom>
          <a:noFill/>
          <a:ln w="9525">
            <a:noFill/>
            <a:miter lim="800000"/>
            <a:headEnd/>
            <a:tailEnd/>
          </a:ln>
        </p:spPr>
        <p:txBody>
          <a:bodyPr wrap="none">
            <a:spAutoFit/>
          </a:bodyPr>
          <a:lstStyle/>
          <a:p>
            <a:r>
              <a:rPr lang="en-US" b="1" dirty="0"/>
              <a:t>Features:</a:t>
            </a:r>
            <a:endParaRPr lang="ru-RU" b="1" dirty="0"/>
          </a:p>
        </p:txBody>
      </p:sp>
      <p:sp>
        <p:nvSpPr>
          <p:cNvPr id="28" name="Заголовок 1"/>
          <p:cNvSpPr>
            <a:spLocks noGrp="1"/>
          </p:cNvSpPr>
          <p:nvPr>
            <p:ph type="title"/>
          </p:nvPr>
        </p:nvSpPr>
        <p:spPr>
          <a:xfrm>
            <a:off x="0" y="259080"/>
            <a:ext cx="8614064" cy="518101"/>
          </a:xfrm>
        </p:spPr>
        <p:txBody>
          <a:bodyPr>
            <a:normAutofit fontScale="90000"/>
          </a:bodyPr>
          <a:lstStyle/>
          <a:p>
            <a:r>
              <a:rPr lang="en-US" dirty="0"/>
              <a:t>Parallel coupling accelerating </a:t>
            </a:r>
            <a:r>
              <a:rPr lang="en-US" dirty="0" smtClean="0"/>
              <a:t>structure (PCAS)</a:t>
            </a:r>
            <a:endParaRPr lang="ru-RU" dirty="0"/>
          </a:p>
        </p:txBody>
      </p:sp>
      <p:pic>
        <p:nvPicPr>
          <p:cNvPr id="59" name="Picture 6" descr="IMG_0645">
            <a:extLst>
              <a:ext uri="{FF2B5EF4-FFF2-40B4-BE49-F238E27FC236}">
                <a16:creationId xmlns:a16="http://schemas.microsoft.com/office/drawing/2014/main" xmlns="" id="{C84FBE8D-6914-436F-83C0-316286D46900}"/>
              </a:ext>
            </a:extLst>
          </p:cNvPr>
          <p:cNvPicPr>
            <a:picLocks noChangeAspect="1" noChangeArrowheads="1"/>
          </p:cNvPicPr>
          <p:nvPr/>
        </p:nvPicPr>
        <p:blipFill>
          <a:blip r:embed="rId3"/>
          <a:srcRect/>
          <a:stretch>
            <a:fillRect/>
          </a:stretch>
        </p:blipFill>
        <p:spPr bwMode="auto">
          <a:xfrm>
            <a:off x="7181302" y="2408980"/>
            <a:ext cx="1917683" cy="1409101"/>
          </a:xfrm>
          <a:prstGeom prst="rect">
            <a:avLst/>
          </a:prstGeom>
          <a:noFill/>
          <a:ln w="9525">
            <a:noFill/>
            <a:miter lim="800000"/>
            <a:headEnd/>
            <a:tailEnd/>
          </a:ln>
        </p:spPr>
      </p:pic>
      <p:sp>
        <p:nvSpPr>
          <p:cNvPr id="2" name="TextBox 1"/>
          <p:cNvSpPr txBox="1"/>
          <p:nvPr/>
        </p:nvSpPr>
        <p:spPr>
          <a:xfrm>
            <a:off x="27229" y="5644102"/>
            <a:ext cx="9098985" cy="1384995"/>
          </a:xfrm>
          <a:prstGeom prst="rect">
            <a:avLst/>
          </a:prstGeom>
          <a:noFill/>
        </p:spPr>
        <p:txBody>
          <a:bodyPr wrap="square" rtlCol="0">
            <a:spAutoFit/>
          </a:bodyPr>
          <a:lstStyle/>
          <a:p>
            <a:r>
              <a:rPr lang="en-US" sz="1200" b="1" dirty="0" smtClean="0"/>
              <a:t>For more details of PCAS excitation you can see:</a:t>
            </a:r>
          </a:p>
          <a:p>
            <a:pPr lvl="0" eaLnBrk="0" fontAlgn="base" hangingPunct="0">
              <a:spcBef>
                <a:spcPct val="0"/>
              </a:spcBef>
              <a:spcAft>
                <a:spcPct val="0"/>
              </a:spcAft>
            </a:pPr>
            <a:r>
              <a:rPr lang="en-US" altLang="ja-JP" sz="1200" dirty="0" err="1">
                <a:latin typeface="Times New Roman" panose="02020603050405020304" pitchFamily="18" charset="0"/>
                <a:ea typeface="MS Mincho"/>
                <a:cs typeface="Times New Roman" panose="02020603050405020304" pitchFamily="18" charset="0"/>
              </a:rPr>
              <a:t>Chernousov</a:t>
            </a:r>
            <a:r>
              <a:rPr lang="en-US" altLang="ja-JP" sz="1200" dirty="0">
                <a:latin typeface="Times New Roman" panose="02020603050405020304" pitchFamily="18" charset="0"/>
                <a:ea typeface="MS Mincho"/>
                <a:cs typeface="Times New Roman" panose="02020603050405020304" pitchFamily="18" charset="0"/>
              </a:rPr>
              <a:t> Yu D</a:t>
            </a:r>
            <a:r>
              <a:rPr lang="ru-RU" altLang="ja-JP" sz="1200" dirty="0">
                <a:latin typeface="Times New Roman" panose="02020603050405020304" pitchFamily="18" charset="0"/>
                <a:ea typeface="MS Mincho"/>
                <a:cs typeface="Times New Roman" panose="02020603050405020304" pitchFamily="18" charset="0"/>
              </a:rPr>
              <a:t>., </a:t>
            </a:r>
            <a:r>
              <a:rPr lang="en-US" altLang="ja-JP" sz="1200" dirty="0" err="1">
                <a:latin typeface="Times New Roman" panose="02020603050405020304" pitchFamily="18" charset="0"/>
                <a:ea typeface="MS Mincho"/>
                <a:cs typeface="Times New Roman" panose="02020603050405020304" pitchFamily="18" charset="0"/>
              </a:rPr>
              <a:t>Ivannikov</a:t>
            </a:r>
            <a:r>
              <a:rPr lang="en-US" altLang="ja-JP" sz="1200" dirty="0">
                <a:latin typeface="Times New Roman" panose="02020603050405020304" pitchFamily="18" charset="0"/>
                <a:ea typeface="MS Mincho"/>
                <a:cs typeface="Times New Roman" panose="02020603050405020304" pitchFamily="18" charset="0"/>
              </a:rPr>
              <a:t> V</a:t>
            </a:r>
            <a:r>
              <a:rPr lang="ru-RU" altLang="ja-JP" sz="1200" dirty="0">
                <a:latin typeface="Times New Roman" panose="02020603050405020304" pitchFamily="18" charset="0"/>
                <a:ea typeface="MS Mincho"/>
                <a:cs typeface="Times New Roman" panose="02020603050405020304" pitchFamily="18" charset="0"/>
              </a:rPr>
              <a:t>. </a:t>
            </a:r>
            <a:r>
              <a:rPr lang="en-US" altLang="ja-JP" sz="1200" dirty="0">
                <a:latin typeface="Times New Roman" panose="02020603050405020304" pitchFamily="18" charset="0"/>
                <a:ea typeface="MS Mincho"/>
                <a:cs typeface="Times New Roman" panose="02020603050405020304" pitchFamily="18" charset="0"/>
              </a:rPr>
              <a:t>I</a:t>
            </a:r>
            <a:r>
              <a:rPr lang="ru-RU" altLang="ja-JP" sz="1200" dirty="0">
                <a:latin typeface="Times New Roman" panose="02020603050405020304" pitchFamily="18" charset="0"/>
                <a:ea typeface="MS Mincho"/>
                <a:cs typeface="Times New Roman" panose="02020603050405020304" pitchFamily="18" charset="0"/>
              </a:rPr>
              <a:t>., </a:t>
            </a:r>
            <a:r>
              <a:rPr lang="en-US" altLang="ja-JP" sz="1200" dirty="0" err="1">
                <a:latin typeface="Times New Roman" panose="02020603050405020304" pitchFamily="18" charset="0"/>
                <a:ea typeface="MS Mincho"/>
                <a:cs typeface="Times New Roman" panose="02020603050405020304" pitchFamily="18" charset="0"/>
              </a:rPr>
              <a:t>Shebolaev</a:t>
            </a:r>
            <a:r>
              <a:rPr lang="en-US" altLang="ja-JP" sz="1200" dirty="0">
                <a:latin typeface="Times New Roman" panose="02020603050405020304" pitchFamily="18" charset="0"/>
                <a:ea typeface="MS Mincho"/>
                <a:cs typeface="Times New Roman" panose="02020603050405020304" pitchFamily="18" charset="0"/>
              </a:rPr>
              <a:t> I</a:t>
            </a:r>
            <a:r>
              <a:rPr lang="ru-RU" altLang="ja-JP" sz="1200" dirty="0">
                <a:latin typeface="Times New Roman" panose="02020603050405020304" pitchFamily="18" charset="0"/>
                <a:ea typeface="MS Mincho"/>
                <a:cs typeface="Times New Roman" panose="02020603050405020304" pitchFamily="18" charset="0"/>
              </a:rPr>
              <a:t>. </a:t>
            </a:r>
            <a:r>
              <a:rPr lang="en-US" altLang="ja-JP" sz="1200" dirty="0">
                <a:latin typeface="Times New Roman" panose="02020603050405020304" pitchFamily="18" charset="0"/>
                <a:ea typeface="MS Mincho"/>
                <a:cs typeface="Times New Roman" panose="02020603050405020304" pitchFamily="18" charset="0"/>
              </a:rPr>
              <a:t>V</a:t>
            </a:r>
            <a:r>
              <a:rPr lang="ru-RU" altLang="ja-JP" sz="1200" dirty="0">
                <a:latin typeface="Times New Roman" panose="02020603050405020304" pitchFamily="18" charset="0"/>
                <a:ea typeface="MS Mincho"/>
                <a:cs typeface="Times New Roman" panose="02020603050405020304" pitchFamily="18" charset="0"/>
              </a:rPr>
              <a:t>., </a:t>
            </a:r>
            <a:r>
              <a:rPr lang="en-US" altLang="ja-JP" sz="1200" dirty="0" err="1">
                <a:latin typeface="Times New Roman" panose="02020603050405020304" pitchFamily="18" charset="0"/>
                <a:ea typeface="MS Mincho"/>
                <a:cs typeface="Times New Roman" panose="02020603050405020304" pitchFamily="18" charset="0"/>
              </a:rPr>
              <a:t>Levichev</a:t>
            </a:r>
            <a:r>
              <a:rPr lang="en-US" altLang="ja-JP" sz="1200" dirty="0">
                <a:latin typeface="Times New Roman" panose="02020603050405020304" pitchFamily="18" charset="0"/>
                <a:ea typeface="MS Mincho"/>
                <a:cs typeface="Times New Roman" panose="02020603050405020304" pitchFamily="18" charset="0"/>
              </a:rPr>
              <a:t> A</a:t>
            </a:r>
            <a:r>
              <a:rPr lang="ru-RU" altLang="ja-JP" sz="1200" dirty="0">
                <a:latin typeface="Times New Roman" panose="02020603050405020304" pitchFamily="18" charset="0"/>
                <a:ea typeface="MS Mincho"/>
                <a:cs typeface="Times New Roman" panose="02020603050405020304" pitchFamily="18" charset="0"/>
              </a:rPr>
              <a:t>. </a:t>
            </a:r>
            <a:r>
              <a:rPr lang="en-US" altLang="ja-JP" sz="1200" dirty="0">
                <a:latin typeface="Times New Roman" panose="02020603050405020304" pitchFamily="18" charset="0"/>
                <a:ea typeface="MS Mincho"/>
                <a:cs typeface="Times New Roman" panose="02020603050405020304" pitchFamily="18" charset="0"/>
              </a:rPr>
              <a:t>E</a:t>
            </a:r>
            <a:r>
              <a:rPr lang="ru-RU" altLang="ja-JP" sz="1200" dirty="0">
                <a:latin typeface="Times New Roman" panose="02020603050405020304" pitchFamily="18" charset="0"/>
                <a:ea typeface="MS Mincho"/>
                <a:cs typeface="Times New Roman" panose="02020603050405020304" pitchFamily="18" charset="0"/>
              </a:rPr>
              <a:t>., </a:t>
            </a:r>
            <a:r>
              <a:rPr lang="en-US" altLang="ja-JP" sz="1200" dirty="0">
                <a:latin typeface="Times New Roman" panose="02020603050405020304" pitchFamily="18" charset="0"/>
                <a:ea typeface="MS Mincho"/>
                <a:cs typeface="Times New Roman" panose="02020603050405020304" pitchFamily="18" charset="0"/>
              </a:rPr>
              <a:t>Pavlov V</a:t>
            </a:r>
            <a:r>
              <a:rPr lang="ru-RU" altLang="ja-JP" sz="1200" dirty="0">
                <a:latin typeface="Times New Roman" panose="02020603050405020304" pitchFamily="18" charset="0"/>
                <a:ea typeface="MS Mincho"/>
                <a:cs typeface="Times New Roman" panose="02020603050405020304" pitchFamily="18" charset="0"/>
              </a:rPr>
              <a:t>. </a:t>
            </a:r>
            <a:r>
              <a:rPr lang="en-US" altLang="ja-JP" sz="1200" dirty="0">
                <a:latin typeface="Times New Roman" panose="02020603050405020304" pitchFamily="18" charset="0"/>
                <a:ea typeface="MS Mincho"/>
                <a:cs typeface="Times New Roman" panose="02020603050405020304" pitchFamily="18" charset="0"/>
              </a:rPr>
              <a:t>M</a:t>
            </a:r>
            <a:r>
              <a:rPr lang="ru-RU" altLang="ja-JP" sz="1200" dirty="0">
                <a:latin typeface="Times New Roman" panose="02020603050405020304" pitchFamily="18" charset="0"/>
                <a:ea typeface="MS Mincho"/>
                <a:cs typeface="Times New Roman" panose="02020603050405020304" pitchFamily="18" charset="0"/>
              </a:rPr>
              <a:t>.. </a:t>
            </a:r>
            <a:r>
              <a:rPr lang="en-US" altLang="ja-JP" sz="1200" dirty="0">
                <a:latin typeface="Times New Roman" panose="02020603050405020304" pitchFamily="18" charset="0"/>
                <a:ea typeface="MS Mincho"/>
                <a:cs typeface="Times New Roman" panose="02020603050405020304" pitchFamily="18" charset="0"/>
              </a:rPr>
              <a:t>Bandpass characteristics of coupled resonators. JOURNAL OF COMMUNICATIONS TECHNOLOGY AND ELECTRONICS, Volume 55, Issue 8, pp. 863-869. DOI: 10.1134/S1064226910080036. Published: AUG 2010</a:t>
            </a:r>
            <a:r>
              <a:rPr lang="ru-RU" altLang="ja-JP" sz="1200" dirty="0"/>
              <a:t> </a:t>
            </a:r>
            <a:endParaRPr lang="en-US" altLang="ja-JP" sz="1200" dirty="0" smtClean="0"/>
          </a:p>
          <a:p>
            <a:pPr lvl="0" eaLnBrk="0" fontAlgn="base" hangingPunct="0">
              <a:spcBef>
                <a:spcPct val="0"/>
              </a:spcBef>
              <a:spcAft>
                <a:spcPct val="0"/>
              </a:spcAft>
            </a:pPr>
            <a:r>
              <a:rPr lang="en-US" sz="1200" dirty="0"/>
              <a:t>A. M. </a:t>
            </a:r>
            <a:r>
              <a:rPr lang="en-US" sz="1200" dirty="0" err="1"/>
              <a:t>Barnyakov</a:t>
            </a:r>
            <a:r>
              <a:rPr lang="en-US" sz="1200" dirty="0"/>
              <a:t>, A. E. </a:t>
            </a:r>
            <a:r>
              <a:rPr lang="en-US" sz="1200" dirty="0" err="1"/>
              <a:t>Levichev</a:t>
            </a:r>
            <a:r>
              <a:rPr lang="en-US" sz="1200" dirty="0"/>
              <a:t>, D. A. </a:t>
            </a:r>
            <a:r>
              <a:rPr lang="en-US" sz="1200" dirty="0" err="1"/>
              <a:t>Nikiforov</a:t>
            </a:r>
            <a:r>
              <a:rPr lang="en-US" sz="1200" dirty="0"/>
              <a:t>.. </a:t>
            </a:r>
            <a:r>
              <a:rPr lang="en-US" sz="1200" dirty="0" err="1"/>
              <a:t>Intercavity</a:t>
            </a:r>
            <a:r>
              <a:rPr lang="en-US" sz="1200" dirty="0"/>
              <a:t> Coupling Constant of the Cavities. </a:t>
            </a:r>
            <a:r>
              <a:rPr lang="ru-RU" sz="1200" dirty="0" err="1"/>
              <a:t>Journal</a:t>
            </a:r>
            <a:r>
              <a:rPr lang="ru-RU" sz="1200" dirty="0"/>
              <a:t> </a:t>
            </a:r>
            <a:r>
              <a:rPr lang="ru-RU" sz="1200" dirty="0" err="1"/>
              <a:t>of</a:t>
            </a:r>
            <a:r>
              <a:rPr lang="ru-RU" sz="1200" dirty="0"/>
              <a:t> </a:t>
            </a:r>
            <a:r>
              <a:rPr lang="ru-RU" sz="1200" dirty="0" err="1"/>
              <a:t>Communications</a:t>
            </a:r>
            <a:r>
              <a:rPr lang="ru-RU" sz="1200" dirty="0"/>
              <a:t> </a:t>
            </a:r>
            <a:r>
              <a:rPr lang="ru-RU" sz="1200" dirty="0" err="1"/>
              <a:t>Technology</a:t>
            </a:r>
            <a:r>
              <a:rPr lang="ru-RU" sz="1200" dirty="0"/>
              <a:t> </a:t>
            </a:r>
            <a:r>
              <a:rPr lang="ru-RU" sz="1200" dirty="0" err="1"/>
              <a:t>and</a:t>
            </a:r>
            <a:r>
              <a:rPr lang="ru-RU" sz="1200" dirty="0"/>
              <a:t> </a:t>
            </a:r>
            <a:r>
              <a:rPr lang="ru-RU" sz="1200" dirty="0" err="1"/>
              <a:t>Electronics</a:t>
            </a:r>
            <a:r>
              <a:rPr lang="ru-RU" sz="1200" dirty="0"/>
              <a:t>, 2016, </a:t>
            </a:r>
            <a:r>
              <a:rPr lang="ru-RU" sz="1200" dirty="0" err="1"/>
              <a:t>Vol</a:t>
            </a:r>
            <a:r>
              <a:rPr lang="ru-RU" sz="1200" dirty="0"/>
              <a:t>. 61, </a:t>
            </a:r>
            <a:r>
              <a:rPr lang="ru-RU" sz="1200" dirty="0" err="1"/>
              <a:t>No</a:t>
            </a:r>
            <a:r>
              <a:rPr lang="ru-RU" sz="1200" dirty="0"/>
              <a:t>. 7, </a:t>
            </a:r>
            <a:r>
              <a:rPr lang="ru-RU" sz="1200" dirty="0" err="1"/>
              <a:t>pp</a:t>
            </a:r>
            <a:r>
              <a:rPr lang="ru-RU" sz="1200" dirty="0"/>
              <a:t>. 783–788</a:t>
            </a:r>
            <a:endParaRPr lang="en-US" altLang="ja-JP" sz="1200" dirty="0" smtClean="0"/>
          </a:p>
          <a:p>
            <a:pPr lvl="0" eaLnBrk="0" fontAlgn="base" hangingPunct="0">
              <a:spcBef>
                <a:spcPct val="0"/>
              </a:spcBef>
              <a:spcAft>
                <a:spcPct val="0"/>
              </a:spcAft>
            </a:pPr>
            <a:endParaRPr lang="ru-RU" altLang="ja-JP" sz="1200" dirty="0">
              <a:latin typeface="Arial" panose="020B0604020202020204" pitchFamily="34" charset="0"/>
            </a:endParaRPr>
          </a:p>
        </p:txBody>
      </p:sp>
      <p:sp>
        <p:nvSpPr>
          <p:cNvPr id="3" name="Rectangle 2"/>
          <p:cNvSpPr/>
          <p:nvPr/>
        </p:nvSpPr>
        <p:spPr>
          <a:xfrm>
            <a:off x="2406015" y="1817370"/>
            <a:ext cx="51435" cy="135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 name="Straight Connector 4"/>
          <p:cNvCxnSpPr/>
          <p:nvPr/>
        </p:nvCxnSpPr>
        <p:spPr>
          <a:xfrm>
            <a:off x="2392680" y="1844040"/>
            <a:ext cx="0" cy="609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469833" y="1837298"/>
            <a:ext cx="951" cy="600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7124727" y="525968"/>
            <a:ext cx="2001487" cy="1013805"/>
          </a:xfrm>
          <a:prstGeom prst="rect">
            <a:avLst/>
          </a:prstGeom>
        </p:spPr>
      </p:pic>
    </p:spTree>
    <p:extLst>
      <p:ext uri="{BB962C8B-B14F-4D97-AF65-F5344CB8AC3E}">
        <p14:creationId xmlns:p14="http://schemas.microsoft.com/office/powerpoint/2010/main" val="2531135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59665"/>
          </a:xfrm>
        </p:spPr>
        <p:txBody>
          <a:bodyPr>
            <a:normAutofit/>
          </a:bodyPr>
          <a:lstStyle/>
          <a:p>
            <a:pPr algn="just"/>
            <a:r>
              <a:rPr lang="en-US" sz="2800" dirty="0"/>
              <a:t>RF gun based on (</a:t>
            </a:r>
            <a:r>
              <a:rPr lang="en-US" sz="2800" dirty="0" smtClean="0"/>
              <a:t>PCAS</a:t>
            </a:r>
            <a:r>
              <a:rPr lang="en-US" sz="2800"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980" y="453447"/>
            <a:ext cx="3626427" cy="265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9665"/>
            <a:ext cx="5386387" cy="2462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5" name="Rectangle 23"/>
          <p:cNvSpPr>
            <a:spLocks noChangeArrowheads="1"/>
          </p:cNvSpPr>
          <p:nvPr/>
        </p:nvSpPr>
        <p:spPr bwMode="auto">
          <a:xfrm>
            <a:off x="631825" y="1113703"/>
            <a:ext cx="336550" cy="439737"/>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26" name="Rectangle 24"/>
          <p:cNvSpPr>
            <a:spLocks noChangeArrowheads="1"/>
          </p:cNvSpPr>
          <p:nvPr/>
        </p:nvSpPr>
        <p:spPr bwMode="auto">
          <a:xfrm>
            <a:off x="631825" y="1948728"/>
            <a:ext cx="336550" cy="439737"/>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27" name="Rectangle 25"/>
          <p:cNvSpPr>
            <a:spLocks noChangeArrowheads="1"/>
          </p:cNvSpPr>
          <p:nvPr/>
        </p:nvSpPr>
        <p:spPr bwMode="auto">
          <a:xfrm>
            <a:off x="2009775" y="1113703"/>
            <a:ext cx="336550" cy="439737"/>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28" name="Rectangle 26"/>
          <p:cNvSpPr>
            <a:spLocks noChangeArrowheads="1"/>
          </p:cNvSpPr>
          <p:nvPr/>
        </p:nvSpPr>
        <p:spPr bwMode="auto">
          <a:xfrm>
            <a:off x="2009775" y="1948728"/>
            <a:ext cx="336550" cy="439737"/>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29" name="Rectangle 27"/>
          <p:cNvSpPr>
            <a:spLocks noChangeArrowheads="1"/>
          </p:cNvSpPr>
          <p:nvPr/>
        </p:nvSpPr>
        <p:spPr bwMode="auto">
          <a:xfrm>
            <a:off x="3378200" y="1121640"/>
            <a:ext cx="336550" cy="439738"/>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sp>
        <p:nvSpPr>
          <p:cNvPr id="30" name="Rectangle 28"/>
          <p:cNvSpPr>
            <a:spLocks noChangeArrowheads="1"/>
          </p:cNvSpPr>
          <p:nvPr/>
        </p:nvSpPr>
        <p:spPr bwMode="auto">
          <a:xfrm>
            <a:off x="3378200" y="1948728"/>
            <a:ext cx="336550" cy="439737"/>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ru-RU"/>
          </a:p>
        </p:txBody>
      </p:sp>
      <p:cxnSp>
        <p:nvCxnSpPr>
          <p:cNvPr id="5149" name="AutoShape 29"/>
          <p:cNvCxnSpPr>
            <a:cxnSpLocks noChangeShapeType="1"/>
          </p:cNvCxnSpPr>
          <p:nvPr/>
        </p:nvCxnSpPr>
        <p:spPr bwMode="auto">
          <a:xfrm>
            <a:off x="792162" y="1135928"/>
            <a:ext cx="0" cy="403225"/>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0" name="AutoShape 30"/>
          <p:cNvCxnSpPr>
            <a:cxnSpLocks noChangeShapeType="1"/>
          </p:cNvCxnSpPr>
          <p:nvPr/>
        </p:nvCxnSpPr>
        <p:spPr bwMode="auto">
          <a:xfrm flipV="1">
            <a:off x="2171700" y="1113703"/>
            <a:ext cx="7937" cy="4254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1" name="AutoShape 31"/>
          <p:cNvCxnSpPr>
            <a:cxnSpLocks noChangeShapeType="1"/>
          </p:cNvCxnSpPr>
          <p:nvPr/>
        </p:nvCxnSpPr>
        <p:spPr bwMode="auto">
          <a:xfrm>
            <a:off x="3543300" y="1151803"/>
            <a:ext cx="0" cy="401637"/>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2" name="AutoShape 32"/>
          <p:cNvCxnSpPr>
            <a:cxnSpLocks noChangeShapeType="1"/>
          </p:cNvCxnSpPr>
          <p:nvPr/>
        </p:nvCxnSpPr>
        <p:spPr bwMode="auto">
          <a:xfrm flipV="1">
            <a:off x="784225" y="1948728"/>
            <a:ext cx="7937" cy="4254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3" name="AutoShape 33"/>
          <p:cNvCxnSpPr>
            <a:cxnSpLocks noChangeShapeType="1"/>
          </p:cNvCxnSpPr>
          <p:nvPr/>
        </p:nvCxnSpPr>
        <p:spPr bwMode="auto">
          <a:xfrm>
            <a:off x="2179637" y="1959840"/>
            <a:ext cx="0" cy="40322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4" name="AutoShape 34"/>
          <p:cNvCxnSpPr>
            <a:cxnSpLocks noChangeShapeType="1"/>
          </p:cNvCxnSpPr>
          <p:nvPr/>
        </p:nvCxnSpPr>
        <p:spPr bwMode="auto">
          <a:xfrm flipV="1">
            <a:off x="3538537" y="1959840"/>
            <a:ext cx="7938" cy="4254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aphicFrame>
        <p:nvGraphicFramePr>
          <p:cNvPr id="19" name="Object 7"/>
          <p:cNvGraphicFramePr>
            <a:graphicFrameLocks noChangeAspect="1"/>
          </p:cNvGraphicFramePr>
          <p:nvPr>
            <p:extLst>
              <p:ext uri="{D42A27DB-BD31-4B8C-83A1-F6EECF244321}">
                <p14:modId xmlns:p14="http://schemas.microsoft.com/office/powerpoint/2010/main" val="835924890"/>
              </p:ext>
            </p:extLst>
          </p:nvPr>
        </p:nvGraphicFramePr>
        <p:xfrm>
          <a:off x="189959" y="3130028"/>
          <a:ext cx="8764082" cy="3383093"/>
        </p:xfrm>
        <a:graphic>
          <a:graphicData uri="http://schemas.openxmlformats.org/presentationml/2006/ole">
            <mc:AlternateContent xmlns:mc="http://schemas.openxmlformats.org/markup-compatibility/2006">
              <mc:Choice xmlns:v="urn:schemas-microsoft-com:vml" Requires="v">
                <p:oleObj spid="_x0000_s4115" name="Graph" r:id="rId5" imgW="4057920" imgH="2854080" progId="Origin50.Graph">
                  <p:embed/>
                </p:oleObj>
              </mc:Choice>
              <mc:Fallback>
                <p:oleObj name="Graph" r:id="rId5" imgW="4057920" imgH="2854080" progId="Origin50.Graph">
                  <p:embed/>
                  <p:pic>
                    <p:nvPicPr>
                      <p:cNvPr id="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959" y="3130028"/>
                        <a:ext cx="8764082" cy="338309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746757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10298</TotalTime>
  <Words>1504</Words>
  <Application>Microsoft Office PowerPoint</Application>
  <PresentationFormat>Экран (4:3)</PresentationFormat>
  <Paragraphs>227</Paragraphs>
  <Slides>30</Slides>
  <Notes>0</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30</vt:i4>
      </vt:variant>
    </vt:vector>
  </HeadingPairs>
  <TitlesOfParts>
    <vt:vector size="40" baseType="lpstr">
      <vt:lpstr>游ゴシック</vt:lpstr>
      <vt:lpstr>Arial</vt:lpstr>
      <vt:lpstr>Calibri</vt:lpstr>
      <vt:lpstr>Calibri Light</vt:lpstr>
      <vt:lpstr>Garamond</vt:lpstr>
      <vt:lpstr>MS Mincho</vt:lpstr>
      <vt:lpstr>Times New Roman</vt:lpstr>
      <vt:lpstr>Wingdings</vt:lpstr>
      <vt:lpstr>Office Theme</vt:lpstr>
      <vt:lpstr>Graph</vt:lpstr>
      <vt:lpstr>S-band RF gun based on new type accelerating structure</vt:lpstr>
      <vt:lpstr>Outline</vt:lpstr>
      <vt:lpstr>Motivation</vt:lpstr>
      <vt:lpstr>Motivation and requirements</vt:lpstr>
      <vt:lpstr>Motivation and requirements </vt:lpstr>
      <vt:lpstr>Motivation and requirements</vt:lpstr>
      <vt:lpstr>Typical RF gun parameters</vt:lpstr>
      <vt:lpstr>Parallel coupling accelerating structure (PCAS)</vt:lpstr>
      <vt:lpstr>RF gun based on (PCAS)</vt:lpstr>
      <vt:lpstr>Beam dynamics for SUPER c-tau</vt:lpstr>
      <vt:lpstr>Beam dynamics for SUPER c-tau factory</vt:lpstr>
      <vt:lpstr>Beam dynamics for FCC</vt:lpstr>
      <vt:lpstr>Beam dynamics for FCC</vt:lpstr>
      <vt:lpstr>Beam dynamics for FCC</vt:lpstr>
      <vt:lpstr>Презентация PowerPoint</vt:lpstr>
      <vt:lpstr>Презентация PowerPoint</vt:lpstr>
      <vt:lpstr>Презентация PowerPoint</vt:lpstr>
      <vt:lpstr>Презентация PowerPoint</vt:lpstr>
      <vt:lpstr>Ir5Ce and LaB6 as a Photocathode</vt:lpstr>
      <vt:lpstr>Презентация PowerPoint</vt:lpstr>
      <vt:lpstr>Possible cooperation</vt:lpstr>
      <vt:lpstr>References</vt:lpstr>
      <vt:lpstr>Презентация PowerPoint</vt:lpstr>
      <vt:lpstr>Initial distribution</vt:lpstr>
      <vt:lpstr>Презентация PowerPoint</vt:lpstr>
      <vt:lpstr>Презентация PowerPoint</vt:lpstr>
      <vt:lpstr>Презентация PowerPoint</vt:lpstr>
      <vt:lpstr>Презентация PowerPoint</vt:lpstr>
      <vt:lpstr>Emittance growth in combined solenoid-cavity section</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 gun based on parallel coupled accelerating structure for high charge and low emittance</dc:title>
  <dc:creator>nikiforov Danila</dc:creator>
  <cp:lastModifiedBy>ALevichev</cp:lastModifiedBy>
  <cp:revision>65</cp:revision>
  <dcterms:created xsi:type="dcterms:W3CDTF">2017-10-18T23:54:28Z</dcterms:created>
  <dcterms:modified xsi:type="dcterms:W3CDTF">2017-10-26T04:31:14Z</dcterms:modified>
</cp:coreProperties>
</file>