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58" r:id="rId3"/>
    <p:sldId id="257" r:id="rId4"/>
    <p:sldId id="259" r:id="rId5"/>
    <p:sldId id="266" r:id="rId6"/>
    <p:sldId id="260" r:id="rId7"/>
    <p:sldId id="264" r:id="rId8"/>
    <p:sldId id="261" r:id="rId9"/>
    <p:sldId id="262" r:id="rId10"/>
    <p:sldId id="263" r:id="rId11"/>
    <p:sldId id="267" r:id="rId12"/>
    <p:sldId id="268" r:id="rId13"/>
    <p:sldId id="272" r:id="rId14"/>
    <p:sldId id="271" r:id="rId15"/>
    <p:sldId id="270" r:id="rId16"/>
    <p:sldId id="269" r:id="rId17"/>
    <p:sldId id="265" r:id="rId18"/>
    <p:sldId id="273" r:id="rId19"/>
  </p:sldIdLst>
  <p:sldSz cx="10688638" cy="7562850"/>
  <p:notesSz cx="9144000" cy="6858000"/>
  <p:defaultTextStyle>
    <a:defPPr>
      <a:defRPr lang="ja-JP"/>
    </a:defPPr>
    <a:lvl1pPr marL="0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 autoAdjust="0"/>
    <p:restoredTop sz="94679" autoAdjust="0"/>
  </p:normalViewPr>
  <p:slideViewPr>
    <p:cSldViewPr snapToGrid="0" snapToObjects="1">
      <p:cViewPr>
        <p:scale>
          <a:sx n="125" d="100"/>
          <a:sy n="125" d="100"/>
        </p:scale>
        <p:origin x="-192" y="-72"/>
      </p:cViewPr>
      <p:guideLst>
        <p:guide orient="horz" pos="2382"/>
        <p:guide pos="33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 Rounded MT Bold"/>
                <a:ea typeface="ヒラギノ丸ゴ Pro W4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 Rounded MT Bold"/>
                <a:ea typeface="ヒラギノ丸ゴ Pro W4"/>
              </a:defRPr>
            </a:lvl1pPr>
          </a:lstStyle>
          <a:p>
            <a:fld id="{9E33E2F4-2526-4743-B798-BF53C297C4F0}" type="datetimeFigureOut">
              <a:rPr lang="ja-JP" altLang="en-US" smtClean="0"/>
              <a:pPr/>
              <a:t>1/8/13</a:t>
            </a:fld>
            <a:endParaRPr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754313" y="514350"/>
            <a:ext cx="36353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 Rounded MT Bold"/>
                <a:ea typeface="ヒラギノ丸ゴ Pro W4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 Rounded MT Bold"/>
                <a:ea typeface="ヒラギノ丸ゴ Pro W4"/>
              </a:defRPr>
            </a:lvl1pPr>
          </a:lstStyle>
          <a:p>
            <a:fld id="{2B267216-430B-D547-8DE6-8FEE06FF842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9741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21437" rtl="0" eaLnBrk="1" latinLnBrk="0" hangingPunct="1">
      <a:defRPr kumimoji="1" sz="1400" kern="1200">
        <a:solidFill>
          <a:schemeClr val="tx1"/>
        </a:solidFill>
        <a:latin typeface="Arial Rounded MT Bold"/>
        <a:ea typeface="ヒラギノ丸ゴ Pro W4"/>
        <a:cs typeface="+mn-cs"/>
      </a:defRPr>
    </a:lvl1pPr>
    <a:lvl2pPr marL="521437" algn="l" defTabSz="521437" rtl="0" eaLnBrk="1" latinLnBrk="0" hangingPunct="1">
      <a:defRPr kumimoji="1" sz="1400" kern="1200">
        <a:solidFill>
          <a:schemeClr val="tx1"/>
        </a:solidFill>
        <a:latin typeface="Arial Rounded MT Bold"/>
        <a:ea typeface="ヒラギノ丸ゴ Pro W4"/>
        <a:cs typeface="+mn-cs"/>
      </a:defRPr>
    </a:lvl2pPr>
    <a:lvl3pPr marL="1042873" algn="l" defTabSz="521437" rtl="0" eaLnBrk="1" latinLnBrk="0" hangingPunct="1">
      <a:defRPr kumimoji="1" sz="1400" kern="1200">
        <a:solidFill>
          <a:schemeClr val="tx1"/>
        </a:solidFill>
        <a:latin typeface="Arial Rounded MT Bold"/>
        <a:ea typeface="ヒラギノ丸ゴ Pro W4"/>
        <a:cs typeface="+mn-cs"/>
      </a:defRPr>
    </a:lvl3pPr>
    <a:lvl4pPr marL="1564310" algn="l" defTabSz="521437" rtl="0" eaLnBrk="1" latinLnBrk="0" hangingPunct="1">
      <a:defRPr kumimoji="1" sz="1400" kern="1200">
        <a:solidFill>
          <a:schemeClr val="tx1"/>
        </a:solidFill>
        <a:latin typeface="Arial Rounded MT Bold"/>
        <a:ea typeface="ヒラギノ丸ゴ Pro W4"/>
        <a:cs typeface="+mn-cs"/>
      </a:defRPr>
    </a:lvl4pPr>
    <a:lvl5pPr marL="2085746" algn="l" defTabSz="521437" rtl="0" eaLnBrk="1" latinLnBrk="0" hangingPunct="1">
      <a:defRPr kumimoji="1" sz="1400" kern="1200">
        <a:solidFill>
          <a:schemeClr val="tx1"/>
        </a:solidFill>
        <a:latin typeface="Arial Rounded MT Bold"/>
        <a:ea typeface="ヒラギノ丸ゴ Pro W4"/>
        <a:cs typeface="+mn-cs"/>
      </a:defRPr>
    </a:lvl5pPr>
    <a:lvl6pPr marL="2607183" algn="l" defTabSz="521437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754313" y="514350"/>
            <a:ext cx="3635375" cy="25717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67216-430B-D547-8DE6-8FEE06FF842D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ja-JP" sz="2700" dirty="0" smtClean="0"/>
              <a:t>Higher Injection Beam Current</a:t>
            </a:r>
          </a:p>
          <a:p>
            <a:pPr lvl="1"/>
            <a:r>
              <a:rPr lang="en-US" altLang="ja-JP" sz="2300" dirty="0" smtClean="0"/>
              <a:t>To Meet the larger stored beam current and shorter beam lifetime in the ring</a:t>
            </a:r>
          </a:p>
          <a:p>
            <a:pPr lvl="1"/>
            <a:r>
              <a:rPr lang="en-US" altLang="ja-JP" sz="2300" dirty="0" smtClean="0"/>
              <a:t>4~8-times larger bunch current for electron and positron</a:t>
            </a:r>
          </a:p>
          <a:p>
            <a:pPr lvl="1"/>
            <a:r>
              <a:rPr lang="en-US" altLang="ja-JP" sz="2300" dirty="0" smtClean="0"/>
              <a:t>Reconstruction of positron generator, etc</a:t>
            </a:r>
          </a:p>
          <a:p>
            <a:r>
              <a:rPr lang="en-US" altLang="ja-JP" sz="2700" dirty="0" smtClean="0"/>
              <a:t>Lower-emittance Injection Beam </a:t>
            </a:r>
          </a:p>
          <a:p>
            <a:pPr lvl="1"/>
            <a:r>
              <a:rPr lang="en-US" altLang="ja-JP" sz="2300" dirty="0" smtClean="0"/>
              <a:t>To meet </a:t>
            </a:r>
            <a:r>
              <a:rPr lang="en-US" altLang="ja-JP" sz="2300" dirty="0" err="1" smtClean="0"/>
              <a:t>nano</a:t>
            </a:r>
            <a:r>
              <a:rPr lang="en-US" altLang="ja-JP" sz="2300" dirty="0" smtClean="0"/>
              <a:t>-beam scheme in the ring</a:t>
            </a:r>
          </a:p>
          <a:p>
            <a:pPr lvl="1"/>
            <a:r>
              <a:rPr lang="en-US" altLang="ja-JP" sz="2300" dirty="0" smtClean="0"/>
              <a:t>Positron with a damping ring</a:t>
            </a:r>
          </a:p>
          <a:p>
            <a:pPr lvl="1"/>
            <a:r>
              <a:rPr lang="en-US" altLang="ja-JP" sz="2300" dirty="0" smtClean="0"/>
              <a:t>Electron with a photo-cathode RF gun</a:t>
            </a:r>
          </a:p>
          <a:p>
            <a:pPr lvl="1"/>
            <a:r>
              <a:rPr lang="en-US" altLang="ja-JP" sz="2300" dirty="0" smtClean="0"/>
              <a:t>Emittance preservation by alignment and beam instrumentation</a:t>
            </a:r>
          </a:p>
          <a:p>
            <a:r>
              <a:rPr lang="en-US" altLang="ja-JP" sz="2700" dirty="0" smtClean="0"/>
              <a:t>Quasi-simultaneous injections into 4 storage rings</a:t>
            </a:r>
          </a:p>
          <a:p>
            <a:pPr lvl="1"/>
            <a:r>
              <a:rPr lang="en-US" altLang="ja-JP" sz="2300" dirty="0" smtClean="0"/>
              <a:t>SuperKEKB </a:t>
            </a:r>
            <a:r>
              <a:rPr lang="en-US" altLang="ja-JP" sz="2300" dirty="0" err="1" smtClean="0"/>
              <a:t>e</a:t>
            </a:r>
            <a:r>
              <a:rPr lang="en-US" altLang="ja-JP" sz="2300" baseline="30000" dirty="0" smtClean="0"/>
              <a:t>–</a:t>
            </a:r>
            <a:r>
              <a:rPr lang="en-US" altLang="ja-JP" sz="2300" dirty="0" smtClean="0"/>
              <a:t>/</a:t>
            </a:r>
            <a:r>
              <a:rPr lang="en-US" altLang="ja-JP" sz="2300" dirty="0" err="1" smtClean="0"/>
              <a:t>e</a:t>
            </a:r>
            <a:r>
              <a:rPr lang="en-US" altLang="ja-JP" sz="2300" baseline="30000" dirty="0" smtClean="0"/>
              <a:t>+</a:t>
            </a:r>
            <a:r>
              <a:rPr lang="en-US" altLang="ja-JP" sz="2300" dirty="0" smtClean="0"/>
              <a:t> rings, and light sources of PF and PF-AR</a:t>
            </a:r>
          </a:p>
          <a:p>
            <a:pPr lvl="1"/>
            <a:r>
              <a:rPr lang="en-US" altLang="ja-JP" sz="2400" dirty="0" smtClean="0"/>
              <a:t>Improvements to beam instrumentation, low-level RF, controls, timing, etc </a:t>
            </a:r>
          </a:p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887408-D3CD-0349-87E9-C35D7B81E6B5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/>
            </a:lvl1pPr>
            <a:lvl2pPr marL="497754" indent="0" algn="ctr">
              <a:buNone/>
              <a:defRPr/>
            </a:lvl2pPr>
            <a:lvl3pPr marL="995507" indent="0" algn="ctr">
              <a:buNone/>
              <a:defRPr/>
            </a:lvl3pPr>
            <a:lvl4pPr marL="1493261" indent="0" algn="ctr">
              <a:buNone/>
              <a:defRPr/>
            </a:lvl4pPr>
            <a:lvl5pPr marL="1991015" indent="0" algn="ctr">
              <a:buNone/>
              <a:defRPr/>
            </a:lvl5pPr>
            <a:lvl6pPr marL="2488768" indent="0" algn="ctr">
              <a:buNone/>
              <a:defRPr/>
            </a:lvl6pPr>
            <a:lvl7pPr marL="2986522" indent="0" algn="ctr">
              <a:buNone/>
              <a:defRPr/>
            </a:lvl7pPr>
            <a:lvl8pPr marL="3484275" indent="0" algn="ctr">
              <a:buNone/>
              <a:defRPr/>
            </a:lvl8pPr>
            <a:lvl9pPr marL="3982029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53FE9-5C6C-6548-957D-1A4EE3A3B61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4E322-4B46-D54A-9D81-82D8D585480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934258" y="462174"/>
            <a:ext cx="2589939" cy="6680518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64441" y="462174"/>
            <a:ext cx="7605377" cy="6680518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0852C-B4CE-6044-A8A3-AE7569FA2C55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21721-5FDC-D445-9F85-7F3CCA7B1AE5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472" y="4859832"/>
            <a:ext cx="9085342" cy="150206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844472" y="3205459"/>
            <a:ext cx="9085342" cy="1654373"/>
          </a:xfrm>
        </p:spPr>
        <p:txBody>
          <a:bodyPr anchor="b"/>
          <a:lstStyle>
            <a:lvl1pPr marL="0" indent="0">
              <a:buNone/>
              <a:defRPr sz="2200"/>
            </a:lvl1pPr>
            <a:lvl2pPr marL="497754" indent="0">
              <a:buNone/>
              <a:defRPr sz="2000"/>
            </a:lvl2pPr>
            <a:lvl3pPr marL="995507" indent="0">
              <a:buNone/>
              <a:defRPr sz="1700"/>
            </a:lvl3pPr>
            <a:lvl4pPr marL="1493261" indent="0">
              <a:buNone/>
              <a:defRPr sz="1500"/>
            </a:lvl4pPr>
            <a:lvl5pPr marL="1991015" indent="0">
              <a:buNone/>
              <a:defRPr sz="1500"/>
            </a:lvl5pPr>
            <a:lvl6pPr marL="2488768" indent="0">
              <a:buNone/>
              <a:defRPr sz="1500"/>
            </a:lvl6pPr>
            <a:lvl7pPr marL="2986522" indent="0">
              <a:buNone/>
              <a:defRPr sz="1500"/>
            </a:lvl7pPr>
            <a:lvl8pPr marL="3484275" indent="0">
              <a:buNone/>
              <a:defRPr sz="1500"/>
            </a:lvl8pPr>
            <a:lvl9pPr marL="3982029" indent="0">
              <a:buNone/>
              <a:defRPr sz="15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B4DE4-18C0-CA4C-B6F1-505553AAF7C8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78144" y="1260475"/>
            <a:ext cx="5039419" cy="588221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382004" y="1260475"/>
            <a:ext cx="5039419" cy="588221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40019-2845-704D-8DB1-1F79568350A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529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529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429966" y="1692889"/>
            <a:ext cx="4724241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429966" y="2398404"/>
            <a:ext cx="4724241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22B60-6276-D242-83CB-B0C8473716D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83661-B5AA-2C4C-AEB0-47E793563D5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13FF4-2407-AE4D-838C-76990F38DDA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432" y="301113"/>
            <a:ext cx="3516631" cy="128148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179531" y="301114"/>
            <a:ext cx="5974675" cy="645468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34432" y="1582597"/>
            <a:ext cx="3516631" cy="5173200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C998A-891B-BF4D-9808-29A40A5F591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4905" y="5293995"/>
            <a:ext cx="6413183" cy="62498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094905" y="675755"/>
            <a:ext cx="6413183" cy="4537710"/>
          </a:xfrm>
        </p:spPr>
        <p:txBody>
          <a:bodyPr/>
          <a:lstStyle>
            <a:lvl1pPr marL="0" indent="0">
              <a:buNone/>
              <a:defRPr sz="3500"/>
            </a:lvl1pPr>
            <a:lvl2pPr marL="497754" indent="0">
              <a:buNone/>
              <a:defRPr sz="3000"/>
            </a:lvl2pPr>
            <a:lvl3pPr marL="995507" indent="0">
              <a:buNone/>
              <a:defRPr sz="2600"/>
            </a:lvl3pPr>
            <a:lvl4pPr marL="1493261" indent="0">
              <a:buNone/>
              <a:defRPr sz="2200"/>
            </a:lvl4pPr>
            <a:lvl5pPr marL="1991015" indent="0">
              <a:buNone/>
              <a:defRPr sz="2200"/>
            </a:lvl5pPr>
            <a:lvl6pPr marL="2488768" indent="0">
              <a:buNone/>
              <a:defRPr sz="2200"/>
            </a:lvl6pPr>
            <a:lvl7pPr marL="2986522" indent="0">
              <a:buNone/>
              <a:defRPr sz="2200"/>
            </a:lvl7pPr>
            <a:lvl8pPr marL="3484275" indent="0">
              <a:buNone/>
              <a:defRPr sz="2200"/>
            </a:lvl8pPr>
            <a:lvl9pPr marL="3982029" indent="0">
              <a:buNone/>
              <a:defRPr sz="22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094905" y="5918981"/>
            <a:ext cx="6413183" cy="887584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32A45-E3B9-EF40-9F67-1D5373393C6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95249" y="293688"/>
            <a:ext cx="10493375" cy="6965950"/>
          </a:xfrm>
          <a:prstGeom prst="rect">
            <a:avLst/>
          </a:prstGeom>
          <a:solidFill>
            <a:srgbClr val="FFFCEB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9551" tIns="49775" rIns="99551" bIns="49775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 dirty="0">
              <a:latin typeface="+mn-lt"/>
              <a:ea typeface="ヒラギノ丸ゴ Pro W4"/>
              <a:cs typeface="ヒラギノ丸ゴ Pro W4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5100" y="385763"/>
            <a:ext cx="103584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38" tIns="49769" rIns="99538" bIns="497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タイトルの書式設定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3513" y="1100138"/>
            <a:ext cx="10525125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38" tIns="49769" rIns="99538" bIns="49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テキストの書式設定</a:t>
            </a:r>
            <a:endParaRPr lang="en-US" altLang="ja-JP" dirty="0"/>
          </a:p>
          <a:p>
            <a:pPr lvl="1"/>
            <a:r>
              <a:rPr lang="ja-JP" altLang="en-US" dirty="0"/>
              <a:t>第</a:t>
            </a:r>
            <a:r>
              <a:rPr lang="en-US" altLang="ja-JP" dirty="0"/>
              <a:t> 2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2"/>
            <a:r>
              <a:rPr lang="ja-JP" altLang="en-US" dirty="0"/>
              <a:t>第</a:t>
            </a:r>
            <a:r>
              <a:rPr lang="en-US" altLang="ja-JP" dirty="0"/>
              <a:t> 3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3"/>
            <a:r>
              <a:rPr lang="ja-JP" altLang="en-US" dirty="0"/>
              <a:t>第</a:t>
            </a:r>
            <a:r>
              <a:rPr lang="en-US" altLang="ja-JP" dirty="0"/>
              <a:t> 4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4"/>
            <a:r>
              <a:rPr lang="ja-JP" altLang="en-US" dirty="0"/>
              <a:t>第</a:t>
            </a:r>
            <a:r>
              <a:rPr lang="en-US" altLang="ja-JP" dirty="0"/>
              <a:t> 5 </a:t>
            </a:r>
            <a:r>
              <a:rPr lang="ja-JP" altLang="en-US" dirty="0"/>
              <a:t>レベル</a:t>
            </a:r>
          </a:p>
        </p:txBody>
      </p:sp>
      <p:sp>
        <p:nvSpPr>
          <p:cNvPr id="114694" name="Line 6"/>
          <p:cNvSpPr>
            <a:spLocks noChangeShapeType="1"/>
          </p:cNvSpPr>
          <p:nvPr/>
        </p:nvSpPr>
        <p:spPr bwMode="auto">
          <a:xfrm>
            <a:off x="103188" y="293688"/>
            <a:ext cx="1048543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99551" tIns="49775" rIns="99551" bIns="49775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 dirty="0">
              <a:latin typeface="Times" pitchFamily="-112" charset="0"/>
              <a:ea typeface="ヒラギノ丸ゴ Pro W4"/>
              <a:cs typeface="ヒラギノ丸ゴ Pro W4"/>
            </a:endParaRPr>
          </a:p>
        </p:txBody>
      </p:sp>
      <p:sp>
        <p:nvSpPr>
          <p:cNvPr id="114695" name="Line 7"/>
          <p:cNvSpPr>
            <a:spLocks noChangeShapeType="1"/>
          </p:cNvSpPr>
          <p:nvPr/>
        </p:nvSpPr>
        <p:spPr bwMode="auto">
          <a:xfrm>
            <a:off x="68263" y="7254875"/>
            <a:ext cx="1051083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99551" tIns="49775" rIns="99551" bIns="49775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 dirty="0">
              <a:latin typeface="Times" pitchFamily="-112" charset="0"/>
              <a:ea typeface="ヒラギノ丸ゴ Pro W4"/>
              <a:cs typeface="ヒラギノ丸ゴ Pro W4"/>
            </a:endParaRPr>
          </a:p>
        </p:txBody>
      </p:sp>
      <p:sp>
        <p:nvSpPr>
          <p:cNvPr id="114704" name="Text Box 16"/>
          <p:cNvSpPr txBox="1">
            <a:spLocks noChangeArrowheads="1"/>
          </p:cNvSpPr>
          <p:nvPr userDrawn="1"/>
        </p:nvSpPr>
        <p:spPr bwMode="auto">
          <a:xfrm>
            <a:off x="7173913" y="7240588"/>
            <a:ext cx="2938462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9538" tIns="49769" rIns="99538" bIns="49769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ja-JP" sz="1300" i="1" dirty="0" smtClean="0">
                <a:solidFill>
                  <a:srgbClr val="000060"/>
                </a:solidFill>
                <a:latin typeface="Arial Rounded MT Bold" pitchFamily="-112" charset="0"/>
                <a:ea typeface="ヒラギノ丸ゴ Pro W4"/>
                <a:cs typeface="ヒラギノ丸ゴ Pro W4"/>
              </a:rPr>
              <a:t>K.F, </a:t>
            </a:r>
            <a:r>
              <a:rPr lang="en-US" altLang="ja-JP" sz="1300" i="1" dirty="0">
                <a:solidFill>
                  <a:srgbClr val="000060"/>
                </a:solidFill>
                <a:latin typeface="Arial Rounded MT Bold" pitchFamily="-112" charset="0"/>
                <a:ea typeface="ヒラギノ丸ゴ Pro W4"/>
                <a:cs typeface="ヒラギノ丸ゴ Pro W4"/>
              </a:rPr>
              <a:t>KEK,</a:t>
            </a:r>
            <a:r>
              <a:rPr lang="en-US" altLang="ja-JP" sz="1300" i="1" dirty="0" smtClean="0">
                <a:solidFill>
                  <a:srgbClr val="000060"/>
                </a:solidFill>
                <a:latin typeface="Arial Rounded MT Bold" pitchFamily="-112" charset="0"/>
                <a:ea typeface="ヒラギノ丸ゴ Pro W4"/>
                <a:cs typeface="ヒラギノ丸ゴ Pro W4"/>
              </a:rPr>
              <a:t> Jan.2013.</a:t>
            </a:r>
            <a:endParaRPr lang="en-US" altLang="ja-JP" sz="1300" i="1" dirty="0">
              <a:solidFill>
                <a:srgbClr val="000060"/>
              </a:solidFill>
              <a:latin typeface="Arial Rounded MT Bold" pitchFamily="-112" charset="0"/>
              <a:ea typeface="ヒラギノ丸ゴ Pro W4"/>
              <a:cs typeface="ヒラギノ丸ゴ Pro W4"/>
            </a:endParaRPr>
          </a:p>
        </p:txBody>
      </p:sp>
      <p:sp>
        <p:nvSpPr>
          <p:cNvPr id="11470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886950" y="7254875"/>
            <a:ext cx="623888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38" tIns="49769" rIns="99538" bIns="49769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 Rounded MT Bold"/>
                <a:ea typeface="ヒラギノ丸ゴ Pro W4"/>
                <a:cs typeface="ヒラギノ丸ゴ Pro W4"/>
              </a:defRPr>
            </a:lvl1pPr>
          </a:lstStyle>
          <a:p>
            <a:pPr>
              <a:defRPr/>
            </a:pPr>
            <a:fld id="{39DCC287-FB41-514C-BF81-F04C64726B38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pic>
        <p:nvPicPr>
          <p:cNvPr id="1033" name="図 11" descr="keklogo-a.gif"/>
          <p:cNvPicPr>
            <a:picLocks noChangeAspect="1"/>
          </p:cNvPicPr>
          <p:nvPr userDrawn="1"/>
        </p:nvPicPr>
        <p:blipFill>
          <a:blip r:embed="rId13">
            <a:alphaModFix amt="70000"/>
          </a:blip>
          <a:srcRect/>
          <a:stretch>
            <a:fillRect/>
          </a:stretch>
        </p:blipFill>
        <p:spPr bwMode="auto">
          <a:xfrm>
            <a:off x="177799" y="107950"/>
            <a:ext cx="681037" cy="396875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034" name="図 12" descr="SuperKEKBlogo25.png"/>
          <p:cNvPicPr>
            <a:picLocks noChangeAspect="1"/>
          </p:cNvPicPr>
          <p:nvPr userDrawn="1"/>
        </p:nvPicPr>
        <p:blipFill>
          <a:blip r:embed="rId14">
            <a:alphaModFix amt="75000"/>
          </a:blip>
          <a:srcRect/>
          <a:stretch>
            <a:fillRect/>
          </a:stretch>
        </p:blipFill>
        <p:spPr bwMode="auto">
          <a:xfrm>
            <a:off x="9688513" y="123825"/>
            <a:ext cx="7905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6"/>
          <p:cNvSpPr txBox="1">
            <a:spLocks noChangeArrowheads="1"/>
          </p:cNvSpPr>
          <p:nvPr userDrawn="1"/>
        </p:nvSpPr>
        <p:spPr bwMode="auto">
          <a:xfrm>
            <a:off x="163513" y="7250113"/>
            <a:ext cx="3668638" cy="30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538" tIns="49769" rIns="99538" bIns="49769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1300" i="1" baseline="0" dirty="0" smtClean="0">
                <a:solidFill>
                  <a:srgbClr val="000090"/>
                </a:solidFill>
                <a:latin typeface="Arial Rounded MT Bold"/>
                <a:ea typeface="ヒラギノ丸ゴ Pro W4"/>
                <a:cs typeface="ヒラギノ丸ゴ Pro W4"/>
              </a:rPr>
              <a:t>Linac Upgrade Status towards SuperKEKB</a:t>
            </a:r>
            <a:endParaRPr lang="en-US" altLang="ja-JP" sz="1300" i="1" dirty="0">
              <a:solidFill>
                <a:srgbClr val="000090"/>
              </a:solidFill>
              <a:latin typeface="Arial Rounded MT Bold"/>
              <a:ea typeface="ヒラギノ丸ゴ Pro W4"/>
              <a:cs typeface="ヒラギノ丸ゴ Pro W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>
    <p:fade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charset="0"/>
          <a:ea typeface="ヒラギノ丸ゴ Pro W4" pitchFamily="-112" charset="-128"/>
          <a:cs typeface="ヒラギノ丸ゴ Pro W4" pitchFamily="-112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charset="0"/>
          <a:ea typeface="ヒラギノ丸ゴ Pro W4" pitchFamily="-112" charset="-128"/>
          <a:cs typeface="ヒラギノ丸ゴ Pro W4" pitchFamily="-112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charset="0"/>
          <a:ea typeface="ヒラギノ丸ゴ Pro W4" pitchFamily="-112" charset="-128"/>
          <a:cs typeface="ヒラギノ丸ゴ Pro W4" pitchFamily="-112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charset="0"/>
          <a:ea typeface="ヒラギノ丸ゴ Pro W4" pitchFamily="-112" charset="-128"/>
          <a:cs typeface="ヒラギノ丸ゴ Pro W4" pitchFamily="-112" charset="-128"/>
        </a:defRPr>
      </a:lvl5pPr>
      <a:lvl6pPr marL="497754" algn="ctr" rtl="0" fontAlgn="base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pitchFamily="-112" charset="0"/>
          <a:ea typeface="ヒラギノ丸ゴ Pro W4" pitchFamily="-112" charset="-128"/>
          <a:cs typeface="ヒラギノ丸ゴ Pro W4" pitchFamily="-112" charset="-128"/>
        </a:defRPr>
      </a:lvl6pPr>
      <a:lvl7pPr marL="995507" algn="ctr" rtl="0" fontAlgn="base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pitchFamily="-112" charset="0"/>
          <a:ea typeface="ヒラギノ丸ゴ Pro W4" pitchFamily="-112" charset="-128"/>
          <a:cs typeface="ヒラギノ丸ゴ Pro W4" pitchFamily="-112" charset="-128"/>
        </a:defRPr>
      </a:lvl7pPr>
      <a:lvl8pPr marL="1493261" algn="ctr" rtl="0" fontAlgn="base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pitchFamily="-112" charset="0"/>
          <a:ea typeface="ヒラギノ丸ゴ Pro W4" pitchFamily="-112" charset="-128"/>
          <a:cs typeface="ヒラギノ丸ゴ Pro W4" pitchFamily="-112" charset="-128"/>
        </a:defRPr>
      </a:lvl8pPr>
      <a:lvl9pPr marL="1991015" algn="ctr" rtl="0" fontAlgn="base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pitchFamily="-112" charset="0"/>
          <a:ea typeface="ヒラギノ丸ゴ Pro W4" pitchFamily="-112" charset="-128"/>
          <a:cs typeface="ヒラギノ丸ゴ Pro W4" pitchFamily="-112" charset="-128"/>
        </a:defRPr>
      </a:lvl9pPr>
    </p:titleStyle>
    <p:bodyStyle>
      <a:lvl1pPr marL="373063" indent="-373063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charset="2"/>
        <a:buChar char="u"/>
        <a:defRPr kumimoji="1" sz="3500" b="1">
          <a:solidFill>
            <a:srgbClr val="000060"/>
          </a:solidFill>
          <a:latin typeface="+mn-lt"/>
          <a:ea typeface="+mn-ea"/>
          <a:cs typeface="+mn-cs"/>
        </a:defRPr>
      </a:lvl1pPr>
      <a:lvl2pPr marL="541338" indent="-269875" algn="l" rtl="0" fontAlgn="base">
        <a:spcBef>
          <a:spcPct val="20000"/>
        </a:spcBef>
        <a:spcAft>
          <a:spcPct val="0"/>
        </a:spcAft>
        <a:buClr>
          <a:srgbClr val="FF3F00"/>
        </a:buClr>
        <a:buFont typeface="Wingdings" charset="2"/>
        <a:buChar char="v"/>
        <a:tabLst/>
        <a:defRPr kumimoji="1" sz="3000" b="1">
          <a:solidFill>
            <a:srgbClr val="600000"/>
          </a:solidFill>
          <a:latin typeface="+mn-lt"/>
          <a:ea typeface="+mn-ea"/>
          <a:cs typeface="+mn-cs"/>
        </a:defRPr>
      </a:lvl2pPr>
      <a:lvl3pPr marL="719138" indent="-269875" algn="l" rtl="0" fontAlgn="base">
        <a:spcBef>
          <a:spcPct val="20000"/>
        </a:spcBef>
        <a:spcAft>
          <a:spcPct val="0"/>
        </a:spcAft>
        <a:buClr>
          <a:srgbClr val="FF7F00"/>
        </a:buClr>
        <a:buFont typeface="Wingdings" charset="2"/>
        <a:buChar char="³"/>
        <a:defRPr kumimoji="1" sz="2600" b="1">
          <a:solidFill>
            <a:srgbClr val="004000"/>
          </a:solidFill>
          <a:latin typeface="+mn-lt"/>
          <a:ea typeface="+mn-ea"/>
          <a:cs typeface="+mn-cs"/>
        </a:defRPr>
      </a:lvl3pPr>
      <a:lvl4pPr marL="804863" indent="-177800" algn="l" rtl="0" fontAlgn="base">
        <a:spcBef>
          <a:spcPct val="20000"/>
        </a:spcBef>
        <a:spcAft>
          <a:spcPct val="0"/>
        </a:spcAft>
        <a:buClr>
          <a:srgbClr val="FFBF00"/>
        </a:buClr>
        <a:buFont typeface="Wingdings" charset="2"/>
        <a:buChar char="w"/>
        <a:defRPr kumimoji="1" sz="2200" b="1">
          <a:solidFill>
            <a:srgbClr val="400040"/>
          </a:solidFill>
          <a:latin typeface="+mn-lt"/>
          <a:ea typeface="+mn-ea"/>
          <a:cs typeface="+mn-cs"/>
        </a:defRPr>
      </a:lvl4pPr>
      <a:lvl5pPr marL="982663" indent="-177800" algn="l" rtl="0" fontAlgn="base">
        <a:spcBef>
          <a:spcPct val="20000"/>
        </a:spcBef>
        <a:spcAft>
          <a:spcPct val="0"/>
        </a:spcAft>
        <a:buChar char="»"/>
        <a:defRPr kumimoji="1" b="1">
          <a:solidFill>
            <a:schemeClr val="tx1"/>
          </a:solidFill>
          <a:latin typeface="+mn-lt"/>
          <a:ea typeface="+mn-ea"/>
          <a:cs typeface="+mn-cs"/>
        </a:defRPr>
      </a:lvl5pPr>
      <a:lvl6pPr marL="1327343" algn="l" rtl="0" fontAlgn="base">
        <a:spcBef>
          <a:spcPct val="20000"/>
        </a:spcBef>
        <a:spcAft>
          <a:spcPct val="0"/>
        </a:spcAft>
        <a:buChar char="»"/>
        <a:defRPr kumimoji="1" b="1">
          <a:solidFill>
            <a:schemeClr val="tx1"/>
          </a:solidFill>
          <a:latin typeface="+mn-lt"/>
          <a:ea typeface="+mn-ea"/>
          <a:cs typeface="+mn-cs"/>
        </a:defRPr>
      </a:lvl6pPr>
      <a:lvl7pPr marL="1825097" algn="l" rtl="0" fontAlgn="base">
        <a:spcBef>
          <a:spcPct val="20000"/>
        </a:spcBef>
        <a:spcAft>
          <a:spcPct val="0"/>
        </a:spcAft>
        <a:buChar char="»"/>
        <a:defRPr kumimoji="1" b="1">
          <a:solidFill>
            <a:schemeClr val="tx1"/>
          </a:solidFill>
          <a:latin typeface="+mn-lt"/>
          <a:ea typeface="+mn-ea"/>
          <a:cs typeface="+mn-cs"/>
        </a:defRPr>
      </a:lvl7pPr>
      <a:lvl8pPr marL="2322850" algn="l" rtl="0" fontAlgn="base">
        <a:spcBef>
          <a:spcPct val="20000"/>
        </a:spcBef>
        <a:spcAft>
          <a:spcPct val="0"/>
        </a:spcAft>
        <a:buChar char="»"/>
        <a:defRPr kumimoji="1" b="1">
          <a:solidFill>
            <a:schemeClr val="tx1"/>
          </a:solidFill>
          <a:latin typeface="+mn-lt"/>
          <a:ea typeface="+mn-ea"/>
          <a:cs typeface="+mn-cs"/>
        </a:defRPr>
      </a:lvl8pPr>
      <a:lvl9pPr marL="2820604" algn="l" rtl="0" fontAlgn="base">
        <a:spcBef>
          <a:spcPct val="20000"/>
        </a:spcBef>
        <a:spcAft>
          <a:spcPct val="0"/>
        </a:spcAft>
        <a:buChar char="»"/>
        <a:defRPr kumimoji="1" b="1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Electron / Positron Injector Linac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sz="2400" dirty="0" smtClean="0"/>
              <a:t>Kazuro Furukawa</a:t>
            </a:r>
          </a:p>
          <a:p>
            <a:r>
              <a:rPr lang="en-US" altLang="ja-JP" sz="2400" dirty="0" smtClean="0"/>
              <a:t>for Injector Linac group</a:t>
            </a:r>
            <a:endParaRPr lang="ja-JP" altLang="en-US" sz="2400" dirty="0"/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ビームスタディ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600 </a:t>
            </a:r>
            <a:r>
              <a:rPr lang="en-US" altLang="ja-JP" dirty="0" err="1" smtClean="0"/>
              <a:t>m</a:t>
            </a:r>
            <a:r>
              <a:rPr lang="en-US" altLang="ja-JP" dirty="0" smtClean="0"/>
              <a:t> </a:t>
            </a:r>
            <a:r>
              <a:rPr lang="ja-JP" altLang="en-US" dirty="0" smtClean="0"/>
              <a:t>のビームを通せたこの機会を利用して多数のビームスタディを行った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各装置の動作評価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ビームによるアライメント評価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ビームジッタ測定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軌道補正試験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エミッタンス測定試験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ビーム光学系評価試験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180 </a:t>
            </a:r>
            <a:r>
              <a:rPr lang="ja-JP" altLang="en-US" dirty="0" smtClean="0"/>
              <a:t>度</a:t>
            </a:r>
            <a:r>
              <a:rPr lang="en-US" altLang="ja-JP" dirty="0" smtClean="0"/>
              <a:t> ARC </a:t>
            </a:r>
            <a:r>
              <a:rPr lang="ja-JP" altLang="en-US" dirty="0" smtClean="0"/>
              <a:t>によるバンチング試験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…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21721-5FDC-D445-9F85-7F3CCA7B1AE5}" type="slidenum">
              <a:rPr lang="en-US" altLang="ja-JP" smtClean="0"/>
              <a:pPr/>
              <a:t>10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ビーム変動</a:t>
            </a:r>
            <a:r>
              <a:rPr lang="en-US" altLang="ja-JP" dirty="0" smtClean="0"/>
              <a:t> (Jitter)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3200" dirty="0" smtClean="0"/>
              <a:t>ビームジッタはエミッタンスの増大に見えてしまう</a:t>
            </a:r>
            <a:endParaRPr lang="en-US" altLang="ja-JP" sz="3200" dirty="0" smtClean="0"/>
          </a:p>
          <a:p>
            <a:pPr lvl="1"/>
            <a:r>
              <a:rPr lang="ja-JP" altLang="en-US" sz="2700" dirty="0" smtClean="0"/>
              <a:t>ドリフトの他に少なくとも</a:t>
            </a:r>
            <a:r>
              <a:rPr lang="en-US" altLang="ja-JP" sz="2700" dirty="0" smtClean="0"/>
              <a:t> 3 </a:t>
            </a:r>
            <a:r>
              <a:rPr lang="ja-JP" altLang="en-US" sz="2700" dirty="0" smtClean="0"/>
              <a:t>種類</a:t>
            </a:r>
            <a:endParaRPr lang="en-US" altLang="ja-JP" sz="2700" dirty="0" smtClean="0"/>
          </a:p>
          <a:p>
            <a:pPr lvl="2"/>
            <a:r>
              <a:rPr lang="ja-JP" altLang="en-US" sz="2300" dirty="0" smtClean="0"/>
              <a:t>大きなパルス的変動</a:t>
            </a:r>
            <a:endParaRPr lang="en-US" altLang="ja-JP" sz="2300" dirty="0" smtClean="0"/>
          </a:p>
          <a:p>
            <a:pPr lvl="2"/>
            <a:r>
              <a:rPr lang="ja-JP" altLang="en-US" sz="2300" dirty="0" smtClean="0"/>
              <a:t>小さなパルス毎の変動</a:t>
            </a:r>
            <a:endParaRPr lang="en-US" altLang="ja-JP" sz="2300" dirty="0" smtClean="0"/>
          </a:p>
          <a:p>
            <a:pPr lvl="2"/>
            <a:r>
              <a:rPr lang="ja-JP" altLang="en-US" sz="2300" dirty="0" smtClean="0"/>
              <a:t>階段状の変動</a:t>
            </a:r>
            <a:endParaRPr lang="en-US" altLang="ja-JP" sz="2300" dirty="0" smtClean="0"/>
          </a:p>
          <a:p>
            <a:pPr lvl="3"/>
            <a:r>
              <a:rPr lang="ja-JP" altLang="en-US" sz="1900" dirty="0" smtClean="0"/>
              <a:t>などが見つかっている</a:t>
            </a:r>
            <a:endParaRPr lang="en-US" altLang="ja-JP" sz="1900" dirty="0" smtClean="0"/>
          </a:p>
          <a:p>
            <a:pPr lvl="2"/>
            <a:r>
              <a:rPr lang="ja-JP" altLang="en-US" sz="2300" dirty="0" smtClean="0"/>
              <a:t>この内、一番目は加速管の放電</a:t>
            </a:r>
            <a:r>
              <a:rPr lang="en-US" altLang="ja-JP" sz="2300" dirty="0" smtClean="0"/>
              <a:t/>
            </a:r>
            <a:br>
              <a:rPr lang="en-US" altLang="ja-JP" sz="2300" dirty="0" smtClean="0"/>
            </a:br>
            <a:r>
              <a:rPr lang="ja-JP" altLang="en-US" sz="2300" dirty="0" smtClean="0"/>
              <a:t>が疑われており、適切な電界の</a:t>
            </a:r>
            <a:r>
              <a:rPr lang="en-US" altLang="ja-JP" sz="2300" dirty="0" smtClean="0"/>
              <a:t/>
            </a:r>
            <a:br>
              <a:rPr lang="en-US" altLang="ja-JP" sz="2300" dirty="0" smtClean="0"/>
            </a:br>
            <a:r>
              <a:rPr lang="ja-JP" altLang="en-US" sz="2300" dirty="0" smtClean="0"/>
              <a:t>管理で防げる可能性がある</a:t>
            </a:r>
            <a:endParaRPr lang="en-US" altLang="ja-JP" sz="2300" dirty="0" smtClean="0"/>
          </a:p>
          <a:p>
            <a:pPr lvl="2"/>
            <a:r>
              <a:rPr lang="ja-JP" altLang="en-US" sz="2300" dirty="0" smtClean="0"/>
              <a:t>二番目は熱電子銃の場合のパル</a:t>
            </a:r>
            <a:r>
              <a:rPr lang="en-US" altLang="ja-JP" sz="2300" dirty="0" smtClean="0"/>
              <a:t/>
            </a:r>
            <a:br>
              <a:rPr lang="en-US" altLang="ja-JP" sz="2300" dirty="0" smtClean="0"/>
            </a:br>
            <a:r>
              <a:rPr lang="ja-JP" altLang="en-US" sz="2300" dirty="0" smtClean="0"/>
              <a:t>ス電源電圧や、マイクロ波の変</a:t>
            </a:r>
            <a:r>
              <a:rPr lang="en-US" altLang="ja-JP" sz="2300" dirty="0" smtClean="0"/>
              <a:t/>
            </a:r>
            <a:br>
              <a:rPr lang="en-US" altLang="ja-JP" sz="2300" dirty="0" smtClean="0"/>
            </a:br>
            <a:r>
              <a:rPr lang="ja-JP" altLang="en-US" sz="2300" dirty="0" smtClean="0"/>
              <a:t>動との相関も見つかっている</a:t>
            </a:r>
            <a:endParaRPr lang="en-US" altLang="ja-JP" sz="2300" dirty="0" smtClean="0"/>
          </a:p>
          <a:p>
            <a:pPr lvl="3"/>
            <a:r>
              <a:rPr lang="ja-JP" altLang="en-US" sz="1900" dirty="0" smtClean="0"/>
              <a:t>が、さらなる調査解析が必要</a:t>
            </a:r>
            <a:endParaRPr lang="ja-JP" altLang="en-US" sz="19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11</a:t>
            </a:fld>
            <a:endParaRPr lang="en-US" altLang="ja-JP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422" y="1953825"/>
            <a:ext cx="4551426" cy="519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図形グループ 15"/>
          <p:cNvGrpSpPr/>
          <p:nvPr/>
        </p:nvGrpSpPr>
        <p:grpSpPr>
          <a:xfrm>
            <a:off x="5088386" y="2303551"/>
            <a:ext cx="932845" cy="4615414"/>
            <a:chOff x="277240" y="404663"/>
            <a:chExt cx="932845" cy="5672695"/>
          </a:xfrm>
        </p:grpSpPr>
        <p:grpSp>
          <p:nvGrpSpPr>
            <p:cNvPr id="17" name="グループ化 2"/>
            <p:cNvGrpSpPr/>
            <p:nvPr/>
          </p:nvGrpSpPr>
          <p:grpSpPr>
            <a:xfrm>
              <a:off x="277240" y="404663"/>
              <a:ext cx="932845" cy="1250589"/>
              <a:chOff x="277240" y="404663"/>
              <a:chExt cx="932845" cy="1250589"/>
            </a:xfrm>
          </p:grpSpPr>
          <p:sp>
            <p:nvSpPr>
              <p:cNvPr id="22" name="テキスト ボックス 21"/>
              <p:cNvSpPr txBox="1"/>
              <p:nvPr/>
            </p:nvSpPr>
            <p:spPr>
              <a:xfrm>
                <a:off x="277240" y="404663"/>
                <a:ext cx="928760" cy="416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600" dirty="0" smtClean="0"/>
                  <a:t>SP33_X</a:t>
                </a:r>
                <a:endParaRPr kumimoji="1" lang="ja-JP" altLang="en-US" sz="1600" dirty="0"/>
              </a:p>
            </p:txBody>
          </p:sp>
          <p:sp>
            <p:nvSpPr>
              <p:cNvPr id="23" name="テキスト ボックス 22"/>
              <p:cNvSpPr txBox="1"/>
              <p:nvPr/>
            </p:nvSpPr>
            <p:spPr>
              <a:xfrm>
                <a:off x="294049" y="1239143"/>
                <a:ext cx="916036" cy="416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600" dirty="0" smtClean="0"/>
                  <a:t>SP33_y</a:t>
                </a:r>
                <a:endParaRPr kumimoji="1" lang="ja-JP" altLang="en-US" sz="1600" dirty="0"/>
              </a:p>
            </p:txBody>
          </p:sp>
        </p:grpSp>
        <p:sp>
          <p:nvSpPr>
            <p:cNvPr id="18" name="テキスト ボックス 17"/>
            <p:cNvSpPr txBox="1"/>
            <p:nvPr/>
          </p:nvSpPr>
          <p:spPr>
            <a:xfrm>
              <a:off x="277240" y="2636912"/>
              <a:ext cx="928760" cy="416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 smtClean="0"/>
                <a:t>SP34_X</a:t>
              </a:r>
              <a:endParaRPr kumimoji="1" lang="ja-JP" altLang="en-US" sz="1600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277240" y="3471392"/>
              <a:ext cx="916036" cy="416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 smtClean="0"/>
                <a:t>SP34_y</a:t>
              </a:r>
              <a:endParaRPr kumimoji="1" lang="ja-JP" altLang="en-US" sz="1600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277240" y="4826769"/>
              <a:ext cx="928760" cy="416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 smtClean="0"/>
                <a:t>SP36_X</a:t>
              </a:r>
              <a:endParaRPr kumimoji="1" lang="ja-JP" altLang="en-US" sz="1600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277240" y="5661249"/>
              <a:ext cx="916036" cy="416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 smtClean="0"/>
                <a:t>SP36_y</a:t>
              </a:r>
              <a:endParaRPr kumimoji="1" lang="ja-JP" altLang="en-US" sz="1600" dirty="0"/>
            </a:p>
          </p:txBody>
        </p:sp>
      </p:grpSp>
      <p:sp>
        <p:nvSpPr>
          <p:cNvPr id="24" name="テキスト ボックス 23"/>
          <p:cNvSpPr txBox="1"/>
          <p:nvPr/>
        </p:nvSpPr>
        <p:spPr>
          <a:xfrm>
            <a:off x="9740144" y="6737358"/>
            <a:ext cx="8607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time [sec]</a:t>
            </a:r>
            <a:endParaRPr kumimoji="1" lang="ja-JP" altLang="en-US" sz="1100" dirty="0"/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ビームによるアライメント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3200" dirty="0" smtClean="0"/>
              <a:t>いくつかの方法で評価の試験が行われた</a:t>
            </a:r>
            <a:endParaRPr lang="en-US" altLang="ja-JP" sz="3200" dirty="0" smtClean="0"/>
          </a:p>
          <a:p>
            <a:pPr lvl="1"/>
            <a:r>
              <a:rPr lang="ja-JP" altLang="en-US" sz="2800" dirty="0" smtClean="0"/>
              <a:t>右はその一例　</a:t>
            </a:r>
            <a:r>
              <a:rPr lang="ja-JP" altLang="en-US" sz="1600" dirty="0" smtClean="0">
                <a:solidFill>
                  <a:srgbClr val="008000"/>
                </a:solidFill>
              </a:rPr>
              <a:t>吉田他</a:t>
            </a:r>
            <a:endParaRPr lang="en-US" altLang="ja-JP" sz="2800" dirty="0" smtClean="0">
              <a:solidFill>
                <a:srgbClr val="008000"/>
              </a:solidFill>
            </a:endParaRPr>
          </a:p>
          <a:p>
            <a:pPr lvl="1"/>
            <a:r>
              <a:rPr lang="ja-JP" altLang="en-US" sz="2800" dirty="0" smtClean="0"/>
              <a:t>震災の被害はほぼ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回復</a:t>
            </a:r>
            <a:endParaRPr lang="en-US" altLang="ja-JP" sz="2800" dirty="0" smtClean="0"/>
          </a:p>
          <a:p>
            <a:pPr lvl="1"/>
            <a:r>
              <a:rPr lang="ja-JP" altLang="en-US" sz="2800" dirty="0" smtClean="0"/>
              <a:t>場所により震災前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よりも良好</a:t>
            </a:r>
            <a:endParaRPr lang="en-US" altLang="ja-JP" sz="2800" dirty="0" smtClean="0"/>
          </a:p>
          <a:p>
            <a:pPr lvl="1"/>
            <a:r>
              <a:rPr lang="ja-JP" altLang="en-US" sz="2800" dirty="0" smtClean="0"/>
              <a:t>効率的なエミッタ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ンス制御には</a:t>
            </a:r>
            <a:r>
              <a:rPr lang="en-US" altLang="ja-JP" sz="2800" dirty="0" smtClean="0"/>
              <a:t> 0.2 </a:t>
            </a:r>
            <a:br>
              <a:rPr lang="en-US" altLang="ja-JP" sz="2800" dirty="0" smtClean="0"/>
            </a:br>
            <a:r>
              <a:rPr lang="en-US" altLang="ja-JP" sz="2800" dirty="0" smtClean="0"/>
              <a:t>mm </a:t>
            </a:r>
            <a:r>
              <a:rPr lang="ja-JP" altLang="en-US" sz="2800" dirty="0" smtClean="0"/>
              <a:t>が期待される</a:t>
            </a:r>
            <a:endParaRPr lang="en-US" altLang="ja-JP" sz="2800" dirty="0" smtClean="0"/>
          </a:p>
          <a:p>
            <a:pPr lvl="1"/>
            <a:r>
              <a:rPr lang="ja-JP" altLang="en-US" sz="2800" dirty="0" smtClean="0"/>
              <a:t>複数方法のアライ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メントが繰り返し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必要になる</a:t>
            </a:r>
            <a:endParaRPr lang="ja-JP" altLang="en-US" sz="28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12</a:t>
            </a:fld>
            <a:endParaRPr lang="en-US" altLang="ja-JP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8384" y="2057430"/>
            <a:ext cx="6923532" cy="257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8384" y="4687368"/>
            <a:ext cx="6922800" cy="241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6"/>
          <p:cNvSpPr txBox="1">
            <a:spLocks noChangeAspect="1" noChangeArrowheads="1"/>
          </p:cNvSpPr>
          <p:nvPr/>
        </p:nvSpPr>
        <p:spPr bwMode="auto">
          <a:xfrm>
            <a:off x="9521178" y="2184426"/>
            <a:ext cx="11529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600" dirty="0"/>
              <a:t>B</a:t>
            </a:r>
            <a:r>
              <a:rPr lang="ja-JP" altLang="en-US" sz="1600" dirty="0"/>
              <a:t>セクター</a:t>
            </a:r>
          </a:p>
        </p:txBody>
      </p:sp>
      <p:sp>
        <p:nvSpPr>
          <p:cNvPr id="9" name="Text Box 7"/>
          <p:cNvSpPr txBox="1">
            <a:spLocks noChangeAspect="1" noChangeArrowheads="1"/>
          </p:cNvSpPr>
          <p:nvPr/>
        </p:nvSpPr>
        <p:spPr bwMode="auto">
          <a:xfrm>
            <a:off x="9512724" y="6697139"/>
            <a:ext cx="11572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600" dirty="0"/>
              <a:t>C</a:t>
            </a:r>
            <a:r>
              <a:rPr lang="ja-JP" altLang="en-US" sz="1600" dirty="0"/>
              <a:t>セクター</a:t>
            </a:r>
          </a:p>
        </p:txBody>
      </p:sp>
      <p:sp>
        <p:nvSpPr>
          <p:cNvPr id="10" name="Text Box 7"/>
          <p:cNvSpPr txBox="1">
            <a:spLocks noChangeAspect="1" noChangeArrowheads="1"/>
          </p:cNvSpPr>
          <p:nvPr/>
        </p:nvSpPr>
        <p:spPr bwMode="auto">
          <a:xfrm>
            <a:off x="3992733" y="6688672"/>
            <a:ext cx="6930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600" dirty="0" smtClean="0"/>
              <a:t>(mm)</a:t>
            </a:r>
            <a:endParaRPr lang="ja-JP" altLang="en-US" sz="1600" dirty="0"/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ビームのエミッタンスとエネルギー幅　</a:t>
            </a:r>
            <a:r>
              <a:rPr lang="ja-JP" altLang="en-US" sz="1600" dirty="0" smtClean="0">
                <a:solidFill>
                  <a:srgbClr val="008000"/>
                </a:solidFill>
              </a:rPr>
              <a:t>杉本他</a:t>
            </a:r>
            <a:endParaRPr lang="ja-JP" altLang="en-US" sz="1600" dirty="0">
              <a:solidFill>
                <a:srgbClr val="00800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400" dirty="0" smtClean="0"/>
              <a:t>当初、</a:t>
            </a:r>
            <a:r>
              <a:rPr lang="en-US" altLang="ja-JP" sz="2400" dirty="0" smtClean="0"/>
              <a:t>T=0 </a:t>
            </a:r>
            <a:r>
              <a:rPr lang="ja-JP" altLang="en-US" sz="2400" dirty="0" smtClean="0"/>
              <a:t>向けに低エミッタンスの達成に注目していたが、電荷が大きくなるとエネルギー幅の仕様満足が難しい</a:t>
            </a:r>
            <a:endParaRPr lang="en-US" altLang="ja-JP" sz="2400" dirty="0" smtClean="0"/>
          </a:p>
          <a:p>
            <a:r>
              <a:rPr lang="ja-JP" altLang="en-US" sz="2400" dirty="0" smtClean="0"/>
              <a:t>電荷分布をガウス分布にせず、時間方向を制御してビームローディングの影響を極小化する方策を検討している</a:t>
            </a:r>
            <a:endParaRPr lang="en-US" altLang="ja-JP" sz="2400" dirty="0" smtClean="0"/>
          </a:p>
          <a:p>
            <a:r>
              <a:rPr lang="ja-JP" altLang="en-US" sz="2400" dirty="0" smtClean="0"/>
              <a:t>そのためにはほぼ方形の大電荷</a:t>
            </a:r>
            <a:r>
              <a:rPr lang="en-US" altLang="ja-JP" sz="2400" dirty="0" smtClean="0"/>
              <a:t> 30 ps </a:t>
            </a:r>
            <a:r>
              <a:rPr lang="ja-JP" altLang="en-US" sz="2400" dirty="0" smtClean="0"/>
              <a:t>ビームを作り、</a:t>
            </a:r>
            <a:r>
              <a:rPr lang="en-US" altLang="ja-JP" sz="2400" dirty="0" smtClean="0"/>
              <a:t>180 </a:t>
            </a:r>
            <a:r>
              <a:rPr lang="ja-JP" altLang="en-US" sz="2400" dirty="0" smtClean="0"/>
              <a:t>度</a:t>
            </a:r>
            <a:r>
              <a:rPr lang="en-US" altLang="ja-JP" sz="2400" dirty="0" smtClean="0"/>
              <a:t> Arc </a:t>
            </a:r>
            <a:r>
              <a:rPr lang="ja-JP" altLang="en-US" sz="2400" dirty="0" smtClean="0"/>
              <a:t>や</a:t>
            </a:r>
            <a:r>
              <a:rPr lang="en-US" altLang="ja-JP" sz="2400" dirty="0" smtClean="0"/>
              <a:t> SY2 </a:t>
            </a:r>
            <a:r>
              <a:rPr lang="ja-JP" altLang="en-US" sz="2400" dirty="0" smtClean="0"/>
              <a:t>で圧縮する必要がある</a:t>
            </a:r>
            <a:endParaRPr lang="en-US" altLang="ja-JP" sz="2400" dirty="0" smtClean="0"/>
          </a:p>
          <a:p>
            <a:r>
              <a:rPr lang="en-US" altLang="ja-JP" sz="2400" dirty="0" smtClean="0"/>
              <a:t>R56 </a:t>
            </a:r>
            <a:r>
              <a:rPr lang="ja-JP" altLang="en-US" sz="2400" dirty="0" smtClean="0"/>
              <a:t>を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0 </a:t>
            </a:r>
            <a:r>
              <a:rPr lang="ja-JP" altLang="en-US" sz="2400" dirty="0" smtClean="0"/>
              <a:t>と</a:t>
            </a:r>
            <a:r>
              <a:rPr lang="en-US" altLang="ja-JP" sz="2400" dirty="0" smtClean="0"/>
              <a:t> -0.6 </a:t>
            </a:r>
            <a:br>
              <a:rPr lang="en-US" altLang="ja-JP" sz="2400" dirty="0" smtClean="0"/>
            </a:br>
            <a:r>
              <a:rPr lang="ja-JP" altLang="en-US" sz="2400" dirty="0" smtClean="0"/>
              <a:t>とした場合の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Dispersion </a:t>
            </a:r>
            <a:br>
              <a:rPr lang="en-US" altLang="ja-JP" sz="2400" dirty="0" smtClean="0"/>
            </a:br>
            <a:r>
              <a:rPr lang="ja-JP" altLang="en-US" sz="2400" dirty="0" smtClean="0"/>
              <a:t>の計算値と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実測の例</a:t>
            </a:r>
            <a:r>
              <a:rPr lang="en-US" altLang="ja-JP" sz="2400" dirty="0" smtClean="0"/>
              <a:t> </a:t>
            </a:r>
            <a:endParaRPr lang="ja-JP" altLang="en-US" sz="24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13</a:t>
            </a:fld>
            <a:endParaRPr lang="en-US" altLang="ja-JP" dirty="0"/>
          </a:p>
        </p:txBody>
      </p:sp>
      <p:pic>
        <p:nvPicPr>
          <p:cNvPr id="13" name="図 12" descr="スクリーンショット（2013-01-08 7.48.17）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584" y="3575326"/>
            <a:ext cx="3612642" cy="2254758"/>
          </a:xfrm>
          <a:prstGeom prst="rect">
            <a:avLst/>
          </a:prstGeom>
        </p:spPr>
      </p:pic>
      <p:pic>
        <p:nvPicPr>
          <p:cNvPr id="14" name="図 13" descr="スクリーンショット（2013-01-08 7.49.11）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891" y="4927074"/>
            <a:ext cx="3595878" cy="2263140"/>
          </a:xfrm>
          <a:prstGeom prst="rect">
            <a:avLst/>
          </a:prstGeom>
        </p:spPr>
      </p:pic>
      <p:pic>
        <p:nvPicPr>
          <p:cNvPr id="12" name="図 11" descr="スクリーンショット（2013-01-08 7.45.18）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140" y="3569015"/>
            <a:ext cx="3373120" cy="2428240"/>
          </a:xfrm>
          <a:prstGeom prst="rect">
            <a:avLst/>
          </a:prstGeom>
        </p:spPr>
      </p:pic>
      <p:pic>
        <p:nvPicPr>
          <p:cNvPr id="15" name="図 14" descr="スクリーンショット（2013-01-08 7.50.47）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7946" y="4783135"/>
            <a:ext cx="3413760" cy="240792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レーザ</a:t>
            </a:r>
            <a:r>
              <a:rPr lang="en-US" altLang="ja-JP" dirty="0" smtClean="0"/>
              <a:t> RF </a:t>
            </a:r>
            <a:r>
              <a:rPr lang="ja-JP" altLang="en-US" dirty="0" smtClean="0"/>
              <a:t>電子銃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仮電子銃</a:t>
            </a:r>
            <a:r>
              <a:rPr lang="en-US" altLang="ja-JP" dirty="0" smtClean="0"/>
              <a:t> (GR_32) </a:t>
            </a:r>
            <a:r>
              <a:rPr lang="ja-JP" altLang="en-US" dirty="0" smtClean="0"/>
              <a:t>として下流部で</a:t>
            </a:r>
            <a:r>
              <a:rPr lang="en-US" altLang="ja-JP" dirty="0" smtClean="0"/>
              <a:t> PF </a:t>
            </a:r>
            <a:r>
              <a:rPr lang="ja-JP" altLang="en-US" dirty="0" smtClean="0"/>
              <a:t>入射を含め試験を継続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これまでの</a:t>
            </a:r>
            <a:r>
              <a:rPr lang="en-US" altLang="ja-JP" dirty="0" smtClean="0"/>
              <a:t> DAW </a:t>
            </a:r>
            <a:r>
              <a:rPr lang="ja-JP" altLang="en-US" dirty="0" smtClean="0"/>
              <a:t>型</a:t>
            </a:r>
            <a:r>
              <a:rPr lang="en-US" altLang="ja-JP" dirty="0" smtClean="0"/>
              <a:t> RF </a:t>
            </a:r>
            <a:r>
              <a:rPr lang="ja-JP" altLang="en-US" dirty="0" smtClean="0"/>
              <a:t>電子銃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第二レーザハットを用いて、切り替え保守や</a:t>
            </a:r>
            <a:r>
              <a:rPr lang="en-US" altLang="ja-JP" dirty="0" smtClean="0"/>
              <a:t> PF </a:t>
            </a:r>
            <a:r>
              <a:rPr lang="ja-JP" altLang="en-US" dirty="0" smtClean="0"/>
              <a:t>入射を含め、実用運転・長期運転・保守の経験蓄積と問題点洗い出しを行う</a:t>
            </a:r>
            <a:endParaRPr lang="en-US" altLang="ja-JP" dirty="0" smtClean="0"/>
          </a:p>
          <a:p>
            <a:r>
              <a:rPr lang="en-US" altLang="ja-JP" dirty="0" smtClean="0"/>
              <a:t>A1 </a:t>
            </a:r>
            <a:r>
              <a:rPr lang="ja-JP" altLang="en-US" dirty="0" smtClean="0"/>
              <a:t>電子銃</a:t>
            </a:r>
            <a:r>
              <a:rPr lang="en-US" altLang="ja-JP" dirty="0" smtClean="0"/>
              <a:t> (GR_A1) </a:t>
            </a:r>
            <a:r>
              <a:rPr lang="ja-JP" altLang="en-US" dirty="0" smtClean="0"/>
              <a:t>の試験を早急に始める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擬似進行波型空洞や</a:t>
            </a:r>
            <a:r>
              <a:rPr lang="en-US" altLang="ja-JP" dirty="0" smtClean="0"/>
              <a:t> Ir2Ce </a:t>
            </a:r>
            <a:r>
              <a:rPr lang="ja-JP" altLang="en-US" dirty="0" smtClean="0"/>
              <a:t>陰極、ファイバレーザなどの評価を進める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エネルギー幅・安定度制御のためのレーザ光時間構造制御を行う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14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ビームライン詳細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陽電子ター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ゲットから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LTR </a:t>
            </a:r>
            <a:r>
              <a:rPr lang="ja-JP" altLang="en-US" sz="2400" dirty="0" smtClean="0"/>
              <a:t>まで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地下と地上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の摺合わせ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各機器の最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終調整と発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注</a:t>
            </a:r>
            <a:endParaRPr lang="en-US" altLang="ja-JP" sz="24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15</a:t>
            </a:fld>
            <a:endParaRPr lang="en-US" altLang="ja-JP" dirty="0"/>
          </a:p>
        </p:txBody>
      </p:sp>
      <p:pic>
        <p:nvPicPr>
          <p:cNvPr id="5" name="コンテンツ プレースホルダー 5" descr="BeamLineLayout_13_2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8" b="-1688"/>
          <a:stretch/>
        </p:blipFill>
        <p:spPr>
          <a:xfrm>
            <a:off x="1971870" y="1308858"/>
            <a:ext cx="8697834" cy="3346293"/>
          </a:xfrm>
          <a:prstGeom prst="rect">
            <a:avLst/>
          </a:prstGeom>
        </p:spPr>
      </p:pic>
      <p:pic>
        <p:nvPicPr>
          <p:cNvPr id="6" name="図 5" descr="BeamLineLayout_22_28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39"/>
          <a:stretch/>
        </p:blipFill>
        <p:spPr>
          <a:xfrm>
            <a:off x="1948471" y="4665629"/>
            <a:ext cx="8726043" cy="2506831"/>
          </a:xfrm>
          <a:prstGeom prst="rect">
            <a:avLst/>
          </a:prstGeom>
        </p:spPr>
      </p:pic>
      <p:cxnSp>
        <p:nvCxnSpPr>
          <p:cNvPr id="7" name="直線コネクタ 6"/>
          <p:cNvCxnSpPr/>
          <p:nvPr/>
        </p:nvCxnSpPr>
        <p:spPr>
          <a:xfrm>
            <a:off x="1841999" y="4655151"/>
            <a:ext cx="8951025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4062644" y="3194944"/>
            <a:ext cx="1680694" cy="246772"/>
          </a:xfrm>
          <a:prstGeom prst="rect">
            <a:avLst/>
          </a:prstGeom>
          <a:noFill/>
          <a:ln w="19050" cmpd="sng">
            <a:solidFill>
              <a:srgbClr val="00FF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782596" y="3173790"/>
            <a:ext cx="694267" cy="306025"/>
          </a:xfrm>
          <a:prstGeom prst="rect">
            <a:avLst/>
          </a:prstGeom>
          <a:noFill/>
          <a:ln w="19050" cmpd="sng">
            <a:solidFill>
              <a:srgbClr val="FF66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016380" y="3479815"/>
            <a:ext cx="17662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00FF00"/>
                </a:solidFill>
                <a:latin typeface="Arial"/>
                <a:cs typeface="Arial"/>
              </a:rPr>
              <a:t>e+ capture section</a:t>
            </a:r>
            <a:endParaRPr kumimoji="1" lang="ja-JP" altLang="en-US" sz="1400" b="1" dirty="0">
              <a:solidFill>
                <a:srgbClr val="00FF00"/>
              </a:solidFill>
              <a:latin typeface="Arial"/>
              <a:cs typeface="Arial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747571" y="2716862"/>
            <a:ext cx="982673" cy="444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1400" b="1" dirty="0" smtClean="0">
                <a:solidFill>
                  <a:srgbClr val="FF6600"/>
                </a:solidFill>
                <a:latin typeface="Arial"/>
                <a:cs typeface="Arial"/>
              </a:rPr>
              <a:t>matching</a:t>
            </a:r>
          </a:p>
          <a:p>
            <a:pPr>
              <a:lnSpc>
                <a:spcPct val="80000"/>
              </a:lnSpc>
            </a:pPr>
            <a:r>
              <a:rPr kumimoji="1" lang="en-US" altLang="ja-JP" sz="1400" b="1" dirty="0" smtClean="0">
                <a:solidFill>
                  <a:srgbClr val="FF6600"/>
                </a:solidFill>
                <a:latin typeface="Arial"/>
                <a:cs typeface="Arial"/>
              </a:rPr>
              <a:t>section</a:t>
            </a:r>
            <a:endParaRPr kumimoji="1" lang="ja-JP" altLang="en-US" sz="1400" b="1" dirty="0">
              <a:solidFill>
                <a:srgbClr val="FF66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ビーム光学系詳細検討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DC </a:t>
            </a:r>
            <a:r>
              <a:rPr lang="ja-JP" altLang="en-US" dirty="0" smtClean="0"/>
              <a:t>ソレノイドからの</a:t>
            </a:r>
            <a:r>
              <a:rPr lang="en-US" altLang="ja-JP" dirty="0" smtClean="0"/>
              <a:t> XY-coupling </a:t>
            </a:r>
            <a:r>
              <a:rPr lang="ja-JP" altLang="en-US" dirty="0" smtClean="0"/>
              <a:t>によるエミッタンス増大の評価</a:t>
            </a:r>
            <a:r>
              <a:rPr lang="en-US" altLang="ja-JP" dirty="0" smtClean="0"/>
              <a:t>  -  </a:t>
            </a:r>
            <a:r>
              <a:rPr lang="ja-JP" altLang="en-US" dirty="0" smtClean="0"/>
              <a:t>ディスパージョン漏れ制御</a:t>
            </a:r>
            <a:endParaRPr lang="en-US" altLang="ja-JP" dirty="0" smtClean="0"/>
          </a:p>
          <a:p>
            <a:r>
              <a:rPr lang="ja-JP" altLang="en-US" dirty="0" smtClean="0"/>
              <a:t>移行期のビーム光学マッチングの検討</a:t>
            </a:r>
            <a:endParaRPr lang="en-US" altLang="ja-JP" dirty="0" smtClean="0"/>
          </a:p>
          <a:p>
            <a:r>
              <a:rPr lang="ja-JP" altLang="en-US" dirty="0" smtClean="0"/>
              <a:t>機器情報、</a:t>
            </a:r>
            <a:r>
              <a:rPr lang="en-US" altLang="ja-JP" dirty="0" smtClean="0"/>
              <a:t>CAD </a:t>
            </a:r>
            <a:r>
              <a:rPr lang="ja-JP" altLang="en-US" dirty="0" smtClean="0"/>
              <a:t>図面、ビーム設計コード入力、の相互情報管理</a:t>
            </a:r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16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最近の障害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 dirty="0" smtClean="0"/>
              <a:t>秋以降、少し障害が多い</a:t>
            </a:r>
            <a:endParaRPr lang="en-US" altLang="ja-JP" sz="2800" dirty="0" smtClean="0"/>
          </a:p>
          <a:p>
            <a:pPr lvl="1"/>
            <a:r>
              <a:rPr lang="en-US" altLang="ja-JP" sz="2400" dirty="0" smtClean="0"/>
              <a:t>C-band Klystron KL_44B </a:t>
            </a:r>
            <a:r>
              <a:rPr lang="ja-JP" altLang="en-US" sz="2400" dirty="0" smtClean="0"/>
              <a:t>が故障、交換</a:t>
            </a:r>
            <a:endParaRPr lang="en-US" altLang="ja-JP" sz="2400" dirty="0" smtClean="0"/>
          </a:p>
          <a:p>
            <a:pPr lvl="2"/>
            <a:r>
              <a:rPr lang="ja-JP" altLang="en-US" sz="2000" dirty="0" smtClean="0"/>
              <a:t>震災時、高電圧トランスが転倒し絶縁碍子に傷をつけたらしい</a:t>
            </a:r>
            <a:endParaRPr lang="en-US" altLang="ja-JP" sz="2000" dirty="0" smtClean="0"/>
          </a:p>
          <a:p>
            <a:pPr lvl="2"/>
            <a:r>
              <a:rPr lang="en-US" altLang="ja-JP" sz="2000" dirty="0" smtClean="0"/>
              <a:t>C-band </a:t>
            </a:r>
            <a:r>
              <a:rPr lang="ja-JP" altLang="en-US" sz="2000" dirty="0" smtClean="0"/>
              <a:t>ユニットは保守と物理口径を考慮し当面撤去の方向</a:t>
            </a:r>
            <a:endParaRPr lang="en-US" altLang="ja-JP" sz="2000" dirty="0" smtClean="0"/>
          </a:p>
          <a:p>
            <a:pPr lvl="1"/>
            <a:r>
              <a:rPr lang="ja-JP" altLang="en-US" sz="2400" dirty="0" smtClean="0"/>
              <a:t>制御</a:t>
            </a:r>
            <a:r>
              <a:rPr lang="en-US" altLang="ja-JP" sz="2400" dirty="0" smtClean="0"/>
              <a:t> Network </a:t>
            </a:r>
            <a:r>
              <a:rPr lang="ja-JP" altLang="en-US" sz="2400" dirty="0" smtClean="0"/>
              <a:t>の不調</a:t>
            </a:r>
            <a:endParaRPr lang="en-US" altLang="ja-JP" sz="2400" dirty="0" smtClean="0"/>
          </a:p>
          <a:p>
            <a:pPr lvl="2"/>
            <a:r>
              <a:rPr lang="ja-JP" altLang="en-US" sz="2000" dirty="0" smtClean="0"/>
              <a:t>低速陽電子部で制御</a:t>
            </a:r>
            <a:r>
              <a:rPr lang="en-US" altLang="ja-JP" sz="2000" dirty="0" smtClean="0"/>
              <a:t> Network </a:t>
            </a:r>
            <a:r>
              <a:rPr lang="ja-JP" altLang="en-US" sz="2000" dirty="0" smtClean="0"/>
              <a:t>が機構</a:t>
            </a:r>
            <a:r>
              <a:rPr lang="en-US" altLang="ja-JP" sz="2000" dirty="0" smtClean="0"/>
              <a:t> Network </a:t>
            </a:r>
            <a:r>
              <a:rPr lang="ja-JP" altLang="en-US" sz="2000" dirty="0" smtClean="0"/>
              <a:t>に接続された</a:t>
            </a:r>
            <a:endParaRPr lang="en-US" altLang="ja-JP" sz="2000" dirty="0" smtClean="0"/>
          </a:p>
          <a:p>
            <a:pPr lvl="2"/>
            <a:r>
              <a:rPr lang="ja-JP" altLang="en-US" sz="2000" dirty="0" smtClean="0"/>
              <a:t>移行期にあり、管理方法と監視機構の再整備が必要</a:t>
            </a:r>
            <a:endParaRPr lang="en-US" altLang="ja-JP" sz="2000" dirty="0" smtClean="0"/>
          </a:p>
          <a:p>
            <a:pPr lvl="1"/>
            <a:r>
              <a:rPr lang="en-US" altLang="ja-JP" sz="2400" dirty="0" smtClean="0"/>
              <a:t>PF </a:t>
            </a:r>
            <a:r>
              <a:rPr lang="ja-JP" altLang="en-US" sz="2400" dirty="0" smtClean="0"/>
              <a:t>入射時の同期禁止帯</a:t>
            </a:r>
            <a:endParaRPr lang="en-US" altLang="ja-JP" sz="2400" dirty="0" smtClean="0"/>
          </a:p>
          <a:p>
            <a:pPr lvl="1"/>
            <a:r>
              <a:rPr lang="ja-JP" altLang="en-US" sz="2400" dirty="0" smtClean="0"/>
              <a:t>ビーム位置モニタ</a:t>
            </a:r>
            <a:r>
              <a:rPr lang="en-US" altLang="ja-JP" sz="2400" dirty="0" smtClean="0"/>
              <a:t> (SP_22_15) </a:t>
            </a:r>
            <a:r>
              <a:rPr lang="ja-JP" altLang="en-US" sz="2400" dirty="0" smtClean="0"/>
              <a:t>の真空封止コネクタの真空漏れ</a:t>
            </a:r>
            <a:endParaRPr lang="en-US" altLang="ja-JP" sz="2400" dirty="0" smtClean="0"/>
          </a:p>
          <a:p>
            <a:pPr lvl="1"/>
            <a:r>
              <a:rPr lang="ja-JP" altLang="en-US" sz="2400" dirty="0" smtClean="0"/>
              <a:t>マイクロ波源</a:t>
            </a:r>
            <a:r>
              <a:rPr lang="en-US" altLang="ja-JP" sz="2400" dirty="0" smtClean="0"/>
              <a:t> (KL_3T) </a:t>
            </a:r>
            <a:r>
              <a:rPr lang="ja-JP" altLang="en-US" sz="2400" dirty="0" smtClean="0"/>
              <a:t>のパルス電源の出力が低下し交換</a:t>
            </a:r>
            <a:endParaRPr lang="en-US" altLang="ja-JP" sz="2400" dirty="0" smtClean="0"/>
          </a:p>
          <a:p>
            <a:pPr lvl="1"/>
            <a:r>
              <a:rPr lang="en-US" altLang="ja-JP" sz="2400" dirty="0" smtClean="0"/>
              <a:t>Klystron (KL_54) </a:t>
            </a:r>
            <a:r>
              <a:rPr lang="ja-JP" altLang="en-US" sz="2400" dirty="0" smtClean="0"/>
              <a:t>の水漏れ、交換</a:t>
            </a:r>
            <a:endParaRPr lang="en-US" altLang="ja-JP" sz="2400" dirty="0" smtClean="0"/>
          </a:p>
          <a:p>
            <a:pPr lvl="1"/>
            <a:r>
              <a:rPr lang="ja-JP" altLang="en-US" sz="2400" dirty="0" smtClean="0"/>
              <a:t>加速管</a:t>
            </a:r>
            <a:r>
              <a:rPr lang="en-US" altLang="ja-JP" sz="2400" dirty="0" smtClean="0"/>
              <a:t> (AC_35_4) </a:t>
            </a:r>
            <a:r>
              <a:rPr lang="ja-JP" altLang="en-US" sz="2400" dirty="0" smtClean="0"/>
              <a:t>の冷却水路への真空漏れ、切り離し</a:t>
            </a:r>
            <a:endParaRPr lang="en-US" altLang="ja-JP" sz="2400" dirty="0" smtClean="0"/>
          </a:p>
          <a:p>
            <a:r>
              <a:rPr lang="ja-JP" altLang="en-US" sz="2800" dirty="0" smtClean="0"/>
              <a:t>震災の後遺症と</a:t>
            </a:r>
            <a:r>
              <a:rPr lang="en-US" altLang="ja-JP" sz="2800" dirty="0" smtClean="0"/>
              <a:t> SuperKEKB </a:t>
            </a:r>
            <a:r>
              <a:rPr lang="ja-JP" altLang="en-US" sz="2800" dirty="0" smtClean="0"/>
              <a:t>への移行準備のためのものが多いが、継続的な監視が必要</a:t>
            </a:r>
            <a:endParaRPr lang="en-US" altLang="ja-JP" sz="2800" dirty="0" smtClean="0"/>
          </a:p>
          <a:p>
            <a:pPr lvl="1"/>
            <a:endParaRPr lang="ja-JP" altLang="en-US" sz="24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17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まとめ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3200" dirty="0" smtClean="0"/>
              <a:t>2 </a:t>
            </a:r>
            <a:r>
              <a:rPr lang="ja-JP" altLang="en-US" sz="3200" dirty="0" smtClean="0"/>
              <a:t>年後の</a:t>
            </a:r>
            <a:r>
              <a:rPr lang="en-US" altLang="ja-JP" sz="3200" dirty="0" smtClean="0"/>
              <a:t> MR </a:t>
            </a:r>
            <a:r>
              <a:rPr lang="ja-JP" altLang="en-US" sz="3200" dirty="0" smtClean="0"/>
              <a:t>入射コミッショニングに向け、ひとつの</a:t>
            </a:r>
            <a:r>
              <a:rPr lang="en-US" altLang="ja-JP" sz="3200" dirty="0" smtClean="0"/>
              <a:t> Milestone </a:t>
            </a:r>
            <a:r>
              <a:rPr lang="ja-JP" altLang="en-US" sz="3200" dirty="0" smtClean="0"/>
              <a:t>は越えた</a:t>
            </a:r>
            <a:endParaRPr lang="en-US" altLang="ja-JP" sz="3200" dirty="0" smtClean="0"/>
          </a:p>
          <a:p>
            <a:r>
              <a:rPr lang="ja-JP" altLang="en-US" sz="3200" dirty="0" smtClean="0"/>
              <a:t>震災の影響の懸念をある程度払拭した</a:t>
            </a:r>
            <a:endParaRPr lang="en-US" altLang="ja-JP" sz="3200" dirty="0" smtClean="0"/>
          </a:p>
          <a:p>
            <a:r>
              <a:rPr lang="en-US" altLang="ja-JP" sz="3200" dirty="0" smtClean="0"/>
              <a:t>SuperKEKB </a:t>
            </a:r>
            <a:r>
              <a:rPr lang="ja-JP" altLang="en-US" sz="3200" dirty="0" smtClean="0"/>
              <a:t>のビーム仕様を満たすための試験の準備が整ってきた</a:t>
            </a:r>
            <a:endParaRPr lang="en-US" altLang="ja-JP" sz="3200" dirty="0" smtClean="0"/>
          </a:p>
          <a:p>
            <a:r>
              <a:rPr lang="ja-JP" altLang="en-US" sz="3200" dirty="0" smtClean="0"/>
              <a:t>まずは</a:t>
            </a:r>
            <a:r>
              <a:rPr lang="en-US" altLang="ja-JP" sz="3200" dirty="0" smtClean="0"/>
              <a:t> T=0 </a:t>
            </a:r>
            <a:r>
              <a:rPr lang="ja-JP" altLang="en-US" sz="3200" dirty="0" smtClean="0"/>
              <a:t>の</a:t>
            </a:r>
            <a:r>
              <a:rPr lang="en-US" altLang="ja-JP" sz="3200" dirty="0" smtClean="0"/>
              <a:t> 1nC </a:t>
            </a:r>
            <a:r>
              <a:rPr lang="ja-JP" altLang="en-US" sz="3200" dirty="0" smtClean="0"/>
              <a:t>ビームのエミッタンスとエネルギー幅を満足し、さらに大電流ビームのビーム特性達成を目指す</a:t>
            </a:r>
            <a:endParaRPr lang="en-US" altLang="ja-JP" sz="3200" dirty="0" smtClean="0"/>
          </a:p>
          <a:p>
            <a:pPr lvl="1"/>
            <a:r>
              <a:rPr lang="ja-JP" altLang="en-US" sz="2800" dirty="0" smtClean="0"/>
              <a:t>そのために、機器の安定度向上、ビーム・マイクロ波・タイミング測定、大電流加速、ビーム安定化機構、特にエミッタンス・エネルギー幅制御の確立、</a:t>
            </a:r>
            <a:r>
              <a:rPr lang="ja-JP" altLang="en-US" sz="2800" smtClean="0"/>
              <a:t>などをひとつずつ段階を踏んで進めて行く</a:t>
            </a:r>
            <a:endParaRPr lang="ja-JP" altLang="en-US" sz="28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18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skek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669" y="3362325"/>
            <a:ext cx="6267450" cy="38481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5100" y="309563"/>
            <a:ext cx="10358438" cy="576262"/>
          </a:xfrm>
          <a:effectLst/>
        </p:spPr>
        <p:txBody>
          <a:bodyPr/>
          <a:lstStyle/>
          <a:p>
            <a:r>
              <a:rPr lang="en-US" altLang="ja-JP" dirty="0" smtClean="0"/>
              <a:t>SuperKEKB </a:t>
            </a:r>
            <a:r>
              <a:rPr lang="ja-JP" altLang="en-US" dirty="0" smtClean="0"/>
              <a:t>での</a:t>
            </a:r>
            <a:r>
              <a:rPr lang="en-US" altLang="ja-JP" dirty="0" smtClean="0"/>
              <a:t> Linac </a:t>
            </a:r>
            <a:r>
              <a:rPr lang="ja-JP" altLang="en-US" dirty="0" smtClean="0"/>
              <a:t>の役割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77799" y="962025"/>
            <a:ext cx="10401301" cy="6221413"/>
          </a:xfrm>
          <a:effectLst/>
        </p:spPr>
        <p:txBody>
          <a:bodyPr/>
          <a:lstStyle/>
          <a:p>
            <a:r>
              <a:rPr lang="en-US" altLang="ja-JP" sz="2800" dirty="0" smtClean="0"/>
              <a:t>40-times higher Luminosity</a:t>
            </a:r>
          </a:p>
          <a:p>
            <a:pPr lvl="1"/>
            <a:r>
              <a:rPr lang="en-US" altLang="ja-JP" sz="2400" dirty="0" smtClean="0"/>
              <a:t>Twice larger storage beam		</a:t>
            </a:r>
            <a:r>
              <a:rPr lang="ja-JP" altLang="en-US" sz="2400" dirty="0" smtClean="0">
                <a:sym typeface="Wingdings"/>
              </a:rPr>
              <a:t></a:t>
            </a:r>
            <a:r>
              <a:rPr lang="en-US" altLang="ja-JP" sz="2400" dirty="0" smtClean="0">
                <a:sym typeface="Wingdings"/>
              </a:rPr>
              <a:t> Higher Linac beam current</a:t>
            </a:r>
          </a:p>
          <a:p>
            <a:pPr lvl="1"/>
            <a:r>
              <a:rPr lang="en-US" altLang="ja-JP" sz="2400" dirty="0" smtClean="0">
                <a:sym typeface="Wingdings"/>
              </a:rPr>
              <a:t>20-times higher collision rate with </a:t>
            </a:r>
            <a:r>
              <a:rPr lang="en-US" altLang="ja-JP" sz="2400" dirty="0" err="1" smtClean="0">
                <a:sym typeface="Wingdings"/>
              </a:rPr>
              <a:t>nano</a:t>
            </a:r>
            <a:r>
              <a:rPr lang="en-US" altLang="ja-JP" sz="2400" dirty="0" smtClean="0">
                <a:sym typeface="Wingdings"/>
              </a:rPr>
              <a:t>-beam scheme </a:t>
            </a:r>
            <a:r>
              <a:rPr lang="ja-JP" altLang="en-US" sz="2400" dirty="0" smtClean="0">
                <a:sym typeface="Wingdings"/>
              </a:rPr>
              <a:t>　</a:t>
            </a:r>
            <a:endParaRPr lang="en-US" altLang="ja-JP" sz="2400" dirty="0" smtClean="0">
              <a:sym typeface="Wingdings"/>
            </a:endParaRPr>
          </a:p>
          <a:p>
            <a:pPr lvl="2"/>
            <a:r>
              <a:rPr lang="ja-JP" altLang="en-US" sz="2000" dirty="0" smtClean="0">
                <a:sym typeface="Wingdings"/>
              </a:rPr>
              <a:t></a:t>
            </a:r>
            <a:r>
              <a:rPr lang="en-US" altLang="ja-JP" sz="2000" dirty="0" smtClean="0">
                <a:sym typeface="Wingdings"/>
              </a:rPr>
              <a:t> Low-emittance Linac injection beam</a:t>
            </a:r>
          </a:p>
          <a:p>
            <a:pPr lvl="2"/>
            <a:r>
              <a:rPr lang="ja-JP" altLang="en-US" sz="2000" dirty="0" smtClean="0">
                <a:sym typeface="Wingdings"/>
              </a:rPr>
              <a:t></a:t>
            </a:r>
            <a:r>
              <a:rPr lang="en-US" altLang="ja-JP" sz="2000" dirty="0" smtClean="0">
                <a:sym typeface="Wingdings"/>
              </a:rPr>
              <a:t> Shorter storage lifetime		</a:t>
            </a:r>
            <a:r>
              <a:rPr lang="ja-JP" altLang="en-US" sz="2000" dirty="0" smtClean="0">
                <a:sym typeface="Wingdings"/>
              </a:rPr>
              <a:t></a:t>
            </a:r>
            <a:r>
              <a:rPr lang="en-US" altLang="ja-JP" sz="2000" dirty="0" smtClean="0">
                <a:sym typeface="Wingdings"/>
              </a:rPr>
              <a:t> Higher Linac beam current</a:t>
            </a:r>
            <a:endParaRPr lang="en-US" altLang="ja-JP" sz="1200" dirty="0" smtClean="0">
              <a:sym typeface="Wingdings"/>
            </a:endParaRPr>
          </a:p>
          <a:p>
            <a:r>
              <a:rPr lang="en-US" altLang="ja-JP" sz="2900" dirty="0" smtClean="0">
                <a:sym typeface="Wingdings"/>
              </a:rPr>
              <a:t>Linac challenges</a:t>
            </a:r>
          </a:p>
          <a:p>
            <a:pPr lvl="1"/>
            <a:r>
              <a:rPr lang="en-US" altLang="ja-JP" sz="2400" dirty="0" smtClean="0">
                <a:sym typeface="Wingdings"/>
              </a:rPr>
              <a:t>Low emittance e-</a:t>
            </a:r>
          </a:p>
          <a:p>
            <a:pPr lvl="2"/>
            <a:r>
              <a:rPr lang="en-US" altLang="ja-JP" sz="2000" dirty="0" smtClean="0">
                <a:sym typeface="Wingdings"/>
              </a:rPr>
              <a:t>High-charge RF-gun</a:t>
            </a:r>
          </a:p>
          <a:p>
            <a:pPr lvl="1"/>
            <a:r>
              <a:rPr lang="en-US" altLang="ja-JP" sz="2400" dirty="0" smtClean="0"/>
              <a:t>Low emittance e+</a:t>
            </a:r>
          </a:p>
          <a:p>
            <a:pPr lvl="2"/>
            <a:r>
              <a:rPr lang="en-US" altLang="ja-JP" sz="2000" dirty="0" smtClean="0"/>
              <a:t>Damping ring</a:t>
            </a:r>
            <a:endParaRPr lang="en-US" altLang="ja-JP" sz="2400" dirty="0" smtClean="0"/>
          </a:p>
          <a:p>
            <a:pPr lvl="1"/>
            <a:r>
              <a:rPr lang="en-US" altLang="ja-JP" sz="2400" dirty="0" smtClean="0"/>
              <a:t>Higher e+ beam current</a:t>
            </a:r>
          </a:p>
          <a:p>
            <a:pPr lvl="2"/>
            <a:r>
              <a:rPr lang="en-US" altLang="ja-JP" sz="2000" dirty="0" smtClean="0"/>
              <a:t>New capture section</a:t>
            </a:r>
          </a:p>
          <a:p>
            <a:pPr lvl="1"/>
            <a:r>
              <a:rPr lang="en-US" altLang="ja-JP" sz="2400" dirty="0" smtClean="0"/>
              <a:t>Beam transport</a:t>
            </a:r>
          </a:p>
          <a:p>
            <a:pPr lvl="2"/>
            <a:r>
              <a:rPr lang="en-US" altLang="ja-JP" sz="2000" dirty="0" smtClean="0"/>
              <a:t>Emittance preservation</a:t>
            </a:r>
          </a:p>
          <a:p>
            <a:pPr lvl="1"/>
            <a:r>
              <a:rPr lang="en-US" altLang="ja-JP" sz="2400" dirty="0" smtClean="0"/>
              <a:t>4+1 ring </a:t>
            </a:r>
            <a:r>
              <a:rPr lang="en-US" altLang="ja-JP" sz="2400" dirty="0" err="1" smtClean="0"/>
              <a:t>simul</a:t>
            </a:r>
            <a:r>
              <a:rPr lang="en-US" altLang="ja-JP" sz="2400" dirty="0" smtClean="0"/>
              <a:t>. injection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20519" y="6600825"/>
            <a:ext cx="1371600" cy="6096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lIns="99551" tIns="49775" rIns="99551" bIns="49775" anchor="ctr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Font typeface="Wingdings" charset="2"/>
              <a:buNone/>
            </a:pPr>
            <a:r>
              <a:rPr lang="en-US" altLang="ja-JP" sz="1800" b="1" dirty="0" smtClean="0">
                <a:solidFill>
                  <a:srgbClr val="FF6600"/>
                </a:solidFill>
                <a:latin typeface="Arial Rounded MT Bold" charset="0"/>
                <a:ea typeface="ヒラギノ丸ゴ Pro W4" charset="-128"/>
                <a:cs typeface="ヒラギノ丸ゴ Pro W4" charset="-128"/>
              </a:rPr>
              <a:t>2x beam current</a:t>
            </a:r>
            <a:endParaRPr lang="en-US" altLang="ja-JP" sz="1800" b="1" dirty="0">
              <a:solidFill>
                <a:srgbClr val="FF6600"/>
              </a:solidFill>
              <a:latin typeface="Arial Rounded MT Bold" charset="0"/>
              <a:ea typeface="ヒラギノ丸ゴ Pro W4" charset="-128"/>
              <a:cs typeface="ヒラギノ丸ゴ Pro W4" charset="-128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125119" y="3095625"/>
            <a:ext cx="1447800" cy="566579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lIns="99551" tIns="49775" rIns="99551" bIns="49775" anchor="ctr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Font typeface="Wingdings" charset="2"/>
              <a:buNone/>
            </a:pPr>
            <a:r>
              <a:rPr lang="en-US" altLang="ja-JP" sz="1800" b="1" dirty="0" smtClean="0">
                <a:solidFill>
                  <a:srgbClr val="FF6600"/>
                </a:solidFill>
                <a:latin typeface="Arial Rounded MT Bold" charset="0"/>
                <a:ea typeface="ヒラギノ丸ゴ Pro W4" charset="-128"/>
                <a:cs typeface="ヒラギノ丸ゴ Pro W4" charset="-128"/>
              </a:rPr>
              <a:t>40x Luminosity</a:t>
            </a:r>
            <a:endParaRPr lang="en-US" altLang="ja-JP" sz="1800" b="1" dirty="0">
              <a:solidFill>
                <a:srgbClr val="FF6600"/>
              </a:solidFill>
              <a:latin typeface="Arial Rounded MT Bold" charset="0"/>
              <a:ea typeface="ヒラギノ丸ゴ Pro W4" charset="-128"/>
              <a:cs typeface="ヒラギノ丸ゴ Pro W4" charset="-128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9347200" y="6372225"/>
            <a:ext cx="1254919" cy="3048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lIns="99551" tIns="49775" rIns="99551" bIns="49775" anchor="ctr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Font typeface="Wingdings" charset="2"/>
              <a:buNone/>
            </a:pPr>
            <a:r>
              <a:rPr lang="en-US" altLang="ja-JP" sz="1800" b="1" dirty="0" smtClean="0">
                <a:solidFill>
                  <a:srgbClr val="FF6600"/>
                </a:solidFill>
                <a:latin typeface="Arial Rounded MT Bold" charset="0"/>
                <a:ea typeface="ヒラギノ丸ゴ Pro W4" charset="-128"/>
                <a:cs typeface="ヒラギノ丸ゴ Pro W4" charset="-128"/>
              </a:rPr>
              <a:t>RF-gun</a:t>
            </a:r>
            <a:endParaRPr lang="en-US" altLang="ja-JP" sz="1800" b="1" dirty="0">
              <a:solidFill>
                <a:srgbClr val="FF6600"/>
              </a:solidFill>
              <a:latin typeface="Arial Rounded MT Bold" charset="0"/>
              <a:ea typeface="ヒラギノ丸ゴ Pro W4" charset="-128"/>
              <a:cs typeface="ヒラギノ丸ゴ Pro W4" charset="-128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468519" y="5381625"/>
            <a:ext cx="1676400" cy="3048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lIns="99551" tIns="49775" rIns="99551" bIns="49775" anchor="ctr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Font typeface="Wingdings" charset="2"/>
              <a:buNone/>
            </a:pPr>
            <a:r>
              <a:rPr lang="en-US" altLang="ja-JP" sz="1800" b="1" dirty="0" err="1" smtClean="0">
                <a:solidFill>
                  <a:srgbClr val="FF6600"/>
                </a:solidFill>
                <a:latin typeface="Arial Rounded MT Bold" charset="0"/>
                <a:ea typeface="ヒラギノ丸ゴ Pro W4" charset="-128"/>
                <a:cs typeface="ヒラギノ丸ゴ Pro W4" charset="-128"/>
              </a:rPr>
              <a:t>e</a:t>
            </a:r>
            <a:r>
              <a:rPr lang="en-US" altLang="ja-JP" sz="1800" b="1" dirty="0" smtClean="0">
                <a:solidFill>
                  <a:srgbClr val="FF6600"/>
                </a:solidFill>
                <a:latin typeface="Arial Rounded MT Bold" charset="0"/>
                <a:ea typeface="ヒラギノ丸ゴ Pro W4" charset="-128"/>
                <a:cs typeface="ヒラギノ丸ゴ Pro W4" charset="-128"/>
              </a:rPr>
              <a:t>+ increase</a:t>
            </a:r>
            <a:endParaRPr lang="en-US" altLang="ja-JP" sz="1800" b="1" dirty="0">
              <a:solidFill>
                <a:srgbClr val="FF6600"/>
              </a:solidFill>
              <a:latin typeface="Arial Rounded MT Bold" charset="0"/>
              <a:ea typeface="ヒラギノ丸ゴ Pro W4" charset="-128"/>
              <a:cs typeface="ヒラギノ丸ゴ Pro W4" charset="-128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5942881" y="-5483"/>
            <a:ext cx="3668638" cy="30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538" tIns="49769" rIns="99538" bIns="49769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ja-JP" sz="1300" i="1" dirty="0" smtClean="0">
                <a:solidFill>
                  <a:srgbClr val="000090"/>
                </a:solidFill>
                <a:latin typeface="Arial Rounded MT Bold"/>
              </a:rPr>
              <a:t>Linac Overview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Milestone </a:t>
            </a:r>
            <a:r>
              <a:rPr lang="ja-JP" altLang="en-US" dirty="0" smtClean="0"/>
              <a:t>のひとつを通過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Linac </a:t>
            </a:r>
            <a:r>
              <a:rPr lang="ja-JP" altLang="en-US" dirty="0" smtClean="0"/>
              <a:t>全体</a:t>
            </a:r>
            <a:r>
              <a:rPr lang="en-US" altLang="ja-JP" dirty="0" smtClean="0"/>
              <a:t> 600 </a:t>
            </a:r>
            <a:r>
              <a:rPr lang="en-US" altLang="ja-JP" dirty="0" err="1" smtClean="0"/>
              <a:t>m</a:t>
            </a:r>
            <a:r>
              <a:rPr lang="en-US" altLang="ja-JP" dirty="0" smtClean="0"/>
              <a:t> </a:t>
            </a:r>
            <a:r>
              <a:rPr lang="ja-JP" altLang="en-US" dirty="0" smtClean="0"/>
              <a:t>にわたってビーム加速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Jun.2011~ : </a:t>
            </a:r>
            <a:r>
              <a:rPr lang="ja-JP" altLang="en-US" dirty="0" smtClean="0"/>
              <a:t>暫定</a:t>
            </a:r>
            <a:r>
              <a:rPr lang="en-US" altLang="ja-JP" dirty="0" smtClean="0"/>
              <a:t> PF </a:t>
            </a:r>
            <a:r>
              <a:rPr lang="ja-JP" altLang="en-US" dirty="0" smtClean="0"/>
              <a:t>入射のために</a:t>
            </a:r>
            <a:r>
              <a:rPr lang="en-US" altLang="ja-JP" dirty="0" smtClean="0"/>
              <a:t> GU_3T/32 </a:t>
            </a:r>
            <a:r>
              <a:rPr lang="ja-JP" altLang="en-US" dirty="0" smtClean="0"/>
              <a:t>から</a:t>
            </a:r>
            <a:r>
              <a:rPr lang="en-US" altLang="ja-JP" dirty="0" smtClean="0"/>
              <a:t> 240 </a:t>
            </a:r>
            <a:r>
              <a:rPr lang="en-US" altLang="ja-JP" dirty="0" err="1" smtClean="0"/>
              <a:t>m</a:t>
            </a:r>
            <a:r>
              <a:rPr lang="en-US" altLang="ja-JP" dirty="0" smtClean="0"/>
              <a:t> </a:t>
            </a:r>
            <a:r>
              <a:rPr lang="ja-JP" altLang="en-US" dirty="0" smtClean="0"/>
              <a:t>復旧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震災後、初めて</a:t>
            </a:r>
            <a:r>
              <a:rPr lang="en-US" altLang="ja-JP" dirty="0" smtClean="0"/>
              <a:t> GU_A1 </a:t>
            </a:r>
            <a:r>
              <a:rPr lang="ja-JP" altLang="en-US" dirty="0" smtClean="0"/>
              <a:t>からビームを加速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SuperKEKB </a:t>
            </a:r>
            <a:r>
              <a:rPr lang="ja-JP" altLang="en-US" dirty="0" smtClean="0"/>
              <a:t>に向け、段階を追った放射線管理</a:t>
            </a:r>
            <a:endParaRPr lang="en-US" altLang="ja-JP" dirty="0" smtClean="0"/>
          </a:p>
          <a:p>
            <a:pPr lvl="3"/>
            <a:r>
              <a:rPr lang="ja-JP" altLang="en-US" dirty="0" smtClean="0"/>
              <a:t>今回は、</a:t>
            </a:r>
            <a:r>
              <a:rPr lang="en-US" altLang="ja-JP" dirty="0" smtClean="0"/>
              <a:t>DR </a:t>
            </a:r>
            <a:r>
              <a:rPr lang="ja-JP" altLang="en-US" dirty="0" smtClean="0"/>
              <a:t>建設に影響せずビームを扱うための試験</a:t>
            </a:r>
            <a:endParaRPr lang="en-US" altLang="ja-JP" dirty="0" smtClean="0"/>
          </a:p>
          <a:p>
            <a:pPr lvl="3"/>
            <a:r>
              <a:rPr lang="en-US" altLang="ja-JP" dirty="0" smtClean="0"/>
              <a:t>Linac </a:t>
            </a:r>
            <a:r>
              <a:rPr lang="ja-JP" altLang="en-US" dirty="0" smtClean="0"/>
              <a:t>と</a:t>
            </a:r>
            <a:r>
              <a:rPr lang="en-US" altLang="ja-JP" dirty="0" smtClean="0"/>
              <a:t> DR </a:t>
            </a:r>
            <a:r>
              <a:rPr lang="ja-JP" altLang="en-US" dirty="0" smtClean="0"/>
              <a:t>の建設中で、且つ</a:t>
            </a:r>
            <a:r>
              <a:rPr lang="en-US" altLang="ja-JP" dirty="0" smtClean="0"/>
              <a:t> PF/PF-AR </a:t>
            </a:r>
            <a:r>
              <a:rPr lang="ja-JP" altLang="en-US" dirty="0" smtClean="0"/>
              <a:t>入射運転中の中間段階</a:t>
            </a:r>
            <a:endParaRPr lang="en-US" altLang="ja-JP" dirty="0" smtClean="0"/>
          </a:p>
          <a:p>
            <a:pPr lvl="3"/>
            <a:r>
              <a:rPr lang="ja-JP" altLang="en-US" dirty="0" smtClean="0"/>
              <a:t>地震の影響で遅れた</a:t>
            </a:r>
            <a:r>
              <a:rPr lang="en-US" altLang="ja-JP" dirty="0" smtClean="0"/>
              <a:t> (DR </a:t>
            </a:r>
            <a:r>
              <a:rPr lang="ja-JP" altLang="en-US" dirty="0" smtClean="0"/>
              <a:t>建設遅延と</a:t>
            </a:r>
            <a:r>
              <a:rPr lang="en-US" altLang="ja-JP" dirty="0" smtClean="0"/>
              <a:t> Linac </a:t>
            </a:r>
            <a:r>
              <a:rPr lang="ja-JP" altLang="en-US" dirty="0" smtClean="0"/>
              <a:t>復旧</a:t>
            </a:r>
            <a:r>
              <a:rPr lang="en-US" altLang="ja-JP" dirty="0" smtClean="0"/>
              <a:t>)</a:t>
            </a:r>
          </a:p>
          <a:p>
            <a:pPr lvl="2"/>
            <a:r>
              <a:rPr lang="ja-JP" altLang="en-US" dirty="0" smtClean="0"/>
              <a:t>次の段階への申請が</a:t>
            </a:r>
            <a:r>
              <a:rPr lang="en-US" altLang="ja-JP" dirty="0" smtClean="0"/>
              <a:t> May.2013 </a:t>
            </a:r>
            <a:r>
              <a:rPr lang="ja-JP" altLang="en-US" dirty="0" smtClean="0"/>
              <a:t>に待つ</a:t>
            </a:r>
            <a:endParaRPr lang="en-US" altLang="ja-JP" dirty="0" smtClean="0"/>
          </a:p>
          <a:p>
            <a:pPr lvl="3"/>
            <a:r>
              <a:rPr lang="en-US" altLang="ja-JP" dirty="0" smtClean="0"/>
              <a:t>2012 </a:t>
            </a:r>
            <a:r>
              <a:rPr lang="ja-JP" altLang="en-US" dirty="0" smtClean="0"/>
              <a:t>年夏の保守期間と</a:t>
            </a:r>
            <a:r>
              <a:rPr lang="en-US" altLang="ja-JP" dirty="0" smtClean="0"/>
              <a:t> 11 </a:t>
            </a:r>
            <a:r>
              <a:rPr lang="ja-JP" altLang="en-US" dirty="0" smtClean="0"/>
              <a:t>月のスイッチヤード</a:t>
            </a:r>
            <a:r>
              <a:rPr lang="en-US" altLang="ja-JP" dirty="0" smtClean="0"/>
              <a:t> (SY2) </a:t>
            </a:r>
            <a:r>
              <a:rPr lang="ja-JP" altLang="en-US" dirty="0" smtClean="0"/>
              <a:t>建設の間の短い期間</a:t>
            </a:r>
            <a:endParaRPr lang="ja-JP" altLang="en-US" dirty="0"/>
          </a:p>
        </p:txBody>
      </p:sp>
      <p:sp>
        <p:nvSpPr>
          <p:cNvPr id="21" name="アーチ 20"/>
          <p:cNvSpPr>
            <a:spLocks/>
          </p:cNvSpPr>
          <p:nvPr/>
        </p:nvSpPr>
        <p:spPr bwMode="auto">
          <a:xfrm rot="16200000">
            <a:off x="5014912" y="5580063"/>
            <a:ext cx="1470025" cy="730250"/>
          </a:xfrm>
          <a:prstGeom prst="blockArc">
            <a:avLst>
              <a:gd name="adj1" fmla="val 5399138"/>
              <a:gd name="adj2" fmla="val 16156488"/>
              <a:gd name="adj3" fmla="val 288"/>
            </a:avLst>
          </a:prstGeom>
          <a:solidFill>
            <a:srgbClr val="FFFFFF"/>
          </a:solidFill>
          <a:ln w="50800" cap="flat" cmpd="sng" algn="ctr">
            <a:solidFill>
              <a:srgbClr val="FF8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100" dir="2700000" algn="tl" rotWithShape="0">
              <a:srgbClr val="808080">
                <a:alpha val="75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just" defTabSz="3336744">
              <a:defRPr/>
            </a:pPr>
            <a:endParaRPr lang="ja-JP" altLang="en-US" sz="2600" dirty="0">
              <a:solidFill>
                <a:srgbClr val="400040"/>
              </a:solidFill>
              <a:ea typeface="ヒラギノ丸ゴ Pro W4" pitchFamily="-108" charset="-128"/>
              <a:cs typeface="ヒラギノ丸ゴ Pro W4" pitchFamily="-108" charset="-128"/>
            </a:endParaRPr>
          </a:p>
        </p:txBody>
      </p:sp>
      <p:sp>
        <p:nvSpPr>
          <p:cNvPr id="22" name="アーチ 21"/>
          <p:cNvSpPr>
            <a:spLocks noChangeAspect="1"/>
          </p:cNvSpPr>
          <p:nvPr/>
        </p:nvSpPr>
        <p:spPr bwMode="auto">
          <a:xfrm rot="16200000">
            <a:off x="2988469" y="5947569"/>
            <a:ext cx="735012" cy="730250"/>
          </a:xfrm>
          <a:prstGeom prst="blockArc">
            <a:avLst>
              <a:gd name="adj1" fmla="val 10800000"/>
              <a:gd name="adj2" fmla="val 0"/>
              <a:gd name="adj3" fmla="val 0"/>
            </a:avLst>
          </a:prstGeom>
          <a:solidFill>
            <a:srgbClr val="FFFFFF"/>
          </a:solidFill>
          <a:ln w="508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100" dir="2700000" algn="tl" rotWithShape="0">
              <a:srgbClr val="808080">
                <a:alpha val="75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just" defTabSz="3336744">
              <a:defRPr/>
            </a:pPr>
            <a:endParaRPr lang="ja-JP" altLang="en-US" sz="2600" dirty="0">
              <a:solidFill>
                <a:srgbClr val="400040"/>
              </a:solidFill>
              <a:ea typeface="ヒラギノ丸ゴ Pro W4" pitchFamily="-108" charset="-128"/>
              <a:cs typeface="ヒラギノ丸ゴ Pro W4" pitchFamily="-108" charset="-128"/>
            </a:endParaRPr>
          </a:p>
        </p:txBody>
      </p:sp>
      <p:sp>
        <p:nvSpPr>
          <p:cNvPr id="23" name="Rectangle 746"/>
          <p:cNvSpPr>
            <a:spLocks noChangeArrowheads="1"/>
          </p:cNvSpPr>
          <p:nvPr/>
        </p:nvSpPr>
        <p:spPr bwMode="auto">
          <a:xfrm>
            <a:off x="3055938" y="6207125"/>
            <a:ext cx="28212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000" b="1">
                <a:solidFill>
                  <a:srgbClr val="1E1B18"/>
                </a:solidFill>
              </a:rPr>
              <a:t>ARC</a:t>
            </a:r>
            <a:endParaRPr lang="en-US" altLang="ja-JP" sz="1000" b="1"/>
          </a:p>
        </p:txBody>
      </p:sp>
      <p:sp>
        <p:nvSpPr>
          <p:cNvPr id="25" name="Line 755"/>
          <p:cNvSpPr>
            <a:spLocks noChangeShapeType="1"/>
          </p:cNvSpPr>
          <p:nvPr/>
        </p:nvSpPr>
        <p:spPr bwMode="auto">
          <a:xfrm>
            <a:off x="3355975" y="5943600"/>
            <a:ext cx="1150938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26" name="Line 756"/>
          <p:cNvSpPr>
            <a:spLocks noChangeShapeType="1"/>
          </p:cNvSpPr>
          <p:nvPr/>
        </p:nvSpPr>
        <p:spPr bwMode="auto">
          <a:xfrm>
            <a:off x="3344863" y="6680200"/>
            <a:ext cx="4140000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27" name="Line 757"/>
          <p:cNvSpPr>
            <a:spLocks noChangeShapeType="1"/>
          </p:cNvSpPr>
          <p:nvPr/>
        </p:nvSpPr>
        <p:spPr bwMode="auto">
          <a:xfrm>
            <a:off x="5999061" y="6627813"/>
            <a:ext cx="0" cy="104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8" name="Rectangle 758"/>
          <p:cNvSpPr>
            <a:spLocks noChangeArrowheads="1"/>
          </p:cNvSpPr>
          <p:nvPr/>
        </p:nvSpPr>
        <p:spPr bwMode="auto">
          <a:xfrm>
            <a:off x="8269751" y="6594468"/>
            <a:ext cx="90469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000" b="1" dirty="0" smtClean="0">
                <a:solidFill>
                  <a:srgbClr val="1E1B18"/>
                </a:solidFill>
              </a:rPr>
              <a:t>BT (PF, PF-AR)</a:t>
            </a:r>
            <a:endParaRPr lang="en-US" altLang="ja-JP" sz="1000" b="1" dirty="0"/>
          </a:p>
        </p:txBody>
      </p:sp>
      <p:sp>
        <p:nvSpPr>
          <p:cNvPr id="31" name="Rectangle 777"/>
          <p:cNvSpPr>
            <a:spLocks noChangeArrowheads="1"/>
          </p:cNvSpPr>
          <p:nvPr/>
        </p:nvSpPr>
        <p:spPr bwMode="auto">
          <a:xfrm>
            <a:off x="4386263" y="5949950"/>
            <a:ext cx="987450" cy="153888"/>
          </a:xfrm>
          <a:prstGeom prst="rect">
            <a:avLst/>
          </a:prstGeom>
          <a:noFill/>
          <a:ln w="9525">
            <a:solidFill>
              <a:srgbClr val="00CC99"/>
            </a:solidFill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000" b="1" dirty="0">
                <a:solidFill>
                  <a:srgbClr val="1E1B18"/>
                </a:solidFill>
                <a:ea typeface="Helvetica" charset="0"/>
                <a:cs typeface="Helvetica" charset="0"/>
              </a:rPr>
              <a:t>e</a:t>
            </a:r>
            <a:r>
              <a:rPr lang="en-US" altLang="ja-JP" sz="1000" b="1" baseline="30000" dirty="0">
                <a:solidFill>
                  <a:srgbClr val="1E1B18"/>
                </a:solidFill>
                <a:ea typeface="Helvetica" charset="0"/>
                <a:cs typeface="Helvetica" charset="0"/>
              </a:rPr>
              <a:t>−</a:t>
            </a:r>
            <a:r>
              <a:rPr lang="en-US" altLang="ja-JP" sz="1000" b="1" dirty="0">
                <a:solidFill>
                  <a:srgbClr val="1E1B18"/>
                </a:solidFill>
                <a:ea typeface="Helvetica" charset="0"/>
                <a:cs typeface="Helvetica" charset="0"/>
              </a:rPr>
              <a:t> </a:t>
            </a:r>
            <a:r>
              <a:rPr lang="en-US" altLang="ja-JP" sz="1000" b="1" dirty="0" smtClean="0">
                <a:solidFill>
                  <a:srgbClr val="1E1B18"/>
                </a:solidFill>
                <a:ea typeface="Helvetica" charset="0"/>
                <a:cs typeface="Helvetica" charset="0"/>
              </a:rPr>
              <a:t>Gun (GU_A1)</a:t>
            </a:r>
            <a:endParaRPr lang="en-US" altLang="ja-JP" sz="1000" b="1" dirty="0">
              <a:solidFill>
                <a:srgbClr val="1E1B18"/>
              </a:solidFill>
              <a:ea typeface="Helvetica" charset="0"/>
              <a:cs typeface="Helvetica" charset="0"/>
            </a:endParaRPr>
          </a:p>
        </p:txBody>
      </p:sp>
      <p:sp>
        <p:nvSpPr>
          <p:cNvPr id="32" name="テキスト ボックス 12"/>
          <p:cNvSpPr txBox="1">
            <a:spLocks noChangeArrowheads="1"/>
          </p:cNvSpPr>
          <p:nvPr/>
        </p:nvSpPr>
        <p:spPr bwMode="auto">
          <a:xfrm>
            <a:off x="7569199" y="5918200"/>
            <a:ext cx="1605247" cy="400050"/>
          </a:xfrm>
          <a:prstGeom prst="rect">
            <a:avLst/>
          </a:prstGeom>
          <a:noFill/>
          <a:ln w="12700">
            <a:solidFill>
              <a:srgbClr val="00E6CC"/>
            </a:solidFill>
            <a:round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altLang="ja-JP" sz="2000" dirty="0" smtClean="0">
                <a:solidFill>
                  <a:srgbClr val="006000"/>
                </a:solidFill>
              </a:rPr>
              <a:t>Linac 2013 </a:t>
            </a:r>
            <a:endParaRPr lang="ja-JP" altLang="en-US" sz="1800" dirty="0">
              <a:solidFill>
                <a:srgbClr val="006000"/>
              </a:solidFill>
            </a:endParaRPr>
          </a:p>
        </p:txBody>
      </p:sp>
      <p:sp>
        <p:nvSpPr>
          <p:cNvPr id="35" name="Line 756"/>
          <p:cNvSpPr>
            <a:spLocks noChangeShapeType="1"/>
          </p:cNvSpPr>
          <p:nvPr/>
        </p:nvSpPr>
        <p:spPr bwMode="auto">
          <a:xfrm>
            <a:off x="7402513" y="6680200"/>
            <a:ext cx="504825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36" name="Line 759"/>
          <p:cNvSpPr>
            <a:spLocks noChangeShapeType="1"/>
          </p:cNvSpPr>
          <p:nvPr/>
        </p:nvSpPr>
        <p:spPr bwMode="auto">
          <a:xfrm flipH="1" flipV="1">
            <a:off x="7904163" y="6680200"/>
            <a:ext cx="501650" cy="15875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37" name="アーチ 36"/>
          <p:cNvSpPr>
            <a:spLocks noChangeAspect="1"/>
          </p:cNvSpPr>
          <p:nvPr/>
        </p:nvSpPr>
        <p:spPr bwMode="auto">
          <a:xfrm rot="16200000">
            <a:off x="5382418" y="5587207"/>
            <a:ext cx="735013" cy="730250"/>
          </a:xfrm>
          <a:prstGeom prst="blockArc">
            <a:avLst>
              <a:gd name="adj1" fmla="val 10800000"/>
              <a:gd name="adj2" fmla="val 10800000"/>
              <a:gd name="adj3" fmla="val 0"/>
            </a:avLst>
          </a:prstGeom>
          <a:solidFill>
            <a:srgbClr val="FFFFFF"/>
          </a:solidFill>
          <a:ln w="50800" cap="flat" cmpd="sng" algn="ctr">
            <a:solidFill>
              <a:srgbClr val="FF8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100" dir="2700000" algn="tl" rotWithShape="0">
              <a:srgbClr val="808080">
                <a:alpha val="75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just" defTabSz="3336744">
              <a:defRPr/>
            </a:pPr>
            <a:endParaRPr lang="ja-JP" altLang="en-US" sz="2600" dirty="0">
              <a:solidFill>
                <a:srgbClr val="400040"/>
              </a:solidFill>
              <a:ea typeface="ヒラギノ丸ゴ Pro W4" pitchFamily="-108" charset="-128"/>
              <a:cs typeface="ヒラギノ丸ゴ Pro W4" pitchFamily="-108" charset="-128"/>
            </a:endParaRPr>
          </a:p>
        </p:txBody>
      </p:sp>
      <p:sp>
        <p:nvSpPr>
          <p:cNvPr id="38" name="Rectangle 758"/>
          <p:cNvSpPr>
            <a:spLocks noChangeArrowheads="1"/>
          </p:cNvSpPr>
          <p:nvPr/>
        </p:nvSpPr>
        <p:spPr bwMode="auto">
          <a:xfrm>
            <a:off x="6121400" y="5613400"/>
            <a:ext cx="128240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000" b="1">
                <a:solidFill>
                  <a:srgbClr val="1E1B18"/>
                </a:solidFill>
              </a:rPr>
              <a:t>e</a:t>
            </a:r>
            <a:r>
              <a:rPr lang="en-US" altLang="ja-JP" sz="1000" b="1" baseline="30000">
                <a:solidFill>
                  <a:srgbClr val="1E1B18"/>
                </a:solidFill>
              </a:rPr>
              <a:t>+</a:t>
            </a:r>
            <a:r>
              <a:rPr lang="en-US" altLang="ja-JP" sz="1000" b="1">
                <a:solidFill>
                  <a:srgbClr val="1E1B18"/>
                </a:solidFill>
              </a:rPr>
              <a:t> DR (1.1 GeV, 4nC)</a:t>
            </a:r>
            <a:endParaRPr lang="en-US" altLang="ja-JP" sz="1000" b="1"/>
          </a:p>
        </p:txBody>
      </p:sp>
      <p:sp>
        <p:nvSpPr>
          <p:cNvPr id="39" name="Line 759"/>
          <p:cNvSpPr>
            <a:spLocks noChangeShapeType="1"/>
          </p:cNvSpPr>
          <p:nvPr/>
        </p:nvSpPr>
        <p:spPr bwMode="auto">
          <a:xfrm flipH="1">
            <a:off x="7904175" y="6523591"/>
            <a:ext cx="501650" cy="15875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40" name="Rectangle 777"/>
          <p:cNvSpPr>
            <a:spLocks noChangeArrowheads="1"/>
          </p:cNvSpPr>
          <p:nvPr/>
        </p:nvSpPr>
        <p:spPr bwMode="auto">
          <a:xfrm>
            <a:off x="6045611" y="6771243"/>
            <a:ext cx="1166986" cy="153888"/>
          </a:xfrm>
          <a:prstGeom prst="rect">
            <a:avLst/>
          </a:prstGeom>
          <a:noFill/>
          <a:ln w="9525">
            <a:solidFill>
              <a:srgbClr val="00CC99"/>
            </a:solidFill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000" b="1" dirty="0">
                <a:solidFill>
                  <a:srgbClr val="1E1B18"/>
                </a:solidFill>
                <a:ea typeface="Helvetica" charset="0"/>
                <a:cs typeface="Helvetica" charset="0"/>
              </a:rPr>
              <a:t>e</a:t>
            </a:r>
            <a:r>
              <a:rPr lang="en-US" altLang="ja-JP" sz="1000" b="1" baseline="30000" dirty="0">
                <a:solidFill>
                  <a:srgbClr val="1E1B18"/>
                </a:solidFill>
                <a:ea typeface="Helvetica" charset="0"/>
                <a:cs typeface="Helvetica" charset="0"/>
              </a:rPr>
              <a:t>−</a:t>
            </a:r>
            <a:r>
              <a:rPr lang="en-US" altLang="ja-JP" sz="1000" b="1" dirty="0">
                <a:solidFill>
                  <a:srgbClr val="1E1B18"/>
                </a:solidFill>
                <a:ea typeface="Helvetica" charset="0"/>
                <a:cs typeface="Helvetica" charset="0"/>
              </a:rPr>
              <a:t> </a:t>
            </a:r>
            <a:r>
              <a:rPr lang="en-US" altLang="ja-JP" sz="1000" b="1" dirty="0" smtClean="0">
                <a:solidFill>
                  <a:srgbClr val="1E1B18"/>
                </a:solidFill>
                <a:ea typeface="Helvetica" charset="0"/>
                <a:cs typeface="Helvetica" charset="0"/>
              </a:rPr>
              <a:t>Gun (GU_3T/32)</a:t>
            </a:r>
            <a:endParaRPr lang="en-US" altLang="ja-JP" sz="1000" b="1" dirty="0">
              <a:solidFill>
                <a:srgbClr val="1E1B18"/>
              </a:solidFill>
              <a:ea typeface="Helvetica" charset="0"/>
              <a:cs typeface="Helvetica" charset="0"/>
            </a:endParaRPr>
          </a:p>
        </p:txBody>
      </p:sp>
      <p:sp>
        <p:nvSpPr>
          <p:cNvPr id="41" name="Rectangle 777"/>
          <p:cNvSpPr>
            <a:spLocks noChangeArrowheads="1"/>
          </p:cNvSpPr>
          <p:nvPr/>
        </p:nvSpPr>
        <p:spPr bwMode="auto">
          <a:xfrm>
            <a:off x="5639255" y="6771237"/>
            <a:ext cx="256480" cy="1538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000" b="1" dirty="0" smtClean="0">
                <a:solidFill>
                  <a:srgbClr val="1E1B18"/>
                </a:solidFill>
                <a:ea typeface="Helvetica" charset="0"/>
                <a:cs typeface="Helvetica" charset="0"/>
              </a:rPr>
              <a:t>SY2</a:t>
            </a:r>
            <a:endParaRPr lang="en-US" altLang="ja-JP" sz="1000" b="1" dirty="0">
              <a:solidFill>
                <a:srgbClr val="1E1B18"/>
              </a:solidFill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600-m </a:t>
            </a:r>
            <a:r>
              <a:rPr lang="ja-JP" altLang="en-US" dirty="0" smtClean="0"/>
              <a:t>ビーム確認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3200" dirty="0" smtClean="0"/>
              <a:t>Typical beam orbit</a:t>
            </a:r>
          </a:p>
          <a:p>
            <a:pPr lvl="1"/>
            <a:r>
              <a:rPr lang="en-US" altLang="ja-JP" sz="2800" dirty="0" smtClean="0"/>
              <a:t>3~5 </a:t>
            </a:r>
            <a:r>
              <a:rPr lang="ja-JP" altLang="en-US" sz="2800" dirty="0" smtClean="0"/>
              <a:t>セクタ</a:t>
            </a:r>
            <a:r>
              <a:rPr lang="en-US" altLang="ja-JP" sz="2800" dirty="0" smtClean="0"/>
              <a:t> (SY2~SY3) </a:t>
            </a:r>
            <a:r>
              <a:rPr lang="ja-JP" altLang="en-US" sz="2800" dirty="0" smtClean="0"/>
              <a:t>は</a:t>
            </a:r>
            <a:r>
              <a:rPr lang="en-US" altLang="ja-JP" sz="2800" dirty="0" smtClean="0"/>
              <a:t> PF </a:t>
            </a:r>
            <a:r>
              <a:rPr lang="ja-JP" altLang="en-US" sz="2800" dirty="0" smtClean="0"/>
              <a:t>入射運転向けのパラメータを使用</a:t>
            </a:r>
            <a:endParaRPr lang="en-US" altLang="ja-JP" sz="2800" dirty="0" smtClean="0"/>
          </a:p>
          <a:p>
            <a:pPr lvl="1"/>
            <a:r>
              <a:rPr lang="en-US" altLang="ja-JP" sz="2800" dirty="0" smtClean="0"/>
              <a:t>6.07 </a:t>
            </a:r>
            <a:r>
              <a:rPr lang="en-US" altLang="ja-JP" sz="2800" dirty="0" err="1" smtClean="0"/>
              <a:t>GeV</a:t>
            </a:r>
            <a:endParaRPr lang="en-US" altLang="ja-JP" sz="2800" dirty="0" smtClean="0"/>
          </a:p>
          <a:p>
            <a:pPr lvl="1"/>
            <a:r>
              <a:rPr lang="en-US" altLang="ja-JP" sz="2800" dirty="0" smtClean="0"/>
              <a:t>0.1 </a:t>
            </a:r>
            <a:r>
              <a:rPr lang="en-US" altLang="ja-JP" sz="2800" dirty="0" err="1" smtClean="0"/>
              <a:t>nC</a:t>
            </a:r>
            <a:r>
              <a:rPr lang="en-US" altLang="ja-JP" sz="2800" dirty="0" smtClean="0"/>
              <a:t>~</a:t>
            </a:r>
            <a:endParaRPr lang="ja-JP" altLang="en-US" sz="28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4</a:t>
            </a:fld>
            <a:endParaRPr lang="en-US" altLang="ja-JP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475" y="2616225"/>
            <a:ext cx="7852617" cy="4580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777"/>
          <p:cNvSpPr>
            <a:spLocks noChangeArrowheads="1"/>
          </p:cNvSpPr>
          <p:nvPr/>
        </p:nvSpPr>
        <p:spPr bwMode="auto">
          <a:xfrm>
            <a:off x="3188141" y="5571069"/>
            <a:ext cx="604182" cy="215444"/>
          </a:xfrm>
          <a:prstGeom prst="rect">
            <a:avLst/>
          </a:prstGeom>
          <a:noFill/>
          <a:ln w="9525">
            <a:solidFill>
              <a:srgbClr val="00CC99"/>
            </a:solidFill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400" b="1" dirty="0" smtClean="0">
                <a:solidFill>
                  <a:srgbClr val="008000"/>
                </a:solidFill>
                <a:ea typeface="Helvetica" charset="0"/>
                <a:cs typeface="Helvetica" charset="0"/>
              </a:rPr>
              <a:t>GU_A1</a:t>
            </a:r>
            <a:endParaRPr lang="en-US" altLang="ja-JP" sz="1400" b="1" dirty="0">
              <a:solidFill>
                <a:srgbClr val="008000"/>
              </a:solidFill>
              <a:ea typeface="Helvetica" charset="0"/>
              <a:cs typeface="Helvetica" charset="0"/>
            </a:endParaRPr>
          </a:p>
        </p:txBody>
      </p:sp>
      <p:sp>
        <p:nvSpPr>
          <p:cNvPr id="7" name="Rectangle 777"/>
          <p:cNvSpPr>
            <a:spLocks noChangeArrowheads="1"/>
          </p:cNvSpPr>
          <p:nvPr/>
        </p:nvSpPr>
        <p:spPr bwMode="auto">
          <a:xfrm>
            <a:off x="6498359" y="5571063"/>
            <a:ext cx="359073" cy="215444"/>
          </a:xfrm>
          <a:prstGeom prst="rect">
            <a:avLst/>
          </a:prstGeom>
          <a:noFill/>
          <a:ln w="9525">
            <a:solidFill>
              <a:srgbClr val="00CC99"/>
            </a:solidFill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400" b="1" dirty="0" smtClean="0">
                <a:solidFill>
                  <a:srgbClr val="008000"/>
                </a:solidFill>
                <a:ea typeface="Helvetica" charset="0"/>
                <a:cs typeface="Helvetica" charset="0"/>
              </a:rPr>
              <a:t>SY2</a:t>
            </a:r>
            <a:endParaRPr lang="en-US" altLang="ja-JP" sz="1400" b="1" dirty="0">
              <a:solidFill>
                <a:srgbClr val="008000"/>
              </a:solidFill>
              <a:ea typeface="Helvetica" charset="0"/>
              <a:cs typeface="Helvetica" charset="0"/>
            </a:endParaRPr>
          </a:p>
        </p:txBody>
      </p:sp>
      <p:sp>
        <p:nvSpPr>
          <p:cNvPr id="8" name="Rectangle 777"/>
          <p:cNvSpPr>
            <a:spLocks noChangeArrowheads="1"/>
          </p:cNvSpPr>
          <p:nvPr/>
        </p:nvSpPr>
        <p:spPr bwMode="auto">
          <a:xfrm>
            <a:off x="8775725" y="5571057"/>
            <a:ext cx="359073" cy="215444"/>
          </a:xfrm>
          <a:prstGeom prst="rect">
            <a:avLst/>
          </a:prstGeom>
          <a:noFill/>
          <a:ln w="9525">
            <a:solidFill>
              <a:srgbClr val="00CC99"/>
            </a:solidFill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400" b="1" dirty="0" smtClean="0">
                <a:solidFill>
                  <a:srgbClr val="008000"/>
                </a:solidFill>
                <a:ea typeface="Helvetica" charset="0"/>
                <a:cs typeface="Helvetica" charset="0"/>
              </a:rPr>
              <a:t>SY3</a:t>
            </a:r>
            <a:endParaRPr lang="en-US" altLang="ja-JP" sz="1400" b="1" dirty="0">
              <a:solidFill>
                <a:srgbClr val="008000"/>
              </a:solidFill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準備作業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GU_A1 </a:t>
            </a:r>
            <a:r>
              <a:rPr lang="ja-JP" altLang="en-US" dirty="0" smtClean="0"/>
              <a:t>の回復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安全策を取り、光陰極</a:t>
            </a:r>
            <a:r>
              <a:rPr lang="en-US" altLang="ja-JP" dirty="0" smtClean="0"/>
              <a:t> RF </a:t>
            </a:r>
            <a:r>
              <a:rPr lang="ja-JP" altLang="en-US" dirty="0" smtClean="0"/>
              <a:t>電子銃ではなく、熱電子銃で試験を受けることにした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同時期に下流部シールド移動のため</a:t>
            </a:r>
            <a:r>
              <a:rPr lang="en-US" altLang="ja-JP" dirty="0" smtClean="0"/>
              <a:t> GU_3T/32 </a:t>
            </a:r>
            <a:r>
              <a:rPr lang="ja-JP" altLang="en-US" dirty="0" smtClean="0"/>
              <a:t>の移動があり、人員不足があった</a:t>
            </a:r>
            <a:endParaRPr lang="en-US" altLang="ja-JP" dirty="0" smtClean="0"/>
          </a:p>
          <a:p>
            <a:r>
              <a:rPr lang="ja-JP" altLang="en-US" dirty="0" smtClean="0"/>
              <a:t>他の作業は比較的順調に進んだ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真空、架台、アライメント、電磁石、電源、マイクロ波源、ビームモニタ、制御、</a:t>
            </a:r>
            <a:r>
              <a:rPr lang="en-US" altLang="ja-JP" dirty="0" smtClean="0"/>
              <a:t>…</a:t>
            </a:r>
          </a:p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5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真空・架台復旧</a:t>
            </a:r>
            <a:endParaRPr lang="ja-JP" altLang="en-US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ja-JP" altLang="en-US" dirty="0" smtClean="0"/>
              <a:t>真空復旧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地震直後にまず窒素充填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機器をひとつずつ復旧</a:t>
            </a:r>
            <a:r>
              <a:rPr lang="ja-JP" altLang="ja-JP" dirty="0" smtClean="0"/>
              <a:t>　</a:t>
            </a:r>
            <a:r>
              <a:rPr lang="ja-JP" altLang="en-US" sz="1600" dirty="0" smtClean="0">
                <a:solidFill>
                  <a:srgbClr val="008000"/>
                </a:solidFill>
              </a:rPr>
              <a:t>柿原他</a:t>
            </a:r>
            <a:endParaRPr lang="en-US" altLang="ja-JP" sz="1600" dirty="0" smtClean="0">
              <a:solidFill>
                <a:srgbClr val="008000"/>
              </a:solidFill>
            </a:endParaRPr>
          </a:p>
          <a:p>
            <a:pPr lvl="1"/>
            <a:endParaRPr lang="ja-JP" altLang="en-US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ja-JP" altLang="en-US" dirty="0" smtClean="0"/>
              <a:t>架台改造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柔構造が</a:t>
            </a:r>
            <a:r>
              <a:rPr lang="en-US" altLang="ja-JP" dirty="0" smtClean="0"/>
              <a:t> 30 </a:t>
            </a:r>
            <a:r>
              <a:rPr lang="ja-JP" altLang="en-US" dirty="0" smtClean="0"/>
              <a:t>年間支えたが</a:t>
            </a:r>
            <a:r>
              <a:rPr lang="en-US" altLang="ja-JP" dirty="0" smtClean="0"/>
              <a:t>…</a:t>
            </a:r>
          </a:p>
          <a:p>
            <a:pPr lvl="1"/>
            <a:r>
              <a:rPr lang="ja-JP" altLang="en-US" dirty="0" smtClean="0"/>
              <a:t>改造し、動きを制限</a:t>
            </a:r>
            <a:r>
              <a:rPr lang="en-US" altLang="ja-JP" dirty="0" smtClean="0"/>
              <a:t>…</a:t>
            </a:r>
            <a:r>
              <a:rPr lang="ja-JP" altLang="en-US" dirty="0" smtClean="0"/>
              <a:t>　</a:t>
            </a:r>
            <a:r>
              <a:rPr lang="ja-JP" altLang="en-US" sz="1600" dirty="0" smtClean="0">
                <a:solidFill>
                  <a:srgbClr val="008000"/>
                </a:solidFill>
              </a:rPr>
              <a:t>榎本他</a:t>
            </a:r>
            <a:endParaRPr lang="ja-JP" altLang="en-US" sz="1600" dirty="0">
              <a:solidFill>
                <a:srgbClr val="00800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6</a:t>
            </a:fld>
            <a:endParaRPr lang="en-US" altLang="ja-JP" dirty="0"/>
          </a:p>
        </p:txBody>
      </p:sp>
      <p:pic>
        <p:nvPicPr>
          <p:cNvPr id="9" name="図 8" descr="qua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53" y="2979610"/>
            <a:ext cx="2458904" cy="1845862"/>
          </a:xfrm>
          <a:prstGeom prst="rect">
            <a:avLst/>
          </a:prstGeom>
        </p:spPr>
      </p:pic>
      <p:pic>
        <p:nvPicPr>
          <p:cNvPr id="10" name="図 9" descr="quad2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855" y="2979610"/>
            <a:ext cx="2461149" cy="1845862"/>
          </a:xfrm>
          <a:prstGeom prst="rect">
            <a:avLst/>
          </a:prstGeom>
        </p:spPr>
      </p:pic>
      <p:pic>
        <p:nvPicPr>
          <p:cNvPr id="11" name="図 10" descr="bpm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53" y="5131100"/>
            <a:ext cx="2458904" cy="1845863"/>
          </a:xfrm>
          <a:prstGeom prst="rect">
            <a:avLst/>
          </a:prstGeom>
        </p:spPr>
      </p:pic>
      <p:pic>
        <p:nvPicPr>
          <p:cNvPr id="12" name="図 11" descr="nit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0855" y="5131100"/>
            <a:ext cx="2461149" cy="1847547"/>
          </a:xfrm>
          <a:prstGeom prst="rect">
            <a:avLst/>
          </a:prstGeom>
        </p:spPr>
      </p:pic>
      <p:sp>
        <p:nvSpPr>
          <p:cNvPr id="13" name="円/楕円 12"/>
          <p:cNvSpPr/>
          <p:nvPr/>
        </p:nvSpPr>
        <p:spPr>
          <a:xfrm>
            <a:off x="745031" y="5588000"/>
            <a:ext cx="753496" cy="1049867"/>
          </a:xfrm>
          <a:prstGeom prst="ellips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 descr="gir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5810444" y="3265881"/>
            <a:ext cx="2290173" cy="1717630"/>
          </a:xfrm>
          <a:prstGeom prst="rect">
            <a:avLst/>
          </a:prstGeom>
        </p:spPr>
      </p:pic>
      <p:pic>
        <p:nvPicPr>
          <p:cNvPr id="15" name="図 14" descr="crack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7930358" y="3267343"/>
            <a:ext cx="2290174" cy="1714709"/>
          </a:xfrm>
          <a:prstGeom prst="rect">
            <a:avLst/>
          </a:prstGeom>
        </p:spPr>
      </p:pic>
      <p:pic>
        <p:nvPicPr>
          <p:cNvPr id="16" name="図 15" descr="leg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0512" y="5418667"/>
            <a:ext cx="2345365" cy="175902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マイクロ波源</a:t>
            </a:r>
            <a:endParaRPr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3200" dirty="0" smtClean="0"/>
              <a:t>長期にわたり停止していた機器を再起動し、マイクロ波コンディショニング　</a:t>
            </a:r>
            <a:r>
              <a:rPr lang="ja-JP" altLang="en-US" sz="1600" dirty="0" smtClean="0">
                <a:solidFill>
                  <a:srgbClr val="008000"/>
                </a:solidFill>
              </a:rPr>
              <a:t>マイクロ波グループ</a:t>
            </a:r>
            <a:endParaRPr lang="en-US" altLang="ja-JP" sz="3200" dirty="0" smtClean="0">
              <a:solidFill>
                <a:srgbClr val="008000"/>
              </a:solidFill>
            </a:endParaRPr>
          </a:p>
          <a:p>
            <a:pPr lvl="1"/>
            <a:r>
              <a:rPr lang="ja-JP" altLang="en-US" sz="2800" dirty="0" smtClean="0"/>
              <a:t>改造中のユニットを除き、一部故障が発見されたが、比較的順調にマイクロ波を投入することができた</a:t>
            </a:r>
            <a:endParaRPr lang="en-US" altLang="ja-JP" sz="2800" dirty="0" smtClean="0"/>
          </a:p>
          <a:p>
            <a:pPr lvl="2"/>
            <a:r>
              <a:rPr lang="ja-JP" altLang="en-US" sz="2400" dirty="0" smtClean="0"/>
              <a:t>今回は</a:t>
            </a:r>
            <a:r>
              <a:rPr lang="en-US" altLang="ja-JP" sz="2400" dirty="0" smtClean="0"/>
              <a:t> 60 </a:t>
            </a:r>
            <a:r>
              <a:rPr lang="ja-JP" altLang="en-US" sz="2400" dirty="0" smtClean="0"/>
              <a:t>台中</a:t>
            </a:r>
            <a:r>
              <a:rPr lang="en-US" altLang="ja-JP" sz="2400" dirty="0" smtClean="0"/>
              <a:t> 40 </a:t>
            </a:r>
            <a:r>
              <a:rPr lang="ja-JP" altLang="en-US" sz="2400" dirty="0" smtClean="0"/>
              <a:t>台を動作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させた</a:t>
            </a:r>
            <a:r>
              <a:rPr lang="en-US" altLang="ja-JP" sz="2400" dirty="0" smtClean="0"/>
              <a:t> (</a:t>
            </a:r>
            <a:r>
              <a:rPr lang="ja-JP" altLang="en-US" sz="2400" dirty="0" smtClean="0"/>
              <a:t>右の緑の部分</a:t>
            </a:r>
            <a:r>
              <a:rPr lang="en-US" altLang="ja-JP" sz="2400" dirty="0" smtClean="0"/>
              <a:t>)</a:t>
            </a:r>
          </a:p>
          <a:p>
            <a:pPr lvl="1"/>
            <a:r>
              <a:rPr lang="ja-JP" altLang="en-US" sz="2800" dirty="0" smtClean="0"/>
              <a:t>今後、インバータ電源によ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るユニット小型化改造と、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DR </a:t>
            </a:r>
            <a:r>
              <a:rPr lang="ja-JP" altLang="en-US" sz="2800" dirty="0" smtClean="0"/>
              <a:t>を含めた高速制御のた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めの低電力制御系、及び、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パルス毎の監視系の整備を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進め、ビームとの相関測定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などにより評価を進める</a:t>
            </a:r>
            <a:endParaRPr lang="ja-JP" altLang="en-US" sz="2800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440019-2845-704D-8DB1-1F79568350AC}" type="slidenum">
              <a:rPr lang="en-US" altLang="ja-JP" smtClean="0"/>
              <a:pPr>
                <a:defRPr/>
              </a:pPr>
              <a:t>7</a:t>
            </a:fld>
            <a:endParaRPr lang="en-US" altLang="ja-JP" dirty="0"/>
          </a:p>
        </p:txBody>
      </p:sp>
      <p:pic>
        <p:nvPicPr>
          <p:cNvPr id="8" name="図 7" descr="klys-nq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988" y="3317875"/>
            <a:ext cx="5162550" cy="3784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アライメント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ja-JP" altLang="en-US" dirty="0" smtClean="0"/>
              <a:t>長距離</a:t>
            </a:r>
            <a:r>
              <a:rPr lang="en-US" altLang="ja-JP" dirty="0" smtClean="0"/>
              <a:t> (500m) </a:t>
            </a:r>
            <a:r>
              <a:rPr lang="ja-JP" altLang="en-US" dirty="0" smtClean="0"/>
              <a:t>レーザ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光位置センサ</a:t>
            </a:r>
            <a:r>
              <a:rPr lang="en-US" altLang="ja-JP" dirty="0" smtClean="0"/>
              <a:t>		</a:t>
            </a:r>
            <a:r>
              <a:rPr lang="ja-JP" altLang="en-US" sz="1600" dirty="0" smtClean="0">
                <a:solidFill>
                  <a:srgbClr val="008000"/>
                </a:solidFill>
              </a:rPr>
              <a:t>諏訪田他</a:t>
            </a:r>
            <a:endParaRPr lang="ja-JP" altLang="en-US" sz="1600" dirty="0">
              <a:solidFill>
                <a:srgbClr val="008000"/>
              </a:solidFill>
            </a:endParaRP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ja-JP" altLang="en-US" dirty="0" smtClean="0"/>
              <a:t>短距離</a:t>
            </a:r>
            <a:r>
              <a:rPr lang="en-US" altLang="ja-JP" dirty="0" smtClean="0"/>
              <a:t> (~10m) </a:t>
            </a:r>
          </a:p>
          <a:p>
            <a:pPr lvl="1"/>
            <a:r>
              <a:rPr lang="ja-JP" altLang="en-US" dirty="0" smtClean="0"/>
              <a:t>レーザトラッカ</a:t>
            </a:r>
            <a:r>
              <a:rPr lang="en-US" altLang="ja-JP" dirty="0" smtClean="0"/>
              <a:t>	</a:t>
            </a:r>
            <a:r>
              <a:rPr lang="ja-JP" altLang="en-US" sz="1600" dirty="0" smtClean="0">
                <a:solidFill>
                  <a:srgbClr val="008000"/>
                </a:solidFill>
              </a:rPr>
              <a:t>柿原他</a:t>
            </a:r>
            <a:endParaRPr lang="en-US" altLang="ja-JP" sz="1600" dirty="0" smtClean="0">
              <a:solidFill>
                <a:srgbClr val="008000"/>
              </a:solidFill>
            </a:endParaRPr>
          </a:p>
          <a:p>
            <a:pPr lvl="2"/>
            <a:r>
              <a:rPr lang="en-US" altLang="ja-JP" dirty="0" smtClean="0"/>
              <a:t>10mm </a:t>
            </a:r>
            <a:r>
              <a:rPr lang="ja-JP" altLang="en-US" dirty="0" smtClean="0"/>
              <a:t>のずれをまず</a:t>
            </a:r>
            <a:r>
              <a:rPr lang="en-US" altLang="ja-JP" dirty="0" smtClean="0"/>
              <a:t> 1mm </a:t>
            </a:r>
            <a:r>
              <a:rPr lang="ja-JP" altLang="en-US" dirty="0" smtClean="0"/>
              <a:t>以下まで回復し、最終的に</a:t>
            </a:r>
            <a:r>
              <a:rPr lang="en-US" altLang="ja-JP" dirty="0" smtClean="0"/>
              <a:t> 0.2mm </a:t>
            </a:r>
            <a:r>
              <a:rPr lang="ja-JP" altLang="en-US" dirty="0" smtClean="0"/>
              <a:t>をめざす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440019-2845-704D-8DB1-1F79568350AC}" type="slidenum">
              <a:rPr lang="en-US" altLang="ja-JP" smtClean="0"/>
              <a:pPr>
                <a:defRPr/>
              </a:pPr>
              <a:t>8</a:t>
            </a:fld>
            <a:endParaRPr lang="en-US" altLang="ja-JP" dirty="0"/>
          </a:p>
        </p:txBody>
      </p:sp>
      <p:pic>
        <p:nvPicPr>
          <p:cNvPr id="6" name="図 5" descr="Macintosh HD:Users:suwada:Desktop:ABFB.Test.tif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4560147"/>
            <a:ext cx="5393055" cy="2582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図 6" descr="alas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44" y="2309813"/>
            <a:ext cx="1592580" cy="2125980"/>
          </a:xfrm>
          <a:prstGeom prst="rect">
            <a:avLst/>
          </a:prstGeom>
        </p:spPr>
      </p:pic>
      <p:pic>
        <p:nvPicPr>
          <p:cNvPr id="9" name="図 8" descr="an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3129" y="2643415"/>
            <a:ext cx="2565026" cy="1536090"/>
          </a:xfrm>
          <a:prstGeom prst="rect">
            <a:avLst/>
          </a:prstGeom>
        </p:spPr>
      </p:pic>
      <p:pic>
        <p:nvPicPr>
          <p:cNvPr id="8" name="図 7" descr="spo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8927" y="2309813"/>
            <a:ext cx="1604667" cy="2125980"/>
          </a:xfrm>
          <a:prstGeom prst="rect">
            <a:avLst/>
          </a:prstGeom>
        </p:spPr>
      </p:pic>
      <p:pic>
        <p:nvPicPr>
          <p:cNvPr id="10" name="図 9" descr="track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2238" y="3114178"/>
            <a:ext cx="2781300" cy="2087880"/>
          </a:xfrm>
          <a:prstGeom prst="rect">
            <a:avLst/>
          </a:prstGeom>
        </p:spPr>
      </p:pic>
      <p:pic>
        <p:nvPicPr>
          <p:cNvPr id="11" name="図 10" descr="track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3931" y="5275792"/>
            <a:ext cx="2484120" cy="18669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放射線検査　</a:t>
            </a:r>
            <a:r>
              <a:rPr lang="ja-JP" altLang="en-US" sz="2400" dirty="0" smtClean="0"/>
              <a:t>佐波氏</a:t>
            </a:r>
            <a:endParaRPr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11 </a:t>
            </a:r>
            <a:r>
              <a:rPr lang="ja-JP" altLang="en-US" dirty="0" smtClean="0"/>
              <a:t>月</a:t>
            </a:r>
            <a:r>
              <a:rPr lang="en-US" altLang="ja-JP" dirty="0" smtClean="0"/>
              <a:t> 23 </a:t>
            </a:r>
            <a:r>
              <a:rPr lang="ja-JP" altLang="en-US" dirty="0" smtClean="0"/>
              <a:t>日、放射線取扱主任者による</a:t>
            </a:r>
            <a:r>
              <a:rPr lang="en-US" altLang="ja-JP" dirty="0" smtClean="0"/>
              <a:t> DR </a:t>
            </a:r>
            <a:r>
              <a:rPr lang="ja-JP" altLang="en-US" dirty="0" smtClean="0"/>
              <a:t>建設に伴う遮蔽変更の検査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2011 </a:t>
            </a:r>
            <a:r>
              <a:rPr lang="ja-JP" altLang="en-US" dirty="0" smtClean="0"/>
              <a:t>年</a:t>
            </a:r>
            <a:r>
              <a:rPr lang="en-US" altLang="ja-JP" dirty="0" smtClean="0"/>
              <a:t> </a:t>
            </a:r>
            <a:r>
              <a:rPr lang="en-US" altLang="ja-JP" dirty="0" smtClean="0"/>
              <a:t>9 </a:t>
            </a:r>
            <a:r>
              <a:rPr lang="ja-JP" altLang="en-US" dirty="0" smtClean="0"/>
              <a:t>月の変更申請、最大定格</a:t>
            </a:r>
            <a:r>
              <a:rPr lang="en-US" altLang="ja-JP" dirty="0" smtClean="0"/>
              <a:t> 0.3 </a:t>
            </a:r>
            <a:r>
              <a:rPr lang="en-US" altLang="ja-JP" dirty="0" err="1" smtClean="0"/>
              <a:t>nA</a:t>
            </a:r>
            <a:r>
              <a:rPr lang="en-US" altLang="ja-JP" dirty="0" smtClean="0"/>
              <a:t>, 5.8 </a:t>
            </a:r>
            <a:r>
              <a:rPr lang="en-US" altLang="ja-JP" dirty="0" err="1" smtClean="0"/>
              <a:t>GeV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DR </a:t>
            </a:r>
            <a:r>
              <a:rPr lang="ja-JP" altLang="en-US" dirty="0" smtClean="0"/>
              <a:t>建設中土壌を撤去した上で工事を行う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震災の影響で延期されていた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GU_A1 </a:t>
            </a:r>
            <a:r>
              <a:rPr lang="ja-JP" altLang="en-US" dirty="0" smtClean="0"/>
              <a:t>電子銃を使用し、</a:t>
            </a:r>
            <a:r>
              <a:rPr lang="en-US" altLang="ja-JP" dirty="0" smtClean="0"/>
              <a:t>0.15 </a:t>
            </a:r>
            <a:r>
              <a:rPr lang="en-US" altLang="ja-JP" dirty="0" err="1" smtClean="0"/>
              <a:t>nA</a:t>
            </a:r>
            <a:r>
              <a:rPr lang="en-US" altLang="ja-JP" dirty="0" smtClean="0"/>
              <a:t>, 3.5 </a:t>
            </a:r>
            <a:r>
              <a:rPr lang="en-US" altLang="ja-JP" dirty="0" err="1" smtClean="0"/>
              <a:t>GeV</a:t>
            </a:r>
            <a:r>
              <a:rPr lang="en-US" altLang="ja-JP" dirty="0" smtClean="0"/>
              <a:t> </a:t>
            </a:r>
            <a:r>
              <a:rPr lang="ja-JP" altLang="en-US" dirty="0" smtClean="0"/>
              <a:t>で試験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中性子・ガンマ線の測定値がビームの有無で差分なし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今後</a:t>
            </a:r>
            <a:r>
              <a:rPr lang="en-US" altLang="ja-JP" dirty="0" smtClean="0"/>
              <a:t> SY2 </a:t>
            </a:r>
            <a:r>
              <a:rPr lang="ja-JP" altLang="en-US" dirty="0" smtClean="0"/>
              <a:t>の建設終了後</a:t>
            </a:r>
            <a:r>
              <a:rPr lang="en-US" altLang="ja-JP" dirty="0" smtClean="0"/>
              <a:t> (4 </a:t>
            </a:r>
            <a:r>
              <a:rPr lang="ja-JP" altLang="en-US" dirty="0" smtClean="0"/>
              <a:t>月</a:t>
            </a:r>
            <a:r>
              <a:rPr lang="en-US" altLang="ja-JP" dirty="0" smtClean="0"/>
              <a:t>) </a:t>
            </a:r>
            <a:r>
              <a:rPr lang="ja-JP" altLang="en-US" dirty="0" smtClean="0"/>
              <a:t>施設検査予定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秋の入射器コミッショニングに向けた申請を行い、審議</a:t>
            </a:r>
            <a:r>
              <a:rPr lang="en-US" altLang="ja-JP" dirty="0" smtClean="0"/>
              <a:t> (5 </a:t>
            </a:r>
            <a:r>
              <a:rPr lang="ja-JP" altLang="en-US" dirty="0" smtClean="0"/>
              <a:t>月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440019-2845-704D-8DB1-1F79568350AC}" type="slidenum">
              <a:rPr lang="en-US" altLang="ja-JP" smtClean="0"/>
              <a:pPr>
                <a:defRPr/>
              </a:pPr>
              <a:t>9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theme/theme1.xml><?xml version="1.0" encoding="utf-8"?>
<a:theme xmlns:a="http://schemas.openxmlformats.org/drawingml/2006/main" name="java-jca-caj-furukawa">
  <a:themeElements>
    <a:clrScheme name="java-jca-caj-furukaw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java-jca-caj-furukawa">
      <a:majorFont>
        <a:latin typeface="Arial Rounded MT Bold"/>
        <a:ea typeface="ヒラギノ丸ゴ Pro W4"/>
        <a:cs typeface="ヒラギノ丸ゴ Pro W4"/>
      </a:majorFont>
      <a:minorFont>
        <a:latin typeface="Arial Rounded MT Bold"/>
        <a:ea typeface="ヒラギノ丸ゴ Pro W4"/>
        <a:cs typeface="ヒラギノ丸ゴ Pro W4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java-jca-caj-furukaw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a-jca-caj-furukaw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a-jca-caj-furukaw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a-jca-caj-furukaw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a-jca-caj-furukaw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a-jca-caj-furukaw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a-jca-caj-furukaw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</TotalTime>
  <Words>1223</Words>
  <Application>Microsoft Macintosh PowerPoint</Application>
  <PresentationFormat>ユーザー設定</PresentationFormat>
  <Paragraphs>193</Paragraphs>
  <Slides>18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19" baseType="lpstr">
      <vt:lpstr>java-jca-caj-furukawa</vt:lpstr>
      <vt:lpstr>Electron / Positron Injector Linac</vt:lpstr>
      <vt:lpstr>SuperKEKB での Linac の役割</vt:lpstr>
      <vt:lpstr>Milestone のひとつを通過</vt:lpstr>
      <vt:lpstr>600-m ビーム確認</vt:lpstr>
      <vt:lpstr>準備作業</vt:lpstr>
      <vt:lpstr>真空・架台復旧</vt:lpstr>
      <vt:lpstr>マイクロ波源</vt:lpstr>
      <vt:lpstr>アライメント</vt:lpstr>
      <vt:lpstr>放射線検査　佐波氏</vt:lpstr>
      <vt:lpstr>ビームスタディ</vt:lpstr>
      <vt:lpstr>ビーム変動 (Jitter)</vt:lpstr>
      <vt:lpstr>ビームによるアライメント</vt:lpstr>
      <vt:lpstr>ビームのエミッタンスとエネルギー幅　杉本他</vt:lpstr>
      <vt:lpstr>レーザ RF 電子銃</vt:lpstr>
      <vt:lpstr>ビームライン詳細</vt:lpstr>
      <vt:lpstr>ビーム光学系詳細検討</vt:lpstr>
      <vt:lpstr>最近の障害</vt:lpstr>
      <vt:lpstr>まとめ</vt:lpstr>
    </vt:vector>
  </TitlesOfParts>
  <Manager/>
  <Company>kek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Linac progress</dc:title>
  <dc:subject/>
  <dc:creator>k.furukawa</dc:creator>
  <cp:keywords/>
  <dc:description>a4</dc:description>
  <cp:lastModifiedBy>Kazuro Furukawa</cp:lastModifiedBy>
  <cp:revision>36</cp:revision>
  <dcterms:created xsi:type="dcterms:W3CDTF">2013-01-08T00:17:19Z</dcterms:created>
  <dcterms:modified xsi:type="dcterms:W3CDTF">2013-01-08T01:51:29Z</dcterms:modified>
  <cp:category/>
</cp:coreProperties>
</file>