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2" r:id="rId2"/>
    <p:sldId id="768" r:id="rId3"/>
    <p:sldId id="1162" r:id="rId4"/>
    <p:sldId id="765" r:id="rId5"/>
    <p:sldId id="769" r:id="rId6"/>
    <p:sldId id="773" r:id="rId7"/>
    <p:sldId id="774" r:id="rId8"/>
    <p:sldId id="1161" r:id="rId9"/>
    <p:sldId id="310" r:id="rId10"/>
    <p:sldId id="759" r:id="rId11"/>
    <p:sldId id="775" r:id="rId12"/>
    <p:sldId id="770" r:id="rId13"/>
    <p:sldId id="771" r:id="rId14"/>
    <p:sldId id="772" r:id="rId15"/>
    <p:sldId id="741" r:id="rId16"/>
    <p:sldId id="760" r:id="rId17"/>
    <p:sldId id="766" r:id="rId18"/>
  </p:sldIdLst>
  <p:sldSz cx="10688638" cy="7562850"/>
  <p:notesSz cx="9144000" cy="6858000"/>
  <p:custShowLst>
    <p:custShow name="B-Suishin-i" id="0">
      <p:sldLst/>
    </p:custShow>
  </p:custShowLst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  <p15:guide id="3" orient="horz" pos="2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F00"/>
    <a:srgbClr val="007F00"/>
    <a:srgbClr val="FFFDF5"/>
    <a:srgbClr val="BEBDF7"/>
    <a:srgbClr val="FF00FF"/>
    <a:srgbClr val="00FFFF"/>
    <a:srgbClr val="FFFCEB"/>
    <a:srgbClr val="00FF00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1" autoAdjust="0"/>
    <p:restoredTop sz="98057" autoAdjust="0"/>
  </p:normalViewPr>
  <p:slideViewPr>
    <p:cSldViewPr snapToGrid="0" snapToObjects="1">
      <p:cViewPr varScale="1">
        <p:scale>
          <a:sx n="141" d="100"/>
          <a:sy n="141" d="100"/>
        </p:scale>
        <p:origin x="192" y="576"/>
      </p:cViewPr>
      <p:guideLst>
        <p:guide orient="horz" pos="2382"/>
        <p:guide pos="3366"/>
        <p:guide orient="horz" pos="2815"/>
      </p:guideLst>
    </p:cSldViewPr>
  </p:slideViewPr>
  <p:outlineViewPr>
    <p:cViewPr>
      <p:scale>
        <a:sx n="33" d="100"/>
        <a:sy n="33" d="100"/>
      </p:scale>
      <p:origin x="0" y="-50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2020/11/19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3B886-DC2B-C24D-975D-D53D3FDF0415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54313" y="514350"/>
            <a:ext cx="3635375" cy="257175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221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The emittances due to the measured jitter are plotted by green points.</a:t>
            </a:r>
          </a:p>
          <a:p>
            <a:r>
              <a:rPr kumimoji="1" lang="en-US" altLang="ja-JP"/>
              <a:t>The green lines show the emittance due to BPM resolution.</a:t>
            </a:r>
          </a:p>
          <a:p>
            <a:r>
              <a:rPr kumimoji="1" lang="en-US" altLang="ja-JP"/>
              <a:t>They are calculated assumed the design beta.</a:t>
            </a:r>
          </a:p>
          <a:p>
            <a:r>
              <a:rPr kumimoji="1" lang="en-US" altLang="ja-JP"/>
              <a:t>The pink lines show the emittance due to energy spread by leaked dispersions, which are invisibly small.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569AB-D210-FF40-8FA3-FA5C9762BCCC}" type="slidenum">
              <a:rPr lang="en-US" altLang="ja-JP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83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9" y="4285618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1100138"/>
            <a:ext cx="10622675" cy="61595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5" y="4859835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5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9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9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6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4" y="301117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8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8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8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99790" y="283320"/>
            <a:ext cx="10493375" cy="6965950"/>
          </a:xfrm>
          <a:prstGeom prst="rect">
            <a:avLst/>
          </a:prstGeom>
          <a:solidFill>
            <a:srgbClr val="FFFDF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103191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6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613344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8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/>
        </p:nvPicPr>
        <p:blipFill>
          <a:blip r:embed="rId1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2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767009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63512" y="7250116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Injector linac status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 userDrawn="1"/>
        </p:nvSpPr>
        <p:spPr bwMode="auto">
          <a:xfrm rot="1234296">
            <a:off x="317500" y="3636966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charset="0"/>
                <a:ea typeface="ヒラギノ丸ゴ Pro W4" pitchFamily="-112" charset="-128"/>
                <a:cs typeface="ヒラギノ丸ゴ Pro W4" pitchFamily="-112" charset="-128"/>
              </a:defRPr>
            </a:lvl5pPr>
            <a:lvl6pPr marL="497754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6pPr>
            <a:lvl7pPr marL="995507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7pPr>
            <a:lvl8pPr marL="1493261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8pPr>
            <a:lvl9pPr marL="1991015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4040C0"/>
                </a:solidFill>
                <a:latin typeface="Arial Rounded MT Bold" pitchFamily="-112" charset="0"/>
                <a:ea typeface="ヒラギノ丸ゴ Pro W4" pitchFamily="-112" charset="-128"/>
                <a:cs typeface="ヒラギノ丸ゴ Pro W4" pitchFamily="-112" charset="-128"/>
              </a:defRPr>
            </a:lvl9pPr>
          </a:lstStyle>
          <a:p>
            <a:endParaRPr lang="ja-JP" altLang="en-US" sz="6000" dirty="0">
              <a:solidFill>
                <a:srgbClr val="CCFFCC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8266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 userDrawn="1"/>
        </p:nvSpPr>
        <p:spPr bwMode="auto">
          <a:xfrm>
            <a:off x="3706812" y="7250116"/>
            <a:ext cx="640238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baseline="0" dirty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K.Furukawa, Nov.2020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eaLnBrk="1" fontAlgn="base" hangingPunct="1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eaLnBrk="1" fontAlgn="base" hangingPunct="1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eaLnBrk="1" fontAlgn="base" hangingPunct="1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eaLnBrk="1" fontAlgn="base" hangingPunct="1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tiff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B57C-60CB-6A4D-9203-BAD4466E5AB6}" type="slidenum">
              <a:rPr lang="en-US" altLang="ja-JP" smtClean="0"/>
              <a:pPr/>
              <a:t>1</a:t>
            </a:fld>
            <a:endParaRPr lang="en-US" altLang="ja-JP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144" y="1764668"/>
            <a:ext cx="10332350" cy="1260475"/>
          </a:xfrm>
        </p:spPr>
        <p:txBody>
          <a:bodyPr/>
          <a:lstStyle/>
          <a:p>
            <a:r>
              <a:rPr lang="en-US" altLang="ja-JP" sz="4000" dirty="0"/>
              <a:t>Injector linac status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033521"/>
            <a:ext cx="7482047" cy="2520950"/>
          </a:xfrm>
        </p:spPr>
        <p:txBody>
          <a:bodyPr/>
          <a:lstStyle/>
          <a:p>
            <a:pPr marL="207397" lvl="1">
              <a:lnSpc>
                <a:spcPct val="160000"/>
              </a:lnSpc>
            </a:pPr>
            <a:r>
              <a:rPr lang="en-US" altLang="ja-JP" sz="2400" dirty="0">
                <a:latin typeface="+mj-lt"/>
              </a:rPr>
              <a:t>Kazuro Furukawa</a:t>
            </a:r>
          </a:p>
          <a:p>
            <a:pPr marL="207397" lvl="1">
              <a:lnSpc>
                <a:spcPct val="150000"/>
              </a:lnSpc>
            </a:pPr>
            <a:r>
              <a:rPr lang="en-US" altLang="ja-JP" sz="1600" dirty="0">
                <a:latin typeface="+mj-lt"/>
              </a:rPr>
              <a:t>for Injector Linac Groups</a:t>
            </a:r>
          </a:p>
          <a:p>
            <a:pPr marL="207397" lvl="1"/>
            <a:endParaRPr lang="en-US" altLang="ja-JP" sz="1600" dirty="0">
              <a:latin typeface="+mj-lt"/>
            </a:endParaRPr>
          </a:p>
          <a:p>
            <a:pPr marL="207397" lvl="1"/>
            <a:r>
              <a:rPr lang="en-US" altLang="ja-JP" sz="1600" dirty="0">
                <a:latin typeface="+mj-lt"/>
              </a:rPr>
              <a:t>&lt;http://www-</a:t>
            </a:r>
            <a:r>
              <a:rPr lang="en-US" altLang="ja-JP" sz="1600" dirty="0" err="1">
                <a:latin typeface="+mj-lt"/>
              </a:rPr>
              <a:t>linac.kek.jp</a:t>
            </a:r>
            <a:r>
              <a:rPr lang="en-US" altLang="ja-JP" sz="1600" dirty="0">
                <a:latin typeface="+mj-lt"/>
              </a:rPr>
              <a:t>/linac-paper/general/&gt;</a:t>
            </a:r>
          </a:p>
          <a:p>
            <a:pPr marL="207397" lvl="1"/>
            <a:r>
              <a:rPr lang="en-US" altLang="ja-JP" sz="1600" dirty="0"/>
              <a:t>&lt; </a:t>
            </a:r>
            <a:r>
              <a:rPr lang="en-US" altLang="ja-JP" sz="1600" dirty="0" err="1"/>
              <a:t>kazuro.furukawa</a:t>
            </a:r>
            <a:r>
              <a:rPr lang="en-US" altLang="ja-JP" sz="1600" dirty="0"/>
              <a:t> @ </a:t>
            </a:r>
            <a:r>
              <a:rPr lang="en-US" altLang="ja-JP" sz="1600" dirty="0" err="1"/>
              <a:t>kek.jp</a:t>
            </a:r>
            <a:r>
              <a:rPr lang="en-US" altLang="ja-JP" sz="1600" dirty="0"/>
              <a:t> &gt;</a:t>
            </a:r>
          </a:p>
          <a:p>
            <a:pPr marL="207397" lvl="1"/>
            <a:endParaRPr lang="en-US" altLang="ja-JP" sz="1600" dirty="0">
              <a:latin typeface="+mj-lt"/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096274" y="42016"/>
            <a:ext cx="2850303" cy="2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9551" tIns="49775" rIns="99551" bIns="49775">
            <a:spAutoFit/>
          </a:bodyPr>
          <a:lstStyle/>
          <a:p>
            <a:r>
              <a:rPr lang="en-US" altLang="ja-JP" sz="1100" i="1" dirty="0"/>
              <a:t>BPAC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8671482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BD5DC9-FC24-5E46-8033-453423BE611B}"/>
              </a:ext>
            </a:extLst>
          </p:cNvPr>
          <p:cNvSpPr txBox="1">
            <a:spLocks/>
          </p:cNvSpPr>
          <p:nvPr/>
        </p:nvSpPr>
        <p:spPr bwMode="auto">
          <a:xfrm>
            <a:off x="62417" y="1116740"/>
            <a:ext cx="106226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kern="0" dirty="0"/>
              <a:t>Many improvements during summer shutdown and additional items in this week</a:t>
            </a:r>
          </a:p>
          <a:p>
            <a:pPr defTabSz="914400"/>
            <a:r>
              <a:rPr lang="en-US" sz="2400" kern="0" dirty="0"/>
              <a:t>Injection stabilization is still one of the major challenges for now</a:t>
            </a:r>
          </a:p>
          <a:p>
            <a:pPr defTabSz="914400"/>
            <a:r>
              <a:rPr lang="en-US" sz="2400" kern="0" dirty="0"/>
              <a:t>Further stabilization expected with existent hardware to help investigation at the beam transport line</a:t>
            </a:r>
          </a:p>
          <a:p>
            <a:pPr defTabSz="914400"/>
            <a:r>
              <a:rPr lang="en-US" sz="2400" kern="0" dirty="0"/>
              <a:t>Then, pursue several more steps to final designed beams</a:t>
            </a:r>
          </a:p>
          <a:p>
            <a:pPr marL="0" indent="0" defTabSz="914400">
              <a:buNone/>
            </a:pPr>
            <a:endParaRPr lang="en-US" sz="2400" kern="0" dirty="0"/>
          </a:p>
          <a:p>
            <a:pPr marL="0" indent="0" defTabSz="914400">
              <a:buNone/>
            </a:pPr>
            <a:endParaRPr lang="en-US" sz="2400" kern="0" dirty="0"/>
          </a:p>
          <a:p>
            <a:pPr marL="0" indent="0" defTabSz="914400">
              <a:buNone/>
            </a:pPr>
            <a:endParaRPr lang="en-US" sz="2400" kern="0" dirty="0"/>
          </a:p>
          <a:p>
            <a:pPr marL="0" indent="0" algn="ctr" defTabSz="914400">
              <a:buNone/>
            </a:pPr>
            <a:r>
              <a:rPr lang="en-US" sz="4000" dirty="0"/>
              <a:t>Thank you</a:t>
            </a:r>
          </a:p>
          <a:p>
            <a:pPr marL="0" indent="0" defTabSz="914400">
              <a:buNone/>
            </a:pPr>
            <a:endParaRPr lang="en-US" sz="24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03251-BAE8-FB41-A2C2-1D4E0309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6223E-6AFB-3647-8749-2447BAB94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06654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1400-5CC7-3D4F-AA7F-A720B500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 beam V-orbit binarization at LINAC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DADDA-9DE0-3A47-808C-D2834F9BA8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83661-B5AA-2C4C-AEB0-47E793563D5E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A2E234-0A2C-FF4B-9D93-9343E27D6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16" y="1480375"/>
            <a:ext cx="7652562" cy="53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5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DEAB-9BE2-4641-B353-40553B90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33512"/>
            <a:ext cx="10358438" cy="714375"/>
          </a:xfrm>
        </p:spPr>
        <p:txBody>
          <a:bodyPr/>
          <a:lstStyle/>
          <a:p>
            <a:r>
              <a:rPr lang="en-US" dirty="0"/>
              <a:t>Higher energy injection and collision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2B32-2312-714E-9753-E14231ACD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Mitigation of accelerator structure failures</a:t>
            </a:r>
          </a:p>
          <a:p>
            <a:pPr lvl="1"/>
            <a:r>
              <a:rPr lang="en-US" sz="2000" dirty="0"/>
              <a:t>Originally designed for 8 MeV/m, but used at 20 MeV/m</a:t>
            </a:r>
          </a:p>
          <a:p>
            <a:pPr lvl="1"/>
            <a:r>
              <a:rPr lang="en-US" sz="2000" dirty="0"/>
              <a:t>Degradation that lead to high field emission rate and discharges</a:t>
            </a:r>
          </a:p>
          <a:p>
            <a:pPr lvl="1"/>
            <a:r>
              <a:rPr lang="en-US" sz="2000" dirty="0"/>
              <a:t>Water leaks</a:t>
            </a:r>
          </a:p>
          <a:p>
            <a:pPr lvl="1"/>
            <a:r>
              <a:rPr lang="en-US" sz="2000" dirty="0"/>
              <a:t>Not only </a:t>
            </a:r>
            <a:r>
              <a:rPr lang="en-US" altLang="ja-JP" sz="2000" dirty="0"/>
              <a:t>Y(6S) </a:t>
            </a:r>
            <a:r>
              <a:rPr lang="en-US" sz="2000" dirty="0"/>
              <a:t>but even </a:t>
            </a:r>
            <a:r>
              <a:rPr lang="en-US" altLang="ja-JP" sz="2000" dirty="0"/>
              <a:t>Y(</a:t>
            </a:r>
            <a:r>
              <a:rPr lang="en-US" sz="2000" dirty="0"/>
              <a:t>4S</a:t>
            </a:r>
            <a:r>
              <a:rPr lang="en-US" altLang="ja-JP" sz="2000" dirty="0"/>
              <a:t>) </a:t>
            </a:r>
            <a:r>
              <a:rPr lang="en-US" sz="2000" dirty="0"/>
              <a:t>could be suffered</a:t>
            </a:r>
          </a:p>
          <a:p>
            <a:r>
              <a:rPr lang="en-US" sz="2400" dirty="0"/>
              <a:t>4-year plan to fabricate and install new accelerator structures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05E89-70BF-1B43-BE80-DB9721D14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D37E5-8F5D-1E4D-970C-2C5FEA28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0" y="3400743"/>
            <a:ext cx="6714309" cy="38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14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B86F-D576-B043-99BE-7D3420A1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accelerator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7791A-8050-5F49-99BE-0BB806B53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First batch acceptance</a:t>
            </a:r>
            <a:br>
              <a:rPr lang="en-US" sz="2400" dirty="0"/>
            </a:br>
            <a:r>
              <a:rPr lang="en-US" sz="2400" dirty="0"/>
              <a:t>of structures (4)</a:t>
            </a:r>
          </a:p>
          <a:p>
            <a:endParaRPr lang="en-US" sz="2400" dirty="0"/>
          </a:p>
          <a:p>
            <a:r>
              <a:rPr lang="en-US" sz="2400" dirty="0"/>
              <a:t>Now being high-power- </a:t>
            </a:r>
            <a:br>
              <a:rPr lang="en-US" sz="2400" dirty="0"/>
            </a:br>
            <a:r>
              <a:rPr lang="en-US" sz="2400" dirty="0"/>
              <a:t>conditioned</a:t>
            </a:r>
          </a:p>
          <a:p>
            <a:endParaRPr lang="en-US" sz="2400" dirty="0"/>
          </a:p>
          <a:p>
            <a:r>
              <a:rPr lang="en-US" sz="2400" dirty="0"/>
              <a:t>It exceeded our </a:t>
            </a:r>
            <a:br>
              <a:rPr lang="en-US" sz="2400" dirty="0"/>
            </a:br>
            <a:r>
              <a:rPr lang="en-US" sz="2400" dirty="0"/>
              <a:t>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EA879-0294-3649-BE92-F487931BF8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F0C6E-EE24-B547-8112-52E2A6BD2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65" y="1491316"/>
            <a:ext cx="6471273" cy="5181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434E73-8164-DB42-AF1D-0C0F86D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94" y="4990876"/>
            <a:ext cx="2951428" cy="21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53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FEBC6-A3C5-0942-A1F8-3A4CFB8C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D92F-98BC-AD4D-8C16-88DB9A7B1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Recent effort to optimize parameters</a:t>
            </a:r>
          </a:p>
          <a:p>
            <a:pPr lvl="1"/>
            <a:r>
              <a:rPr lang="en-US" sz="2400" dirty="0"/>
              <a:t>10.753 + 0.023/2 GeV could be possible with backups</a:t>
            </a:r>
          </a:p>
          <a:p>
            <a:pPr lvl="2"/>
            <a:r>
              <a:rPr lang="en-US" sz="2000" dirty="0"/>
              <a:t>e+ : 4.071 GeV, e- : 7.124 GeV</a:t>
            </a:r>
          </a:p>
          <a:p>
            <a:pPr lvl="2"/>
            <a:r>
              <a:rPr lang="en-US" sz="2000" dirty="0"/>
              <a:t>with 2 nC/bunch</a:t>
            </a:r>
          </a:p>
          <a:p>
            <a:r>
              <a:rPr lang="en-US" sz="2800" dirty="0"/>
              <a:t>After structure upgrade in 2023 winter</a:t>
            </a:r>
          </a:p>
          <a:p>
            <a:pPr lvl="1"/>
            <a:r>
              <a:rPr lang="en-US" sz="2400" dirty="0"/>
              <a:t>6S : 11.020 GeV could be reached with backups</a:t>
            </a:r>
          </a:p>
          <a:p>
            <a:pPr lvl="2"/>
            <a:r>
              <a:rPr lang="en-US" sz="2000" dirty="0"/>
              <a:t>e+ : 4.165 GeV, e- : 7.289 GeV</a:t>
            </a:r>
          </a:p>
          <a:p>
            <a:pPr lvl="2"/>
            <a:r>
              <a:rPr lang="en-US" sz="2000" dirty="0"/>
              <a:t>with 2-3 nC/bunch</a:t>
            </a:r>
          </a:p>
          <a:p>
            <a:r>
              <a:rPr lang="en-US" sz="2800" dirty="0"/>
              <a:t>BT limit</a:t>
            </a:r>
          </a:p>
          <a:p>
            <a:pPr lvl="2"/>
            <a:r>
              <a:rPr lang="en-US" sz="2000" dirty="0"/>
              <a:t>e+ : 4.290 GeV, e- : 8.465 GeV (both coil heating limit)</a:t>
            </a:r>
          </a:p>
          <a:p>
            <a:r>
              <a:rPr lang="en-US" sz="2800" dirty="0"/>
              <a:t>MR</a:t>
            </a:r>
          </a:p>
          <a:p>
            <a:pPr lvl="1"/>
            <a:r>
              <a:rPr lang="en-US" sz="2400" dirty="0"/>
              <a:t>No discussion yet, while included in the design</a:t>
            </a:r>
          </a:p>
          <a:p>
            <a:pPr lvl="1"/>
            <a:r>
              <a:rPr lang="en-US" sz="2400" dirty="0"/>
              <a:t>Easier with Belle II solenoid scaled</a:t>
            </a:r>
          </a:p>
          <a:p>
            <a:pPr lvl="1"/>
            <a:r>
              <a:rPr lang="en-US" sz="2400"/>
              <a:t>Otherwise, …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FB8AB-1690-2648-9211-873C367C9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73002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08148" y="325041"/>
            <a:ext cx="9665847" cy="587947"/>
          </a:xfrm>
          <a:noFill/>
        </p:spPr>
        <p:txBody>
          <a:bodyPr/>
          <a:lstStyle/>
          <a:p>
            <a:r>
              <a:rPr lang="en-US" altLang="ja-JP" sz="3200" dirty="0"/>
              <a:t>Linac Beam Parameters for KEKB/</a:t>
            </a:r>
            <a:r>
              <a:rPr kumimoji="1" lang="en-US" altLang="ja-JP" sz="3200" dirty="0"/>
              <a:t>SuperKEKB</a:t>
            </a:r>
            <a:endParaRPr kumimoji="1" lang="ja-JP" altLang="en-US" sz="3200" dirty="0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9886950" y="7254878"/>
            <a:ext cx="623888" cy="252413"/>
          </a:xfrm>
        </p:spPr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500217" y="-5480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>
                <a:solidFill>
                  <a:srgbClr val="000090"/>
                </a:solidFill>
                <a:latin typeface="Arial Rounded MT Bold"/>
              </a:rPr>
              <a:t>Linac Beam Property Requirements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77802" y="6805761"/>
            <a:ext cx="10510839" cy="648072"/>
          </a:xfrm>
          <a:prstGeom prst="rect">
            <a:avLst/>
          </a:prstGeom>
        </p:spPr>
        <p:txBody>
          <a:bodyPr/>
          <a:lstStyle>
            <a:lvl1pPr marL="373063" indent="-373063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fontAlgn="base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Final parameters will be updated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E460F3-7058-A04D-913A-2F3C21C59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83846"/>
              </p:ext>
            </p:extLst>
          </p:nvPr>
        </p:nvGraphicFramePr>
        <p:xfrm>
          <a:off x="86314" y="871042"/>
          <a:ext cx="10602328" cy="585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848">
                  <a:extLst>
                    <a:ext uri="{9D8B030D-6E8A-4147-A177-3AD203B41FA5}">
                      <a16:colId xmlns:a16="http://schemas.microsoft.com/office/drawing/2014/main" val="2083789657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2273197862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4279904738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1622328942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2790676348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202859985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887946445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299827537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2550757958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961633109"/>
                    </a:ext>
                  </a:extLst>
                </a:gridCol>
                <a:gridCol w="963848">
                  <a:extLst>
                    <a:ext uri="{9D8B030D-6E8A-4147-A177-3AD203B41FA5}">
                      <a16:colId xmlns:a16="http://schemas.microsoft.com/office/drawing/2014/main" val="3738311663"/>
                    </a:ext>
                  </a:extLst>
                </a:gridCol>
              </a:tblGrid>
              <a:tr h="464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Stage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KEKB (final)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Phase-I (achieved)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Phase-II (achieved)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Phase-III (interim)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Phase-III (final)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298598"/>
                  </a:ext>
                </a:extLst>
              </a:tr>
              <a:tr h="25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Beam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e+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e–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e+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e–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e+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e–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e+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e–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 dirty="0">
                          <a:effectLst/>
                        </a:rPr>
                        <a:t>e+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</a:rPr>
                        <a:t>e–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873519"/>
                  </a:ext>
                </a:extLst>
              </a:tr>
              <a:tr h="2042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Energy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3.5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8.0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7.0 GeV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7.0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7.0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4.0 GeV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7.0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5438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Stored current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1.6 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1.1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1.0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1.0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–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–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 A</a:t>
                      </a: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1.3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3.6 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2.6 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65282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Life time (min.)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–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–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–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–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962382"/>
                  </a:ext>
                </a:extLst>
              </a:tr>
              <a:tr h="3156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primary e- 10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primary e- 8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primary e- 10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57460"/>
                  </a:ext>
                </a:extLst>
              </a:tr>
              <a:tr h="594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Bunch charge (nC)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→ 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→ 0.4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→ 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61490"/>
                  </a:ext>
                </a:extLst>
              </a:tr>
              <a:tr h="501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Norm. Emittance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200/40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150/30</a:t>
                      </a: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100/40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 dirty="0">
                          <a:effectLst/>
                        </a:rPr>
                        <a:t>100/15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 dirty="0">
                          <a:effectLst/>
                        </a:rPr>
                        <a:t>40/20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09686"/>
                  </a:ext>
                </a:extLst>
              </a:tr>
              <a:tr h="417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en-US" sz="1200" b="1" u="none" strike="noStrike" dirty="0" err="1">
                          <a:effectLst/>
                          <a:latin typeface="Symbol" charset="2"/>
                          <a:cs typeface="Symbol" charset="2"/>
                        </a:rPr>
                        <a:t>gbe</a:t>
                      </a:r>
                      <a:r>
                        <a:rPr lang="en-US" sz="1200" u="none" strike="noStrike" dirty="0">
                          <a:effectLst/>
                        </a:rPr>
                        <a:t>) (mrad)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(Hor./Ver.)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>
                          <a:effectLst/>
                        </a:rPr>
                        <a:t>(Hor./Ver.)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977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u="none" strike="noStrike" dirty="0">
                          <a:effectLst/>
                        </a:rPr>
                        <a:t>(Hor./Ver.)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(Hor./Ver.)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(Hor./Ver.)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7294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Energy spread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0.50%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0.16%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0.16%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0.10%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>
                          <a:effectLst/>
                        </a:rPr>
                        <a:t>0.16%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sng" strike="noStrike">
                          <a:effectLst/>
                        </a:rPr>
                        <a:t>0.07%</a:t>
                      </a:r>
                      <a:endParaRPr lang="en-US" sz="1200" b="0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177087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Bunch / Pulse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647646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Repetition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50 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25 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25 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50 Hz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50 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13787"/>
                  </a:ext>
                </a:extLst>
              </a:tr>
              <a:tr h="1097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Simultaneous top-up injection (PPM)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3 rings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 (LER, HER, PF)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8FE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No top-up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D3F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Partially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EF0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u="none" strike="noStrike" dirty="0">
                          <a:effectLst/>
                        </a:rPr>
                        <a:t>4+1 rings  (LER, HER, DR, PF, PF-AR)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C5D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4+1 rings  (LER, HER, DR, PF, PF-AR)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7" marR="7347" marT="7347" marB="0" anchor="ctr">
                    <a:solidFill>
                      <a:srgbClr val="BEBD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38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4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24th KEKB accelerator review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kumimoji="1" lang="en-US" altLang="ja-JP" dirty="0"/>
              <a:t>Remotely on July 15th </a:t>
            </a:r>
            <a:r>
              <a:rPr lang="en-US" altLang="ja-JP" dirty="0"/>
              <a:t>and 20th</a:t>
            </a:r>
            <a:endParaRPr kumimoji="1" lang="en-US" altLang="ja-JP" dirty="0"/>
          </a:p>
          <a:p>
            <a:r>
              <a:rPr kumimoji="1" lang="en-US" altLang="ja-JP" dirty="0"/>
              <a:t>General recommendations on injector</a:t>
            </a:r>
          </a:p>
          <a:p>
            <a:pPr lvl="1"/>
            <a:r>
              <a:rPr lang="en-US" altLang="ja-JP" dirty="0"/>
              <a:t>Pursue </a:t>
            </a:r>
            <a:r>
              <a:rPr lang="en-US" altLang="ja-JP" dirty="0">
                <a:solidFill>
                  <a:srgbClr val="FF0000"/>
                </a:solidFill>
              </a:rPr>
              <a:t>aggressive linac/injector improvements</a:t>
            </a:r>
            <a:r>
              <a:rPr lang="en-US" altLang="ja-JP" dirty="0"/>
              <a:t> </a:t>
            </a:r>
            <a:r>
              <a:rPr lang="mr-IN" altLang="ja-JP" dirty="0"/>
              <a:t>…</a:t>
            </a:r>
            <a:endParaRPr lang="en-US" altLang="ja-JP" dirty="0"/>
          </a:p>
          <a:p>
            <a:r>
              <a:rPr lang="en-US" altLang="ja-JP" dirty="0"/>
              <a:t>Injector recommendations</a:t>
            </a:r>
          </a:p>
          <a:p>
            <a:pPr lvl="1"/>
            <a:r>
              <a:rPr lang="en-US" altLang="ja-JP" dirty="0"/>
              <a:t>Improvements in</a:t>
            </a:r>
          </a:p>
          <a:p>
            <a:pPr lvl="2"/>
            <a:r>
              <a:rPr lang="en-US" altLang="ja-JP" dirty="0"/>
              <a:t>Positron capturing section, positron yield</a:t>
            </a:r>
          </a:p>
          <a:p>
            <a:pPr lvl="2"/>
            <a:r>
              <a:rPr lang="en-US" altLang="ja-JP" dirty="0"/>
              <a:t>Photocathode for RF gun, electron bunch charge</a:t>
            </a:r>
          </a:p>
          <a:p>
            <a:pPr lvl="2"/>
            <a:r>
              <a:rPr lang="en-US" altLang="ja-JP" dirty="0"/>
              <a:t>BT2 for obstacles, beam instrumentations, beam optics</a:t>
            </a:r>
          </a:p>
          <a:p>
            <a:pPr lvl="2"/>
            <a:endParaRPr lang="en-US" altLang="ja-JP" dirty="0"/>
          </a:p>
          <a:p>
            <a:pPr lvl="1"/>
            <a:r>
              <a:rPr lang="en-US" altLang="ja-JP" dirty="0"/>
              <a:t>Mostly in line with planned improvements during summer</a:t>
            </a:r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41360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MEXT roadmap and injector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MEXT Roadmap 2020</a:t>
            </a:r>
          </a:p>
          <a:p>
            <a:pPr lvl="2"/>
            <a:r>
              <a:rPr lang="en-US" altLang="ja-JP" dirty="0"/>
              <a:t>HER 2.6 A x LER 3.6 A (original plan before 2020)</a:t>
            </a:r>
          </a:p>
          <a:p>
            <a:pPr lvl="3"/>
            <a:r>
              <a:rPr lang="en-US" altLang="ja-JP" dirty="0"/>
              <a:t>4 nC/bunch, 2 bunch/pulse, 50 Hz, 50% efficiency </a:t>
            </a:r>
            <a:br>
              <a:rPr lang="en-US" altLang="ja-JP" dirty="0"/>
            </a:br>
            <a:r>
              <a:rPr lang="en-US" altLang="ja-JP" dirty="0"/>
              <a:t>could have supported 6 minute lifetime in HER/LER</a:t>
            </a:r>
          </a:p>
          <a:p>
            <a:pPr lvl="3"/>
            <a:endParaRPr lang="en-US" altLang="ja-JP" dirty="0">
              <a:cs typeface="Garamond"/>
              <a:sym typeface="Wingdings"/>
            </a:endParaRPr>
          </a:p>
          <a:p>
            <a:pPr lvl="1"/>
            <a:r>
              <a:rPr lang="en-US" altLang="ja-JP" dirty="0">
                <a:cs typeface="Garamond"/>
                <a:sym typeface="Wingdings"/>
              </a:rPr>
              <a:t>➡</a:t>
            </a:r>
            <a:r>
              <a:rPr lang="en-US" altLang="ja-JP" dirty="0">
                <a:sym typeface="Wingdings"/>
              </a:rPr>
              <a:t> HER 2.0 A x LER 2.8 A</a:t>
            </a:r>
          </a:p>
          <a:p>
            <a:pPr lvl="2"/>
            <a:r>
              <a:rPr lang="en-US" altLang="ja-JP" dirty="0">
                <a:sym typeface="Wingdings"/>
              </a:rPr>
              <a:t>The same condition supports lifetime down to 240 seconds</a:t>
            </a:r>
          </a:p>
          <a:p>
            <a:pPr lvl="2"/>
            <a:r>
              <a:rPr lang="en-US" altLang="ja-JP" dirty="0">
                <a:sym typeface="Wingdings"/>
              </a:rPr>
              <a:t> although beam quality has to be maintained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92961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Improvements during summer shutdown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sz="2000" dirty="0"/>
              <a:t>Installation of diffractive optical element (DOE, laser profile shaping), </a:t>
            </a:r>
            <a:br>
              <a:rPr lang="en-US" altLang="ja-JP" sz="2000" dirty="0"/>
            </a:br>
            <a:r>
              <a:rPr lang="en-US" altLang="ja-JP" sz="2000" dirty="0"/>
              <a:t>laser position stabilization feedback, cathode,</a:t>
            </a:r>
            <a:br>
              <a:rPr lang="en-US" altLang="ja-JP" sz="2000" dirty="0"/>
            </a:br>
            <a:r>
              <a:rPr lang="en-US" altLang="ja-JP" sz="2000" dirty="0"/>
              <a:t>etc. for true 50 Hz, cleaning and stabilization</a:t>
            </a:r>
            <a:endParaRPr lang="ja-JP" altLang="en-US" sz="2000" dirty="0"/>
          </a:p>
          <a:p>
            <a:pPr>
              <a:spcBef>
                <a:spcPts val="600"/>
              </a:spcBef>
            </a:pPr>
            <a:r>
              <a:rPr lang="en-US" altLang="ja-JP" sz="2000" dirty="0"/>
              <a:t>Improvement to master oscillator with more </a:t>
            </a:r>
            <a:br>
              <a:rPr lang="en-US" altLang="ja-JP" sz="2000" dirty="0"/>
            </a:br>
            <a:r>
              <a:rPr lang="en-US" altLang="ja-JP" sz="2000" dirty="0"/>
              <a:t>detectors and phase shifters</a:t>
            </a:r>
            <a:endParaRPr lang="ja-JP" altLang="en-US" sz="900" dirty="0"/>
          </a:p>
          <a:p>
            <a:pPr>
              <a:spcBef>
                <a:spcPts val="600"/>
              </a:spcBef>
            </a:pPr>
            <a:r>
              <a:rPr lang="en-US" altLang="ja-JP" sz="2000" dirty="0"/>
              <a:t>Upgrade the merger beamline of two guns with 2 pulsed </a:t>
            </a:r>
            <a:br>
              <a:rPr lang="en-US" altLang="ja-JP" sz="2000" dirty="0"/>
            </a:br>
            <a:r>
              <a:rPr lang="en-US" altLang="ja-JP" sz="2000" dirty="0"/>
              <a:t>bends, 3 quads, 2 </a:t>
            </a:r>
            <a:r>
              <a:rPr lang="en-US" altLang="ja-JP" sz="2000" dirty="0" err="1"/>
              <a:t>bpms</a:t>
            </a:r>
            <a:r>
              <a:rPr lang="en-US" altLang="ja-JP" sz="2000" dirty="0"/>
              <a:t> and a chamber for true 50 Hz</a:t>
            </a:r>
            <a:endParaRPr kumimoji="1" lang="ja-JP" altLang="en-US" sz="2000"/>
          </a:p>
          <a:p>
            <a:pPr>
              <a:spcBef>
                <a:spcPts val="600"/>
              </a:spcBef>
            </a:pPr>
            <a:r>
              <a:rPr lang="en-US" altLang="ja-JP" sz="2000" dirty="0"/>
              <a:t>Installation of 4 steering magnets and 4 </a:t>
            </a:r>
            <a:r>
              <a:rPr lang="en-US" altLang="ja-JP" sz="2000" dirty="0" err="1"/>
              <a:t>bpms</a:t>
            </a:r>
            <a:r>
              <a:rPr lang="en-US" altLang="ja-JP" sz="2000" dirty="0"/>
              <a:t> inside of </a:t>
            </a:r>
            <a:br>
              <a:rPr lang="en-US" altLang="ja-JP" sz="2000" dirty="0"/>
            </a:br>
            <a:r>
              <a:rPr lang="en-US" altLang="ja-JP" sz="2000" dirty="0"/>
              <a:t>positron capturing section</a:t>
            </a:r>
          </a:p>
          <a:p>
            <a:pPr>
              <a:spcBef>
                <a:spcPts val="600"/>
              </a:spcBef>
            </a:pPr>
            <a:r>
              <a:rPr lang="en-US" altLang="ja-JP" sz="2000" dirty="0"/>
              <a:t>Replacement of flux-concentrator and nominal operational field (12 kA)</a:t>
            </a:r>
          </a:p>
          <a:p>
            <a:pPr>
              <a:spcBef>
                <a:spcPts val="600"/>
              </a:spcBef>
            </a:pPr>
            <a:r>
              <a:rPr lang="en-US" altLang="ja-JP" sz="2000" dirty="0"/>
              <a:t>And many other improvements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5" name="図 11">
            <a:extLst>
              <a:ext uri="{FF2B5EF4-FFF2-40B4-BE49-F238E27FC236}">
                <a16:creationId xmlns:a16="http://schemas.microsoft.com/office/drawing/2014/main" id="{5B8D3716-DA59-4340-BFF2-F89FF585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2" t="13977" r="22129" b="27396"/>
          <a:stretch/>
        </p:blipFill>
        <p:spPr>
          <a:xfrm>
            <a:off x="6382693" y="1501241"/>
            <a:ext cx="1401958" cy="1360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A55069-9A86-2546-96DD-E742CCA65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651" y="1506001"/>
            <a:ext cx="2903987" cy="269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91CF0-C0A9-5F4B-A6D9-40D766BB00B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263" y="4954908"/>
            <a:ext cx="3066415" cy="229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593CCA-1D52-D244-A85A-85D9E201B1C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23" y="4954908"/>
            <a:ext cx="3066415" cy="2299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FF033F-2021-6D4A-8D82-3DD12A7D7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737" y="4954908"/>
            <a:ext cx="3066627" cy="2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671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7BBE8-553A-B840-B11D-0969098A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yield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CE0797-32DB-1545-AF1F-0504C8210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298" y="1100138"/>
            <a:ext cx="9284392" cy="6159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97BA4-6B4B-CC46-8C2C-3D6A45193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DCE1FA-AC29-D74D-8D18-F33F81D0DA03}"/>
              </a:ext>
            </a:extLst>
          </p:cNvPr>
          <p:cNvSpPr/>
          <p:nvPr/>
        </p:nvSpPr>
        <p:spPr>
          <a:xfrm>
            <a:off x="3032911" y="4341596"/>
            <a:ext cx="316871" cy="576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E347A0-7782-014A-86C0-FE4DD88D3CFD}"/>
              </a:ext>
            </a:extLst>
          </p:cNvPr>
          <p:cNvSpPr/>
          <p:nvPr/>
        </p:nvSpPr>
        <p:spPr>
          <a:xfrm>
            <a:off x="6683887" y="3372865"/>
            <a:ext cx="316800" cy="540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noFill/>
            </a:endParaRPr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0D457B6E-A64D-D145-994C-28ED0401D77C}"/>
              </a:ext>
            </a:extLst>
          </p:cNvPr>
          <p:cNvSpPr txBox="1">
            <a:spLocks/>
          </p:cNvSpPr>
          <p:nvPr/>
        </p:nvSpPr>
        <p:spPr bwMode="auto">
          <a:xfrm>
            <a:off x="9048307" y="718088"/>
            <a:ext cx="1477785" cy="3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521437" rtl="0" eaLnBrk="1" latinLnBrk="0" hangingPunct="1">
              <a:defRPr kumimoji="1" sz="1100" kern="1200">
                <a:solidFill>
                  <a:schemeClr val="tx1"/>
                </a:solidFill>
                <a:latin typeface="Arial Rounded MT Bold"/>
                <a:ea typeface="ヒラギノ丸ゴ Pro W4"/>
                <a:cs typeface="ヒラギノ丸ゴ Pro W4"/>
              </a:defRPr>
            </a:lvl1pPr>
            <a:lvl2pPr marL="521437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Y. Enomoto</a:t>
            </a:r>
            <a:endParaRPr lang="ja-JP" altLang="en-US" sz="1600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4E87BA8-1FEC-494F-9034-9CFFC8A45F83}"/>
              </a:ext>
            </a:extLst>
          </p:cNvPr>
          <p:cNvSpPr txBox="1">
            <a:spLocks/>
          </p:cNvSpPr>
          <p:nvPr/>
        </p:nvSpPr>
        <p:spPr bwMode="auto">
          <a:xfrm>
            <a:off x="6842287" y="3135507"/>
            <a:ext cx="1663760" cy="3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521437" rtl="0" eaLnBrk="1" latinLnBrk="0" hangingPunct="1">
              <a:defRPr kumimoji="1" sz="1100" kern="1200">
                <a:solidFill>
                  <a:schemeClr val="tx1"/>
                </a:solidFill>
                <a:latin typeface="Arial Rounded MT Bold"/>
                <a:ea typeface="ヒラギノ丸ゴ Pro W4"/>
                <a:cs typeface="ヒラギノ丸ゴ Pro W4"/>
              </a:defRPr>
            </a:lvl1pPr>
            <a:lvl2pPr marL="521437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dirty="0"/>
              <a:t>After summer</a:t>
            </a:r>
            <a:endParaRPr lang="ja-JP" altLang="en-US" sz="1600"/>
          </a:p>
        </p:txBody>
      </p:sp>
      <p:sp>
        <p:nvSpPr>
          <p:cNvPr id="11" name="日付プレースホルダー 3">
            <a:extLst>
              <a:ext uri="{FF2B5EF4-FFF2-40B4-BE49-F238E27FC236}">
                <a16:creationId xmlns:a16="http://schemas.microsoft.com/office/drawing/2014/main" id="{7EDE5BDC-E1BB-A043-AA5C-8F785CD71E9C}"/>
              </a:ext>
            </a:extLst>
          </p:cNvPr>
          <p:cNvSpPr txBox="1">
            <a:spLocks/>
          </p:cNvSpPr>
          <p:nvPr/>
        </p:nvSpPr>
        <p:spPr bwMode="auto">
          <a:xfrm>
            <a:off x="2082445" y="3990520"/>
            <a:ext cx="1819704" cy="3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521437" rtl="0" eaLnBrk="1" latinLnBrk="0" hangingPunct="1">
              <a:defRPr kumimoji="1" sz="1100" kern="1200">
                <a:solidFill>
                  <a:schemeClr val="tx1"/>
                </a:solidFill>
                <a:latin typeface="Arial Rounded MT Bold"/>
                <a:ea typeface="ヒラギノ丸ゴ Pro W4"/>
                <a:cs typeface="ヒラギノ丸ゴ Pro W4"/>
              </a:defRPr>
            </a:lvl1pPr>
            <a:lvl2pPr marL="521437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dirty="0"/>
              <a:t>Before summer</a:t>
            </a:r>
            <a:endParaRPr lang="ja-JP" altLang="en-US" sz="16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C3DD33-9EE0-4344-89E0-E39C4078ECAF}"/>
              </a:ext>
            </a:extLst>
          </p:cNvPr>
          <p:cNvSpPr txBox="1">
            <a:spLocks/>
          </p:cNvSpPr>
          <p:nvPr/>
        </p:nvSpPr>
        <p:spPr bwMode="auto">
          <a:xfrm>
            <a:off x="7783033" y="1329751"/>
            <a:ext cx="2727805" cy="8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charset="2"/>
              <a:buNone/>
            </a:pPr>
            <a:r>
              <a:rPr lang="en-US" sz="1800" kern="0" dirty="0"/>
              <a:t>Flux concentrator </a:t>
            </a:r>
            <a:br>
              <a:rPr lang="en-US" sz="1800" kern="0" dirty="0"/>
            </a:br>
            <a:r>
              <a:rPr lang="en-US" sz="1800" kern="0" dirty="0"/>
              <a:t>replacement</a:t>
            </a:r>
          </a:p>
        </p:txBody>
      </p:sp>
    </p:spTree>
    <p:extLst>
      <p:ext uri="{BB962C8B-B14F-4D97-AF65-F5344CB8AC3E}">
        <p14:creationId xmlns:p14="http://schemas.microsoft.com/office/powerpoint/2010/main" val="34027142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Improvements during summer shutdown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1600" dirty="0"/>
              <a:t>Replacement of thermionic gun cathode</a:t>
            </a:r>
            <a:endParaRPr lang="ja-JP" altLang="en-US" sz="1600" dirty="0"/>
          </a:p>
          <a:p>
            <a:r>
              <a:rPr lang="en-US" altLang="ja-JP" sz="1600" dirty="0"/>
              <a:t>Replacement of RF gun cathode (Ir7Ce2), removing heating system</a:t>
            </a:r>
          </a:p>
          <a:p>
            <a:r>
              <a:rPr lang="en-US" altLang="ja-JP" sz="1600" dirty="0"/>
              <a:t>Installation of diffractive optical element (DOE, laser profile shaping), Laser position stabilization feedback</a:t>
            </a:r>
            <a:endParaRPr lang="ja-JP" altLang="en-US" sz="1600" dirty="0"/>
          </a:p>
          <a:p>
            <a:r>
              <a:rPr lang="en-US" altLang="ja-JP" sz="1600" dirty="0"/>
              <a:t>Upgrade of event timing controls for continuous laser cleaning</a:t>
            </a:r>
            <a:endParaRPr lang="ja-JP" altLang="en-US" sz="1600" dirty="0"/>
          </a:p>
          <a:p>
            <a:r>
              <a:rPr lang="en-US" altLang="ja-JP" sz="1600" dirty="0"/>
              <a:t>Preparation for secondary RF gun</a:t>
            </a:r>
            <a:endParaRPr lang="ja-JP" altLang="en-US" sz="1600" dirty="0"/>
          </a:p>
          <a:p>
            <a:r>
              <a:rPr lang="en-US" altLang="ja-JP" sz="1600" dirty="0"/>
              <a:t>Replacement of high power klystron (KL_B4)</a:t>
            </a:r>
          </a:p>
          <a:p>
            <a:r>
              <a:rPr lang="en-US" altLang="ja-JP" sz="1600" dirty="0"/>
              <a:t>Replacement of klystron solenoid power supply</a:t>
            </a:r>
            <a:r>
              <a:rPr lang="ja-JP" altLang="en-US" sz="1600" dirty="0"/>
              <a:t> </a:t>
            </a:r>
            <a:r>
              <a:rPr lang="en-US" altLang="ja-JP" sz="1600" dirty="0"/>
              <a:t>(2)</a:t>
            </a:r>
          </a:p>
          <a:p>
            <a:r>
              <a:rPr lang="en-US" altLang="ja-JP" sz="1600" dirty="0"/>
              <a:t>Replacement of </a:t>
            </a:r>
            <a:r>
              <a:rPr lang="en-US" altLang="ja-JP" sz="1600" dirty="0" err="1"/>
              <a:t>thyratron</a:t>
            </a:r>
            <a:r>
              <a:rPr lang="en-US" altLang="ja-JP" sz="1600" dirty="0"/>
              <a:t> (KL_A1_B, A2, 15, 16, 17, DS, DN)</a:t>
            </a:r>
          </a:p>
          <a:p>
            <a:r>
              <a:rPr lang="en-US" altLang="ja-JP" sz="1600" dirty="0"/>
              <a:t>Installation of noise elimination measure (all 60 units)</a:t>
            </a:r>
          </a:p>
          <a:p>
            <a:r>
              <a:rPr lang="en-US" altLang="ja-JP" sz="1600" dirty="0"/>
              <a:t>Replacement of inverter power supply</a:t>
            </a:r>
            <a:r>
              <a:rPr lang="ja-JP" altLang="en-US" sz="1600" dirty="0"/>
              <a:t> </a:t>
            </a:r>
            <a:r>
              <a:rPr lang="en-US" altLang="ja-JP" sz="1600" dirty="0"/>
              <a:t>(KL_17, DS)</a:t>
            </a:r>
          </a:p>
          <a:p>
            <a:r>
              <a:rPr lang="en-US" altLang="ja-JP" sz="1600" dirty="0"/>
              <a:t>Improvement to master oscillator with more detectors and phase shifters</a:t>
            </a:r>
            <a:endParaRPr lang="ja-JP" altLang="en-US" sz="1600" dirty="0"/>
          </a:p>
          <a:p>
            <a:r>
              <a:rPr lang="en-US" altLang="ja-JP" sz="1600" dirty="0"/>
              <a:t>Replacement of driver klystron with solid-state amplifier (SB_B)</a:t>
            </a:r>
            <a:r>
              <a:rPr lang="ja-JP" altLang="en-US" sz="1600"/>
              <a:t> </a:t>
            </a:r>
            <a:endParaRPr lang="ja-JP" altLang="en-US" sz="1600" dirty="0"/>
          </a:p>
          <a:p>
            <a:r>
              <a:rPr lang="en-US" altLang="ja-JP" sz="1600" dirty="0"/>
              <a:t>Installation of independent amplifier (KL_C8)</a:t>
            </a:r>
            <a:endParaRPr lang="ja-JP" altLang="en-US" sz="1600" dirty="0"/>
          </a:p>
          <a:p>
            <a:r>
              <a:rPr lang="en-US" altLang="ja-JP" sz="1600" dirty="0"/>
              <a:t>Pulse-to-pulse amplitude controls at SHB</a:t>
            </a:r>
          </a:p>
          <a:p>
            <a:r>
              <a:rPr lang="en-US" altLang="ja-JP" sz="1600" dirty="0"/>
              <a:t>Replacement of flux-concentrator and nominal operational field (12 kA)</a:t>
            </a:r>
          </a:p>
          <a:p>
            <a:r>
              <a:rPr lang="en-US" altLang="ja-JP" sz="1600" dirty="0"/>
              <a:t>Installation of 4 pulsed steering magnets and 4 </a:t>
            </a:r>
            <a:r>
              <a:rPr lang="en-US" altLang="ja-JP" sz="1600" dirty="0" err="1"/>
              <a:t>bpms</a:t>
            </a:r>
            <a:r>
              <a:rPr lang="en-US" altLang="ja-JP" sz="1600" dirty="0"/>
              <a:t> inside of positron capturing section</a:t>
            </a:r>
          </a:p>
          <a:p>
            <a:r>
              <a:rPr lang="en-US" altLang="ja-JP" sz="1600" dirty="0"/>
              <a:t>Replacement of charging circuit for all pulsed magnet power supplies</a:t>
            </a:r>
          </a:p>
          <a:p>
            <a:r>
              <a:rPr lang="en-US" altLang="ja-JP" sz="1600" dirty="0"/>
              <a:t>Replacement of old cables for high power magnet power supplies</a:t>
            </a:r>
            <a:endParaRPr lang="ja-JP" altLang="en-US" sz="1600" dirty="0"/>
          </a:p>
          <a:p>
            <a:r>
              <a:rPr lang="en-US" altLang="ja-JP" sz="1600" dirty="0"/>
              <a:t>Upgrade merger beamline after two guns with 2 pulsed bends, 3 quads, 2 </a:t>
            </a:r>
            <a:r>
              <a:rPr lang="en-US" altLang="ja-JP" sz="1600" dirty="0" err="1"/>
              <a:t>bpms</a:t>
            </a:r>
            <a:r>
              <a:rPr lang="en-US" altLang="ja-JP" sz="1600" dirty="0"/>
              <a:t> and a new chamber</a:t>
            </a:r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81162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7BE7-9CBE-2E42-8B01-C00452A6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16094"/>
            <a:ext cx="10358438" cy="714375"/>
          </a:xfrm>
        </p:spPr>
        <p:txBody>
          <a:bodyPr/>
          <a:lstStyle/>
          <a:p>
            <a:r>
              <a:rPr lang="en-US" dirty="0"/>
              <a:t>Injector linac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66F8D-FA40-474E-A4E2-39418E80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Injector linac could not allocate machine study time this season up to last week, that was devoted to </a:t>
            </a:r>
            <a:r>
              <a:rPr lang="en-US" sz="2000" dirty="0" err="1"/>
              <a:t>bt</a:t>
            </a:r>
            <a:r>
              <a:rPr lang="en-US" sz="2000" dirty="0"/>
              <a:t> beam study and radiation safety.</a:t>
            </a:r>
          </a:p>
          <a:p>
            <a:r>
              <a:rPr lang="en-US" sz="2000" dirty="0"/>
              <a:t>Injector linac had limited chance to tune injector beams as we shared startup time for light sources, who cancelled most of beam time before summer.</a:t>
            </a:r>
          </a:p>
          <a:p>
            <a:r>
              <a:rPr lang="en-US" sz="2000" dirty="0"/>
              <a:t>This week, several study items are being performed.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2D36A-AA06-2C41-AAB3-9DA6E86E8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0719B-8879-694A-85CF-902D51D16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89" y="1100138"/>
            <a:ext cx="5421921" cy="44298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C2192-0DE9-7342-9684-D4C9939909BA}"/>
              </a:ext>
            </a:extLst>
          </p:cNvPr>
          <p:cNvSpPr txBox="1">
            <a:spLocks/>
          </p:cNvSpPr>
          <p:nvPr/>
        </p:nvSpPr>
        <p:spPr bwMode="auto">
          <a:xfrm>
            <a:off x="8185810" y="1035507"/>
            <a:ext cx="1899750" cy="423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marL="373063" indent="-373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  <a:defRPr kumimoji="1" sz="3500" b="1">
                <a:solidFill>
                  <a:srgbClr val="000060"/>
                </a:solidFill>
                <a:latin typeface="+mn-lt"/>
                <a:ea typeface="+mn-ea"/>
                <a:cs typeface="+mn-cs"/>
              </a:defRPr>
            </a:lvl1pPr>
            <a:lvl2pPr marL="5413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F00"/>
              </a:buClr>
              <a:buFont typeface="Wingdings" charset="2"/>
              <a:buChar char="v"/>
              <a:tabLst/>
              <a:defRPr kumimoji="1" sz="3000" b="1">
                <a:solidFill>
                  <a:srgbClr val="600000"/>
                </a:solidFill>
                <a:latin typeface="+mn-lt"/>
                <a:ea typeface="+mn-ea"/>
                <a:cs typeface="+mn-cs"/>
              </a:defRPr>
            </a:lvl2pPr>
            <a:lvl3pPr marL="71913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Font typeface="Wingdings" charset="2"/>
              <a:buChar char="³"/>
              <a:defRPr kumimoji="1" sz="2600" b="1">
                <a:solidFill>
                  <a:srgbClr val="004000"/>
                </a:solidFill>
                <a:latin typeface="+mn-lt"/>
                <a:ea typeface="+mn-ea"/>
                <a:cs typeface="+mn-cs"/>
              </a:defRPr>
            </a:lvl3pPr>
            <a:lvl4pPr marL="8048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BF00"/>
              </a:buClr>
              <a:buFont typeface="Wingdings" charset="2"/>
              <a:buChar char="w"/>
              <a:defRPr kumimoji="1" sz="2200" b="1">
                <a:solidFill>
                  <a:srgbClr val="400040"/>
                </a:solidFill>
                <a:latin typeface="+mn-lt"/>
                <a:ea typeface="+mn-ea"/>
                <a:cs typeface="+mn-cs"/>
              </a:defRPr>
            </a:lvl4pPr>
            <a:lvl5pPr marL="982663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273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5097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228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060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335000"/>
              </a:lnSpc>
            </a:pPr>
            <a:r>
              <a:rPr lang="en-US" sz="2000" kern="0" dirty="0"/>
              <a:t>HER</a:t>
            </a:r>
          </a:p>
          <a:p>
            <a:pPr defTabSz="914400">
              <a:lnSpc>
                <a:spcPct val="335000"/>
              </a:lnSpc>
            </a:pPr>
            <a:r>
              <a:rPr lang="en-US" sz="2000" kern="0" dirty="0"/>
              <a:t>LER</a:t>
            </a:r>
          </a:p>
          <a:p>
            <a:pPr defTabSz="914400">
              <a:lnSpc>
                <a:spcPct val="335000"/>
              </a:lnSpc>
            </a:pPr>
            <a:r>
              <a:rPr lang="en-US" sz="2000" kern="0" dirty="0"/>
              <a:t>PF ring</a:t>
            </a:r>
          </a:p>
          <a:p>
            <a:pPr defTabSz="914400">
              <a:lnSpc>
                <a:spcPct val="335000"/>
              </a:lnSpc>
            </a:pPr>
            <a:r>
              <a:rPr lang="en-US" sz="2000" kern="0" dirty="0"/>
              <a:t>PF-AR</a:t>
            </a:r>
          </a:p>
        </p:txBody>
      </p:sp>
    </p:spTree>
    <p:extLst>
      <p:ext uri="{BB962C8B-B14F-4D97-AF65-F5344CB8AC3E}">
        <p14:creationId xmlns:p14="http://schemas.microsoft.com/office/powerpoint/2010/main" val="27304627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5D5B5-0718-5C4F-A133-6EFD5AA27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Investigations and improvements in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B03F-4B3C-4045-919D-0F8418C13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Discrete vertical orbit</a:t>
            </a:r>
          </a:p>
          <a:p>
            <a:pPr lvl="2"/>
            <a:r>
              <a:rPr lang="en-US" sz="1500" dirty="0"/>
              <a:t>Discrete orbits observed with light-source injections, that didn’t affect the injection much (?)</a:t>
            </a:r>
          </a:p>
          <a:p>
            <a:pPr lvl="1"/>
            <a:r>
              <a:rPr lang="en-US" sz="1900" dirty="0"/>
              <a:t>Caused by the combination of magnetic aftereffect and hysteresis of the new pulsed bending magnet to merge two guns, and by the beam pattern</a:t>
            </a:r>
            <a:r>
              <a:rPr lang="en-US" sz="1600" dirty="0"/>
              <a:t> (found on Nov.18)</a:t>
            </a:r>
            <a:endParaRPr lang="en-US" sz="1900" dirty="0"/>
          </a:p>
          <a:p>
            <a:pPr lvl="1"/>
            <a:r>
              <a:rPr lang="en-US" sz="1900" dirty="0"/>
              <a:t>Would tune the beam pattern in this season</a:t>
            </a:r>
          </a:p>
          <a:p>
            <a:pPr lvl="2"/>
            <a:r>
              <a:rPr lang="en-US" sz="1500" dirty="0"/>
              <a:t>Further tuning measures during winter shutdown</a:t>
            </a:r>
          </a:p>
          <a:p>
            <a:r>
              <a:rPr lang="en-US" sz="2400" dirty="0"/>
              <a:t>7-minute orbit variation</a:t>
            </a:r>
          </a:p>
          <a:p>
            <a:pPr lvl="2"/>
            <a:r>
              <a:rPr lang="en-US" sz="1500" dirty="0"/>
              <a:t>Orbit and charge variation even with laser stabilization, that annoyed the injection tuning. </a:t>
            </a:r>
          </a:p>
          <a:p>
            <a:pPr lvl="1"/>
            <a:r>
              <a:rPr lang="en-US" sz="1900" dirty="0"/>
              <a:t>Caused by one of the chillers for a optical table</a:t>
            </a:r>
            <a:r>
              <a:rPr lang="en-US" sz="1600" dirty="0"/>
              <a:t> (found on Nov.19)</a:t>
            </a:r>
            <a:endParaRPr lang="en-US" sz="1900" dirty="0"/>
          </a:p>
          <a:p>
            <a:pPr lvl="1"/>
            <a:r>
              <a:rPr lang="en-US" sz="1900" dirty="0"/>
              <a:t>Would stop it for the moment, while laser position stabilization should cover this</a:t>
            </a:r>
          </a:p>
          <a:p>
            <a:pPr lvl="2"/>
            <a:r>
              <a:rPr lang="en-US" sz="1500" dirty="0"/>
              <a:t>Further investigation in this week</a:t>
            </a:r>
          </a:p>
          <a:p>
            <a:r>
              <a:rPr lang="en-US" sz="2400" dirty="0"/>
              <a:t>Emittance break-up at the latter part of the beam transport</a:t>
            </a:r>
          </a:p>
          <a:p>
            <a:pPr lvl="2"/>
            <a:r>
              <a:rPr lang="en-US" sz="1500" dirty="0"/>
              <a:t>Emittance blow-up several times while the beam goes through BT</a:t>
            </a:r>
          </a:p>
          <a:p>
            <a:pPr lvl="1"/>
            <a:r>
              <a:rPr lang="en-US" sz="1900" dirty="0"/>
              <a:t>Precise tuning of the beam with new beam monitors like OTR beam profile, </a:t>
            </a:r>
            <a:r>
              <a:rPr lang="en-US" sz="1900" dirty="0" err="1"/>
              <a:t>etc</a:t>
            </a:r>
            <a:endParaRPr lang="en-US" sz="1900" dirty="0"/>
          </a:p>
          <a:p>
            <a:pPr lvl="1"/>
            <a:r>
              <a:rPr lang="en-US" sz="1900" dirty="0"/>
              <a:t>Trying to understand step by step from beam experiments and simulations</a:t>
            </a:r>
          </a:p>
          <a:p>
            <a:pPr lvl="2"/>
            <a:endParaRPr lang="en-US" sz="1500" dirty="0"/>
          </a:p>
          <a:p>
            <a:r>
              <a:rPr lang="en-US" sz="2400" dirty="0"/>
              <a:t>Many other items like dispersion corrections, device calibrations, backup device preparation, operation software improvements</a:t>
            </a:r>
            <a:r>
              <a:rPr lang="en-US" sz="2400"/>
              <a:t>, etc.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3AE06-AA30-9C47-A9D1-52E26006A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30146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1575-A632-4C45-8F70-4A41726F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at the end of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C5A0-0EAD-994D-BFE1-DED537777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5" y="1100138"/>
            <a:ext cx="3430713" cy="6159500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After summer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 7-minute instability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>
                <a:sym typeface="Wingdings" pitchFamily="2" charset="2"/>
              </a:rPr>
              <a:t>==&gt;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5F00"/>
                </a:solidFill>
              </a:rPr>
              <a:t>Chiller for a table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 Discrete vertical</a:t>
            </a:r>
            <a:br>
              <a:rPr lang="en-US" sz="1800" dirty="0"/>
            </a:br>
            <a:r>
              <a:rPr lang="en-US" sz="1800" dirty="0"/>
              <a:t>	orbit 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>
                <a:sym typeface="Wingdings" pitchFamily="2" charset="2"/>
              </a:rPr>
              <a:t>==&gt;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5F00"/>
                </a:solidFill>
              </a:rPr>
              <a:t>New pulsed bend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EC85C-403A-EF4F-A14E-1CB1328E6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5" name="図 29">
            <a:extLst>
              <a:ext uri="{FF2B5EF4-FFF2-40B4-BE49-F238E27FC236}">
                <a16:creationId xmlns:a16="http://schemas.microsoft.com/office/drawing/2014/main" id="{3C405C99-5356-D14E-9A14-24066A74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888" y="1964690"/>
            <a:ext cx="1919306" cy="2303167"/>
          </a:xfrm>
          <a:prstGeom prst="rect">
            <a:avLst/>
          </a:prstGeom>
        </p:spPr>
      </p:pic>
      <p:pic>
        <p:nvPicPr>
          <p:cNvPr id="6" name="図 15">
            <a:extLst>
              <a:ext uri="{FF2B5EF4-FFF2-40B4-BE49-F238E27FC236}">
                <a16:creationId xmlns:a16="http://schemas.microsoft.com/office/drawing/2014/main" id="{5C48C665-28F6-3D42-B899-E23D864E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86" y="1451933"/>
            <a:ext cx="2040671" cy="2944008"/>
          </a:xfrm>
          <a:prstGeom prst="rect">
            <a:avLst/>
          </a:prstGeom>
        </p:spPr>
      </p:pic>
      <p:pic>
        <p:nvPicPr>
          <p:cNvPr id="7" name="図 28">
            <a:extLst>
              <a:ext uri="{FF2B5EF4-FFF2-40B4-BE49-F238E27FC236}">
                <a16:creationId xmlns:a16="http://schemas.microsoft.com/office/drawing/2014/main" id="{7F5D564D-B81E-594A-B282-5B9BFDF1D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61" y="4597965"/>
            <a:ext cx="2001801" cy="2581411"/>
          </a:xfrm>
          <a:prstGeom prst="rect">
            <a:avLst/>
          </a:prstGeom>
        </p:spPr>
      </p:pic>
      <p:pic>
        <p:nvPicPr>
          <p:cNvPr id="8" name="図 32">
            <a:extLst>
              <a:ext uri="{FF2B5EF4-FFF2-40B4-BE49-F238E27FC236}">
                <a16:creationId xmlns:a16="http://schemas.microsoft.com/office/drawing/2014/main" id="{35590849-7974-D443-BEE5-B15C3FF49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744" y="4718929"/>
            <a:ext cx="1996031" cy="2323249"/>
          </a:xfrm>
          <a:prstGeom prst="rect">
            <a:avLst/>
          </a:prstGeom>
        </p:spPr>
      </p:pic>
      <p:sp>
        <p:nvSpPr>
          <p:cNvPr id="9" name="正方形/長方形 39">
            <a:extLst>
              <a:ext uri="{FF2B5EF4-FFF2-40B4-BE49-F238E27FC236}">
                <a16:creationId xmlns:a16="http://schemas.microsoft.com/office/drawing/2014/main" id="{8AC5158A-5BFA-EF40-9230-9BC567EF186E}"/>
              </a:ext>
            </a:extLst>
          </p:cNvPr>
          <p:cNvSpPr/>
          <p:nvPr/>
        </p:nvSpPr>
        <p:spPr>
          <a:xfrm>
            <a:off x="6643386" y="1330971"/>
            <a:ext cx="4045252" cy="583102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2">
            <a:extLst>
              <a:ext uri="{FF2B5EF4-FFF2-40B4-BE49-F238E27FC236}">
                <a16:creationId xmlns:a16="http://schemas.microsoft.com/office/drawing/2014/main" id="{C5B96C1F-E479-494C-9AD6-7745DD53503F}"/>
              </a:ext>
            </a:extLst>
          </p:cNvPr>
          <p:cNvSpPr txBox="1"/>
          <p:nvPr/>
        </p:nvSpPr>
        <p:spPr>
          <a:xfrm>
            <a:off x="7419750" y="1100138"/>
            <a:ext cx="248065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After Summer</a:t>
            </a:r>
            <a:endParaRPr kumimoji="1"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pic>
        <p:nvPicPr>
          <p:cNvPr id="11" name="図 41">
            <a:extLst>
              <a:ext uri="{FF2B5EF4-FFF2-40B4-BE49-F238E27FC236}">
                <a16:creationId xmlns:a16="http://schemas.microsoft.com/office/drawing/2014/main" id="{9B7F8913-0FE0-B04E-A7A0-112CF8E60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697" y="1451933"/>
            <a:ext cx="2016889" cy="2944008"/>
          </a:xfrm>
          <a:prstGeom prst="rect">
            <a:avLst/>
          </a:prstGeom>
        </p:spPr>
      </p:pic>
      <p:pic>
        <p:nvPicPr>
          <p:cNvPr id="12" name="図 42">
            <a:extLst>
              <a:ext uri="{FF2B5EF4-FFF2-40B4-BE49-F238E27FC236}">
                <a16:creationId xmlns:a16="http://schemas.microsoft.com/office/drawing/2014/main" id="{6A90EA7E-17C8-B941-921C-95A1B3C5F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419" y="4597965"/>
            <a:ext cx="1986592" cy="2564028"/>
          </a:xfrm>
          <a:prstGeom prst="rect">
            <a:avLst/>
          </a:prstGeom>
        </p:spPr>
      </p:pic>
      <p:pic>
        <p:nvPicPr>
          <p:cNvPr id="13" name="図 43">
            <a:extLst>
              <a:ext uri="{FF2B5EF4-FFF2-40B4-BE49-F238E27FC236}">
                <a16:creationId xmlns:a16="http://schemas.microsoft.com/office/drawing/2014/main" id="{6DFDCD93-1A85-4C47-9C03-2DC4EE94C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2018" y="1964689"/>
            <a:ext cx="1889053" cy="2288453"/>
          </a:xfrm>
          <a:prstGeom prst="rect">
            <a:avLst/>
          </a:prstGeom>
        </p:spPr>
      </p:pic>
      <p:pic>
        <p:nvPicPr>
          <p:cNvPr id="14" name="図 44">
            <a:extLst>
              <a:ext uri="{FF2B5EF4-FFF2-40B4-BE49-F238E27FC236}">
                <a16:creationId xmlns:a16="http://schemas.microsoft.com/office/drawing/2014/main" id="{E1EABBB4-E097-0941-83C4-8319BAE4B2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4129" y="4788779"/>
            <a:ext cx="1904790" cy="2247758"/>
          </a:xfrm>
          <a:prstGeom prst="rect">
            <a:avLst/>
          </a:prstGeom>
        </p:spPr>
      </p:pic>
      <p:sp>
        <p:nvSpPr>
          <p:cNvPr id="15" name="正方形/長方形 45">
            <a:extLst>
              <a:ext uri="{FF2B5EF4-FFF2-40B4-BE49-F238E27FC236}">
                <a16:creationId xmlns:a16="http://schemas.microsoft.com/office/drawing/2014/main" id="{A4C04A39-19FA-6D4E-8041-5DDD81825509}"/>
              </a:ext>
            </a:extLst>
          </p:cNvPr>
          <p:cNvSpPr/>
          <p:nvPr/>
        </p:nvSpPr>
        <p:spPr>
          <a:xfrm>
            <a:off x="2515176" y="1337631"/>
            <a:ext cx="4045252" cy="5831022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A8DEA0-D346-BF4D-AC77-B456D9BE8CC8}"/>
              </a:ext>
            </a:extLst>
          </p:cNvPr>
          <p:cNvSpPr txBox="1"/>
          <p:nvPr/>
        </p:nvSpPr>
        <p:spPr>
          <a:xfrm>
            <a:off x="3354744" y="1100138"/>
            <a:ext cx="254402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Before Summer</a:t>
            </a:r>
            <a:endParaRPr kumimoji="1" lang="ja-JP" altLang="en-US" sz="24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71A39302-0D9C-DC44-A4AA-C448E6A0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232" y="2017848"/>
            <a:ext cx="620917" cy="3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9551" tIns="49775" rIns="99551" bIns="49775">
            <a:spAutoFit/>
          </a:bodyPr>
          <a:lstStyle/>
          <a:p>
            <a:r>
              <a:rPr lang="en-US" altLang="ja-JP" sz="1400" i="1" dirty="0"/>
              <a:t>Hor.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077D343C-5C23-9A4C-8136-A5BA9D9C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731" y="2677249"/>
            <a:ext cx="620917" cy="3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9551" tIns="49775" rIns="99551" bIns="49775">
            <a:spAutoFit/>
          </a:bodyPr>
          <a:lstStyle/>
          <a:p>
            <a:r>
              <a:rPr lang="en-US" altLang="ja-JP" sz="1400" i="1" dirty="0"/>
              <a:t>Ver.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1248A3AF-1556-144B-8FBC-084D40086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230" y="3336650"/>
            <a:ext cx="1000148" cy="3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9551" tIns="49775" rIns="99551" bIns="49775">
            <a:spAutoFit/>
          </a:bodyPr>
          <a:lstStyle/>
          <a:p>
            <a:r>
              <a:rPr lang="en-US" altLang="ja-JP" sz="1400" i="1" dirty="0"/>
              <a:t>Charge</a:t>
            </a:r>
          </a:p>
        </p:txBody>
      </p:sp>
      <p:sp>
        <p:nvSpPr>
          <p:cNvPr id="20" name="日付プレースホルダー 3">
            <a:extLst>
              <a:ext uri="{FF2B5EF4-FFF2-40B4-BE49-F238E27FC236}">
                <a16:creationId xmlns:a16="http://schemas.microsoft.com/office/drawing/2014/main" id="{00B4A967-FBC5-674D-891D-EA81935369EE}"/>
              </a:ext>
            </a:extLst>
          </p:cNvPr>
          <p:cNvSpPr txBox="1">
            <a:spLocks/>
          </p:cNvSpPr>
          <p:nvPr/>
        </p:nvSpPr>
        <p:spPr bwMode="auto">
          <a:xfrm>
            <a:off x="9250327" y="718088"/>
            <a:ext cx="1275766" cy="3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521437" rtl="0" eaLnBrk="1" latinLnBrk="0" hangingPunct="1">
              <a:defRPr kumimoji="1" sz="1100" kern="1200">
                <a:solidFill>
                  <a:schemeClr val="tx1"/>
                </a:solidFill>
                <a:latin typeface="Arial Rounded MT Bold"/>
                <a:ea typeface="ヒラギノ丸ゴ Pro W4"/>
                <a:cs typeface="ヒラギノ丸ゴ Pro W4"/>
              </a:defRPr>
            </a:lvl1pPr>
            <a:lvl2pPr marL="521437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Y. Seimiya</a:t>
            </a:r>
            <a:endParaRPr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3562345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E7558056-E7AB-C948-A8E5-F1056E7D0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653" y="2099633"/>
            <a:ext cx="5186730" cy="4907024"/>
          </a:xfrm>
          <a:prstGeom prst="rect">
            <a:avLst/>
          </a:prstGeom>
        </p:spPr>
      </p:pic>
      <p:sp>
        <p:nvSpPr>
          <p:cNvPr id="10" name="タイトル 9">
            <a:extLst>
              <a:ext uri="{FF2B5EF4-FFF2-40B4-BE49-F238E27FC236}">
                <a16:creationId xmlns:a16="http://schemas.microsoft.com/office/drawing/2014/main" id="{3F6E3504-E15A-4840-9F5E-E9922BBA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34" y="340644"/>
            <a:ext cx="9218950" cy="974730"/>
          </a:xfr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Emittance break-up in BT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FAF59E-B57C-5643-BBC9-AD073D40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901" y="718088"/>
            <a:ext cx="1092191" cy="320102"/>
          </a:xfrm>
        </p:spPr>
        <p:txBody>
          <a:bodyPr/>
          <a:lstStyle/>
          <a:p>
            <a:r>
              <a:rPr kumimoji="1" lang="en-US" altLang="ja-JP" sz="1600" dirty="0"/>
              <a:t>N. Iida</a:t>
            </a:r>
            <a:endParaRPr kumimoji="1" lang="ja-JP" altLang="en-US" sz="160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004BFEC-9BDD-D64C-BC32-61364CA17F36}"/>
              </a:ext>
            </a:extLst>
          </p:cNvPr>
          <p:cNvGrpSpPr/>
          <p:nvPr/>
        </p:nvGrpSpPr>
        <p:grpSpPr>
          <a:xfrm>
            <a:off x="8091509" y="3101787"/>
            <a:ext cx="2423000" cy="524118"/>
            <a:chOff x="8873099" y="91026"/>
            <a:chExt cx="2763797" cy="61272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2611F53-024E-9345-B8FB-A068B71E66D7}"/>
                </a:ext>
              </a:extLst>
            </p:cNvPr>
            <p:cNvSpPr txBox="1"/>
            <p:nvPr/>
          </p:nvSpPr>
          <p:spPr>
            <a:xfrm>
              <a:off x="9356433" y="91026"/>
              <a:ext cx="2280463" cy="612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3"/>
                <a:t>Same emittance line </a:t>
              </a:r>
            </a:p>
            <a:p>
              <a:r>
                <a:rPr lang="en-US" altLang="ja-JP" sz="1403"/>
                <a:t>of BT2 as BT1</a:t>
              </a:r>
              <a:endParaRPr lang="ja-JP" altLang="en-US" sz="1403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919874A-3F2F-BA4C-8CE7-1AB502DCF33B}"/>
                </a:ext>
              </a:extLst>
            </p:cNvPr>
            <p:cNvCxnSpPr>
              <a:cxnSpLocks/>
            </p:cNvCxnSpPr>
            <p:nvPr/>
          </p:nvCxnSpPr>
          <p:spPr>
            <a:xfrm>
              <a:off x="8873099" y="374073"/>
              <a:ext cx="53067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D054E1-9128-4240-B417-9BD2D343CACB}"/>
              </a:ext>
            </a:extLst>
          </p:cNvPr>
          <p:cNvSpPr txBox="1"/>
          <p:nvPr/>
        </p:nvSpPr>
        <p:spPr>
          <a:xfrm>
            <a:off x="4762453" y="2032750"/>
            <a:ext cx="606256" cy="375616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41">
                <a:solidFill>
                  <a:srgbClr val="0432FF"/>
                </a:solidFill>
              </a:rPr>
              <a:t>e- X</a:t>
            </a:r>
            <a:endParaRPr lang="ja-JP" altLang="en-US" sz="1841">
              <a:solidFill>
                <a:srgbClr val="0432FF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E509BD-0397-8145-B416-795A7C3BCB51}"/>
              </a:ext>
            </a:extLst>
          </p:cNvPr>
          <p:cNvSpPr txBox="1"/>
          <p:nvPr/>
        </p:nvSpPr>
        <p:spPr>
          <a:xfrm>
            <a:off x="5093197" y="4573587"/>
            <a:ext cx="611065" cy="375616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41">
                <a:solidFill>
                  <a:srgbClr val="0432FF"/>
                </a:solidFill>
              </a:rPr>
              <a:t>e- Y</a:t>
            </a:r>
            <a:endParaRPr lang="ja-JP" altLang="en-US" sz="1841">
              <a:solidFill>
                <a:srgbClr val="0432FF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A5C84B-2C12-A54C-A175-0B4D4400F200}"/>
              </a:ext>
            </a:extLst>
          </p:cNvPr>
          <p:cNvSpPr txBox="1"/>
          <p:nvPr/>
        </p:nvSpPr>
        <p:spPr>
          <a:xfrm>
            <a:off x="8069350" y="2017311"/>
            <a:ext cx="2385077" cy="10635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701">
                <a:solidFill>
                  <a:srgbClr val="0432FF"/>
                </a:solidFill>
              </a:rPr>
              <a:t>●</a:t>
            </a:r>
            <a:r>
              <a:rPr lang="en-US" altLang="ja-JP" sz="789">
                <a:solidFill>
                  <a:srgbClr val="0432FF"/>
                </a:solidFill>
              </a:rPr>
              <a:t>    </a:t>
            </a:r>
            <a:r>
              <a:rPr lang="en-US" altLang="ja-JP" sz="1227"/>
              <a:t>Measured by WS</a:t>
            </a:r>
          </a:p>
          <a:p>
            <a:r>
              <a:rPr lang="ja-JP" altLang="en-US" sz="701">
                <a:solidFill>
                  <a:srgbClr val="00B050"/>
                </a:solidFill>
              </a:rPr>
              <a:t>●</a:t>
            </a:r>
            <a:r>
              <a:rPr lang="ja-JP" altLang="en-US" sz="789">
                <a:solidFill>
                  <a:srgbClr val="0432FF"/>
                </a:solidFill>
              </a:rPr>
              <a:t>　</a:t>
            </a:r>
            <a:r>
              <a:rPr lang="en-US" altLang="ja-JP" sz="1227"/>
              <a:t>Emittance due to Jitter</a:t>
            </a:r>
          </a:p>
          <a:p>
            <a:r>
              <a:rPr lang="ja-JP" altLang="en-US" sz="1227">
                <a:solidFill>
                  <a:srgbClr val="008F00"/>
                </a:solidFill>
              </a:rPr>
              <a:t>ー</a:t>
            </a:r>
            <a:r>
              <a:rPr lang="en-US" altLang="ja-JP" sz="1227">
                <a:solidFill>
                  <a:srgbClr val="FF40FF"/>
                </a:solidFill>
              </a:rPr>
              <a:t> </a:t>
            </a:r>
            <a:r>
              <a:rPr lang="en-US" altLang="ja-JP" sz="1227"/>
              <a:t>Emittance due to BPM res.</a:t>
            </a:r>
            <a:endParaRPr lang="en-US" altLang="ja-JP" sz="1227">
              <a:solidFill>
                <a:srgbClr val="FF40FF"/>
              </a:solidFill>
            </a:endParaRPr>
          </a:p>
          <a:p>
            <a:r>
              <a:rPr lang="ja-JP" altLang="en-US" sz="1227">
                <a:solidFill>
                  <a:srgbClr val="FF40FF"/>
                </a:solidFill>
              </a:rPr>
              <a:t>ー</a:t>
            </a:r>
            <a:r>
              <a:rPr lang="en-US" altLang="ja-JP" sz="1227">
                <a:solidFill>
                  <a:srgbClr val="FF40FF"/>
                </a:solidFill>
              </a:rPr>
              <a:t> </a:t>
            </a:r>
            <a:r>
              <a:rPr lang="en-US" altLang="ja-JP" sz="1227"/>
              <a:t>Emittance due to </a:t>
            </a:r>
            <a:r>
              <a:rPr lang="en-US" altLang="ja-JP" sz="1227">
                <a:latin typeface="Symbol" pitchFamily="2" charset="2"/>
              </a:rPr>
              <a:t>s</a:t>
            </a:r>
            <a:r>
              <a:rPr lang="en-US" altLang="ja-JP" sz="1403" baseline="-25000">
                <a:latin typeface="Symbol" pitchFamily="2" charset="2"/>
              </a:rPr>
              <a:t>d</a:t>
            </a:r>
          </a:p>
          <a:p>
            <a:r>
              <a:rPr lang="en-US" altLang="ja-JP" sz="1403">
                <a:cs typeface="Calibri" panose="020F0502020204030204" pitchFamily="34" charset="0"/>
              </a:rPr>
              <a:t>      (invisibly small)</a:t>
            </a:r>
            <a:endParaRPr lang="en-US" altLang="ja-JP" sz="1227">
              <a:cs typeface="Calibri" panose="020F0502020204030204" pitchFamily="34" charset="0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EF3110E-7412-C443-B460-1C20B3788759}"/>
              </a:ext>
            </a:extLst>
          </p:cNvPr>
          <p:cNvGrpSpPr/>
          <p:nvPr/>
        </p:nvGrpSpPr>
        <p:grpSpPr>
          <a:xfrm>
            <a:off x="8091510" y="3564031"/>
            <a:ext cx="2322654" cy="524118"/>
            <a:chOff x="8873099" y="91026"/>
            <a:chExt cx="2649336" cy="612724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EB89C5D-AEDA-B443-B9D3-1A1671008FF4}"/>
                </a:ext>
              </a:extLst>
            </p:cNvPr>
            <p:cNvSpPr txBox="1"/>
            <p:nvPr/>
          </p:nvSpPr>
          <p:spPr>
            <a:xfrm>
              <a:off x="9356433" y="91026"/>
              <a:ext cx="2166002" cy="6127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3"/>
                <a:t>Required emittance</a:t>
              </a:r>
            </a:p>
            <a:p>
              <a:r>
                <a:rPr lang="en-US" altLang="ja-JP" sz="1403"/>
                <a:t>from LER/HER</a:t>
              </a:r>
              <a:endParaRPr lang="ja-JP" altLang="en-US" sz="1403"/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F7B0C834-E66A-9F43-B1D5-C28EDCC62916}"/>
                </a:ext>
              </a:extLst>
            </p:cNvPr>
            <p:cNvCxnSpPr>
              <a:cxnSpLocks/>
            </p:cNvCxnSpPr>
            <p:nvPr/>
          </p:nvCxnSpPr>
          <p:spPr>
            <a:xfrm>
              <a:off x="8873099" y="374073"/>
              <a:ext cx="53067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380566-BD3C-6A43-878D-809F3E0D7297}"/>
              </a:ext>
            </a:extLst>
          </p:cNvPr>
          <p:cNvSpPr txBox="1"/>
          <p:nvPr/>
        </p:nvSpPr>
        <p:spPr>
          <a:xfrm>
            <a:off x="7857482" y="4538940"/>
            <a:ext cx="2648792" cy="225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517" indent="-250517">
              <a:buFont typeface="Arial" panose="020B0604020202020204" pitchFamily="34" charset="0"/>
              <a:buChar char="•"/>
            </a:pPr>
            <a:r>
              <a:rPr lang="en-US" altLang="ja-JP" sz="1403"/>
              <a:t>The horizontal orbit jitter in the e+ is negligibly small.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US" altLang="ja-JP" sz="1403"/>
              <a:t>The other jitter emittances at BT1 is comparable as measured emittance.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en-US" altLang="ja-JP" sz="1403">
                <a:solidFill>
                  <a:srgbClr val="FF0000"/>
                </a:solidFill>
              </a:rPr>
              <a:t>But in BT2, all measured emittances are larger than the jitter emittances</a:t>
            </a:r>
            <a:r>
              <a:rPr lang="en-US" altLang="ja-JP" sz="1403"/>
              <a:t>.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4D4719A-938D-8A41-A50E-03F4B2D3BACF}"/>
              </a:ext>
            </a:extLst>
          </p:cNvPr>
          <p:cNvSpPr txBox="1"/>
          <p:nvPr/>
        </p:nvSpPr>
        <p:spPr>
          <a:xfrm>
            <a:off x="1962250" y="2019732"/>
            <a:ext cx="606256" cy="37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41">
                <a:solidFill>
                  <a:srgbClr val="FF0000"/>
                </a:solidFill>
              </a:rPr>
              <a:t>e+X</a:t>
            </a:r>
            <a:endParaRPr lang="ja-JP" altLang="en-US" sz="1841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FA7AC0-004A-F147-80B2-807A9C996E4B}"/>
              </a:ext>
            </a:extLst>
          </p:cNvPr>
          <p:cNvSpPr txBox="1"/>
          <p:nvPr/>
        </p:nvSpPr>
        <p:spPr>
          <a:xfrm>
            <a:off x="2010785" y="4573587"/>
            <a:ext cx="611065" cy="37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41">
                <a:solidFill>
                  <a:srgbClr val="FF0000"/>
                </a:solidFill>
              </a:rPr>
              <a:t>e+Y</a:t>
            </a:r>
            <a:endParaRPr lang="ja-JP" altLang="en-US" sz="1841">
              <a:solidFill>
                <a:srgbClr val="FF0000"/>
              </a:solidFill>
            </a:endParaRP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D3F4B284-55CC-844E-9B21-DFE5AEB1F8F0}"/>
              </a:ext>
            </a:extLst>
          </p:cNvPr>
          <p:cNvSpPr/>
          <p:nvPr/>
        </p:nvSpPr>
        <p:spPr>
          <a:xfrm>
            <a:off x="3114728" y="2869224"/>
            <a:ext cx="127444" cy="12744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41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A85CCE97-1194-D34A-87A9-4A8DBD4F7241}"/>
              </a:ext>
            </a:extLst>
          </p:cNvPr>
          <p:cNvSpPr/>
          <p:nvPr/>
        </p:nvSpPr>
        <p:spPr>
          <a:xfrm>
            <a:off x="2464115" y="5521046"/>
            <a:ext cx="127444" cy="12744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41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300250B4-D5A7-844D-9F29-D0B9255DEBB5}"/>
              </a:ext>
            </a:extLst>
          </p:cNvPr>
          <p:cNvSpPr/>
          <p:nvPr/>
        </p:nvSpPr>
        <p:spPr>
          <a:xfrm>
            <a:off x="5323618" y="2851409"/>
            <a:ext cx="127444" cy="12744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41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2E1FAB63-FE2D-8544-B689-C163B69F6B16}"/>
              </a:ext>
            </a:extLst>
          </p:cNvPr>
          <p:cNvSpPr/>
          <p:nvPr/>
        </p:nvSpPr>
        <p:spPr>
          <a:xfrm>
            <a:off x="5368784" y="5956396"/>
            <a:ext cx="127444" cy="12744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4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6E5474-E972-7141-8B7D-23887B7337EA}"/>
              </a:ext>
            </a:extLst>
          </p:cNvPr>
          <p:cNvSpPr txBox="1"/>
          <p:nvPr/>
        </p:nvSpPr>
        <p:spPr>
          <a:xfrm>
            <a:off x="2561960" y="2503259"/>
            <a:ext cx="76495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3" b="1" dirty="0">
                <a:solidFill>
                  <a:srgbClr val="00B0F0"/>
                </a:solidFill>
              </a:rPr>
              <a:t>21/Oct</a:t>
            </a:r>
            <a:endParaRPr lang="ja-JP" altLang="en-US" sz="1403" b="1">
              <a:solidFill>
                <a:srgbClr val="00B0F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66E140D-9346-E74A-A4B2-9978E6099E55}"/>
              </a:ext>
            </a:extLst>
          </p:cNvPr>
          <p:cNvSpPr txBox="1"/>
          <p:nvPr/>
        </p:nvSpPr>
        <p:spPr>
          <a:xfrm>
            <a:off x="2338881" y="5176567"/>
            <a:ext cx="76495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3" b="1" dirty="0">
                <a:solidFill>
                  <a:srgbClr val="00B0F0"/>
                </a:solidFill>
              </a:rPr>
              <a:t>21/Oct</a:t>
            </a:r>
            <a:endParaRPr lang="ja-JP" altLang="en-US" sz="1403" b="1">
              <a:solidFill>
                <a:srgbClr val="00B0F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852A53B-D7BA-AB41-B830-DFBBD470DA2D}"/>
              </a:ext>
            </a:extLst>
          </p:cNvPr>
          <p:cNvSpPr txBox="1"/>
          <p:nvPr/>
        </p:nvSpPr>
        <p:spPr>
          <a:xfrm>
            <a:off x="5652326" y="2703394"/>
            <a:ext cx="76495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3" b="1" dirty="0">
                <a:solidFill>
                  <a:srgbClr val="00B0F0"/>
                </a:solidFill>
              </a:rPr>
              <a:t>22/Oct</a:t>
            </a:r>
            <a:endParaRPr lang="ja-JP" altLang="en-US" sz="1403" b="1">
              <a:solidFill>
                <a:srgbClr val="00B0F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725E03E-84D5-A24B-8FB7-3CCA5EBB9C4A}"/>
              </a:ext>
            </a:extLst>
          </p:cNvPr>
          <p:cNvSpPr txBox="1"/>
          <p:nvPr/>
        </p:nvSpPr>
        <p:spPr>
          <a:xfrm>
            <a:off x="6047812" y="5588560"/>
            <a:ext cx="76495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3" b="1">
                <a:solidFill>
                  <a:srgbClr val="00B0F0"/>
                </a:solidFill>
              </a:rPr>
              <a:t>22/</a:t>
            </a:r>
            <a:r>
              <a:rPr lang="en-US" altLang="ja-JP" sz="1403" b="1" dirty="0">
                <a:solidFill>
                  <a:srgbClr val="00B0F0"/>
                </a:solidFill>
              </a:rPr>
              <a:t>Oct</a:t>
            </a:r>
            <a:endParaRPr lang="ja-JP" altLang="en-US" sz="1403" b="1">
              <a:solidFill>
                <a:srgbClr val="00B0F0"/>
              </a:solidFill>
            </a:endParaRPr>
          </a:p>
        </p:txBody>
      </p:sp>
      <p:pic>
        <p:nvPicPr>
          <p:cNvPr id="29" name="図 18">
            <a:extLst>
              <a:ext uri="{FF2B5EF4-FFF2-40B4-BE49-F238E27FC236}">
                <a16:creationId xmlns:a16="http://schemas.microsoft.com/office/drawing/2014/main" id="{95568DB6-3329-AB4E-B712-6B3546B8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" y="527654"/>
            <a:ext cx="2038350" cy="13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49"/>
    </mc:Choice>
    <mc:Fallback xmlns="">
      <p:transition spd="slow" advTm="650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953CA76B-D145-1641-A576-DC9D187F5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33590"/>
              </p:ext>
            </p:extLst>
          </p:nvPr>
        </p:nvGraphicFramePr>
        <p:xfrm>
          <a:off x="719999" y="576410"/>
          <a:ext cx="9449051" cy="647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41">
                  <a:extLst>
                    <a:ext uri="{9D8B030D-6E8A-4147-A177-3AD203B41FA5}">
                      <a16:colId xmlns:a16="http://schemas.microsoft.com/office/drawing/2014/main" val="1994511005"/>
                    </a:ext>
                  </a:extLst>
                </a:gridCol>
                <a:gridCol w="2942218">
                  <a:extLst>
                    <a:ext uri="{9D8B030D-6E8A-4147-A177-3AD203B41FA5}">
                      <a16:colId xmlns:a16="http://schemas.microsoft.com/office/drawing/2014/main" val="1108310102"/>
                    </a:ext>
                  </a:extLst>
                </a:gridCol>
                <a:gridCol w="3012971">
                  <a:extLst>
                    <a:ext uri="{9D8B030D-6E8A-4147-A177-3AD203B41FA5}">
                      <a16:colId xmlns:a16="http://schemas.microsoft.com/office/drawing/2014/main" val="1874942341"/>
                    </a:ext>
                  </a:extLst>
                </a:gridCol>
                <a:gridCol w="2627621">
                  <a:extLst>
                    <a:ext uri="{9D8B030D-6E8A-4147-A177-3AD203B41FA5}">
                      <a16:colId xmlns:a16="http://schemas.microsoft.com/office/drawing/2014/main" val="1225025625"/>
                    </a:ext>
                  </a:extLst>
                </a:gridCol>
              </a:tblGrid>
              <a:tr h="383104">
                <a:tc>
                  <a:txBody>
                    <a:bodyPr/>
                    <a:lstStyle/>
                    <a:p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早朝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日中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 LINAC mode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準夜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 BT dump mode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646049690"/>
                  </a:ext>
                </a:extLst>
              </a:tr>
              <a:tr h="661248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11/18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（水）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２値化問題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パターンを変える。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)(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夏井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~18:00</a:t>
                      </a: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OTR, BT2 </a:t>
                      </a:r>
                      <a:r>
                        <a:rPr kumimoji="1" lang="en-US" altLang="ja-JP" sz="1600" b="0" dirty="0" err="1">
                          <a:latin typeface="+mn-ea"/>
                          <a:ea typeface="+mn-ea"/>
                        </a:rPr>
                        <a:t>QuadScreen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2944099641"/>
                  </a:ext>
                </a:extLst>
              </a:tr>
              <a:tr h="881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11/19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（木）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err="1">
                          <a:latin typeface="+mn-ea"/>
                          <a:ea typeface="+mn-ea"/>
                        </a:rPr>
                        <a:t>QuadBPM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ja-JP" sz="1600" b="0" dirty="0" err="1">
                          <a:latin typeface="+mn-ea"/>
                          <a:ea typeface="+mn-ea"/>
                        </a:rPr>
                        <a:t>BTp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en-US" altLang="ja-JP" sz="1600" b="0" dirty="0" err="1">
                          <a:latin typeface="+mn-ea"/>
                          <a:ea typeface="+mn-ea"/>
                        </a:rPr>
                        <a:t>OctoPos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(SY3)e- data taking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分変動の調査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吉田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en-US" altLang="ja-JP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KBP DS Study(</a:t>
                      </a:r>
                      <a:r>
                        <a:rPr kumimoji="1" lang="ja-JP" altLang="en-US" sz="16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三浦</a:t>
                      </a:r>
                      <a:r>
                        <a:rPr kumimoji="1" lang="en-US" altLang="ja-JP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~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できるまで</a:t>
                      </a:r>
                      <a:endParaRPr kumimoji="1" lang="en-US" altLang="ja-JP" sz="16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BT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Study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3267310980"/>
                  </a:ext>
                </a:extLst>
              </a:tr>
              <a:tr h="1149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11/20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（金）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KBP DC4 response</a:t>
                      </a: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8:00~9:00e-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放射線測定</a:t>
                      </a:r>
                      <a:endParaRPr kumimoji="1" lang="en-US" altLang="ja-JP" sz="16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25Hz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err="1">
                          <a:latin typeface="+mn-ea"/>
                          <a:ea typeface="+mn-ea"/>
                        </a:rPr>
                        <a:t>Jarc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 dispersion(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吉田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err="1">
                          <a:latin typeface="+mn-ea"/>
                          <a:ea typeface="+mn-ea"/>
                        </a:rPr>
                        <a:t>Jarc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 dispersion(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清宮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3-5 sector 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軌道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FB(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清宮</a:t>
                      </a: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~</a:t>
                      </a:r>
                      <a:r>
                        <a:rPr kumimoji="1" lang="ja-JP" altLang="en-US" sz="1600" b="0">
                          <a:latin typeface="+mn-ea"/>
                          <a:ea typeface="+mn-ea"/>
                        </a:rPr>
                        <a:t>できるまで</a:t>
                      </a:r>
                      <a:endParaRPr kumimoji="1" lang="en-US" altLang="ja-JP" sz="1600" b="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BT Study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893714510"/>
                  </a:ext>
                </a:extLst>
              </a:tr>
              <a:tr h="1416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11/21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（土）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TBD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 </a:t>
                      </a:r>
                      <a:endParaRPr kumimoji="1" lang="ja-JP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Cleaning 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~18:00</a:t>
                      </a: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Conditioning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KBP DS Study(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三浦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MOFB Off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の影響を見る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3190530563"/>
                  </a:ext>
                </a:extLst>
              </a:tr>
              <a:tr h="66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11/22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（日）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+mn-ea"/>
                          <a:ea typeface="+mn-ea"/>
                        </a:rPr>
                        <a:t>Conditioning</a:t>
                      </a:r>
                      <a:endParaRPr kumimoji="1" lang="ja-JP" altLang="en-US" sz="18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Conditioning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Conditioning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349442254"/>
                  </a:ext>
                </a:extLst>
              </a:tr>
              <a:tr h="66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11/23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（月）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st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laser </a:t>
                      </a:r>
                      <a:endParaRPr kumimoji="1" lang="ja-JP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st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+2</a:t>
                      </a:r>
                      <a:r>
                        <a:rPr kumimoji="1" lang="en-US" altLang="ja-JP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nd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laser</a:t>
                      </a:r>
                      <a:endParaRPr kumimoji="1" lang="ja-JP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  <a:endParaRPr kumimoji="1" lang="ja-JP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4028811470"/>
                  </a:ext>
                </a:extLst>
              </a:tr>
              <a:tr h="661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11/24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（火）</a:t>
                      </a: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KBE beam</a:t>
                      </a:r>
                      <a:endParaRPr kumimoji="1" lang="ja-JP" alt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HER injection</a:t>
                      </a:r>
                    </a:p>
                    <a:p>
                      <a:r>
                        <a:rPr kumimoji="1" lang="en-US" altLang="ja-JP" sz="1600" b="0" dirty="0">
                          <a:latin typeface="+mn-ea"/>
                          <a:ea typeface="+mn-ea"/>
                        </a:rPr>
                        <a:t>LER injection</a:t>
                      </a:r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tc>
                  <a:txBody>
                    <a:bodyPr/>
                    <a:lstStyle/>
                    <a:p>
                      <a:endParaRPr kumimoji="1" lang="en-US" altLang="ja-JP" sz="1600" b="0" dirty="0">
                        <a:latin typeface="+mn-ea"/>
                        <a:ea typeface="+mn-ea"/>
                      </a:endParaRPr>
                    </a:p>
                    <a:p>
                      <a:endParaRPr kumimoji="1" lang="ja-JP" altLang="en-US" sz="1600" b="0">
                        <a:latin typeface="+mn-ea"/>
                        <a:ea typeface="+mn-ea"/>
                      </a:endParaRPr>
                    </a:p>
                  </a:txBody>
                  <a:tcPr marL="80165" marR="80165" marT="40082" marB="40082"/>
                </a:tc>
                <a:extLst>
                  <a:ext uri="{0D108BD9-81ED-4DB2-BD59-A6C34878D82A}">
                    <a16:rowId xmlns:a16="http://schemas.microsoft.com/office/drawing/2014/main" val="21324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481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nac-furukawa-jun2016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linac-furukawa-jun2016.potx</Template>
  <TotalTime>19788</TotalTime>
  <Words>1640</Words>
  <Application>Microsoft Macintosh PowerPoint</Application>
  <PresentationFormat>Custom</PresentationFormat>
  <Paragraphs>364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8" baseType="lpstr">
      <vt:lpstr>Hiragino Maru Gothic Pro W4</vt:lpstr>
      <vt:lpstr>ヒラギノ丸ゴ Pro W4</vt:lpstr>
      <vt:lpstr>Arial</vt:lpstr>
      <vt:lpstr>Arial Rounded MT Bold</vt:lpstr>
      <vt:lpstr>Calibri</vt:lpstr>
      <vt:lpstr>Garamond</vt:lpstr>
      <vt:lpstr>Symbol</vt:lpstr>
      <vt:lpstr>Times</vt:lpstr>
      <vt:lpstr>Wingdings</vt:lpstr>
      <vt:lpstr>linac-furukawa-jun2016</vt:lpstr>
      <vt:lpstr>Injector linac status</vt:lpstr>
      <vt:lpstr>Improvements during summer shutdown</vt:lpstr>
      <vt:lpstr>Positron yield</vt:lpstr>
      <vt:lpstr>Improvements during summer shutdown</vt:lpstr>
      <vt:lpstr>Injector linac operation</vt:lpstr>
      <vt:lpstr>Investigations and improvements in this week</vt:lpstr>
      <vt:lpstr>Examples at the end of linac</vt:lpstr>
      <vt:lpstr>Emittance break-up in BT</vt:lpstr>
      <vt:lpstr>PowerPoint Presentation</vt:lpstr>
      <vt:lpstr>PowerPoint Presentation</vt:lpstr>
      <vt:lpstr>e- beam V-orbit binarization at LINAC end</vt:lpstr>
      <vt:lpstr>Higher energy injection and collision</vt:lpstr>
      <vt:lpstr>New accelerator structures</vt:lpstr>
      <vt:lpstr>Energy</vt:lpstr>
      <vt:lpstr>Linac Beam Parameters for KEKB/SuperKEKB</vt:lpstr>
      <vt:lpstr>24th KEKB accelerator review</vt:lpstr>
      <vt:lpstr>MEXT roadmap and injector</vt:lpstr>
      <vt:lpstr>B-Suishin-i</vt:lpstr>
    </vt:vector>
  </TitlesOfParts>
  <Manager/>
  <Company>kek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a4_x000d_based on _x000d_b2gm-linac-furukawa-nov2014.pptx_x000d_linac-furukawa-oct2014.pptx_x000d_linac14-rfgun-yoshida.pptx_x000d_etc_x000d_</dc:description>
  <cp:lastModifiedBy>Furukawa Kazuro</cp:lastModifiedBy>
  <cp:revision>658</cp:revision>
  <cp:lastPrinted>2020-02-02T21:22:56Z</cp:lastPrinted>
  <dcterms:created xsi:type="dcterms:W3CDTF">2015-01-07T03:09:39Z</dcterms:created>
  <dcterms:modified xsi:type="dcterms:W3CDTF">2020-11-19T11:59:08Z</dcterms:modified>
  <cp:category/>
</cp:coreProperties>
</file>