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5" r:id="rId2"/>
    <p:sldMasterId id="2147483672" r:id="rId3"/>
  </p:sldMasterIdLst>
  <p:notesMasterIdLst>
    <p:notesMasterId r:id="rId77"/>
  </p:notesMasterIdLst>
  <p:sldIdLst>
    <p:sldId id="257" r:id="rId4"/>
    <p:sldId id="1623" r:id="rId5"/>
    <p:sldId id="1649" r:id="rId6"/>
    <p:sldId id="1628" r:id="rId7"/>
    <p:sldId id="1644" r:id="rId8"/>
    <p:sldId id="1650" r:id="rId9"/>
    <p:sldId id="263" r:id="rId10"/>
    <p:sldId id="1567" r:id="rId11"/>
    <p:sldId id="292" r:id="rId12"/>
    <p:sldId id="1540" r:id="rId13"/>
    <p:sldId id="262" r:id="rId14"/>
    <p:sldId id="1563" r:id="rId15"/>
    <p:sldId id="1652" r:id="rId16"/>
    <p:sldId id="1524" r:id="rId17"/>
    <p:sldId id="1568" r:id="rId18"/>
    <p:sldId id="1564" r:id="rId19"/>
    <p:sldId id="1580" r:id="rId20"/>
    <p:sldId id="1583" r:id="rId21"/>
    <p:sldId id="1584" r:id="rId22"/>
    <p:sldId id="1632" r:id="rId23"/>
    <p:sldId id="1633" r:id="rId24"/>
    <p:sldId id="1634" r:id="rId25"/>
    <p:sldId id="1642" r:id="rId26"/>
    <p:sldId id="1630" r:id="rId27"/>
    <p:sldId id="1631" r:id="rId28"/>
    <p:sldId id="261" r:id="rId29"/>
    <p:sldId id="1656" r:id="rId30"/>
    <p:sldId id="1646" r:id="rId31"/>
    <p:sldId id="1643" r:id="rId32"/>
    <p:sldId id="1645" r:id="rId33"/>
    <p:sldId id="1651" r:id="rId34"/>
    <p:sldId id="1654" r:id="rId35"/>
    <p:sldId id="1655" r:id="rId36"/>
    <p:sldId id="1629" r:id="rId37"/>
    <p:sldId id="1555" r:id="rId38"/>
    <p:sldId id="1585" r:id="rId39"/>
    <p:sldId id="1620" r:id="rId40"/>
    <p:sldId id="256" r:id="rId41"/>
    <p:sldId id="1653" r:id="rId42"/>
    <p:sldId id="305" r:id="rId43"/>
    <p:sldId id="1581" r:id="rId44"/>
    <p:sldId id="1658" r:id="rId45"/>
    <p:sldId id="1657" r:id="rId46"/>
    <p:sldId id="1571" r:id="rId47"/>
    <p:sldId id="258" r:id="rId48"/>
    <p:sldId id="306" r:id="rId49"/>
    <p:sldId id="1572" r:id="rId50"/>
    <p:sldId id="291" r:id="rId51"/>
    <p:sldId id="1582" r:id="rId52"/>
    <p:sldId id="1577" r:id="rId53"/>
    <p:sldId id="1573" r:id="rId54"/>
    <p:sldId id="269" r:id="rId55"/>
    <p:sldId id="270" r:id="rId56"/>
    <p:sldId id="272" r:id="rId57"/>
    <p:sldId id="271" r:id="rId58"/>
    <p:sldId id="1578" r:id="rId59"/>
    <p:sldId id="1586" r:id="rId60"/>
    <p:sldId id="1636" r:id="rId61"/>
    <p:sldId id="1640" r:id="rId62"/>
    <p:sldId id="1635" r:id="rId63"/>
    <p:sldId id="1639" r:id="rId64"/>
    <p:sldId id="1637" r:id="rId65"/>
    <p:sldId id="1638" r:id="rId66"/>
    <p:sldId id="266" r:id="rId67"/>
    <p:sldId id="267" r:id="rId68"/>
    <p:sldId id="265" r:id="rId69"/>
    <p:sldId id="1619" r:id="rId70"/>
    <p:sldId id="1621" r:id="rId71"/>
    <p:sldId id="259" r:id="rId72"/>
    <p:sldId id="1648" r:id="rId73"/>
    <p:sldId id="1153" r:id="rId74"/>
    <p:sldId id="1627" r:id="rId75"/>
    <p:sldId id="1579" r:id="rId76"/>
  </p:sldIdLst>
  <p:sldSz cx="12192000" cy="6858000"/>
  <p:notesSz cx="6400800" cy="86868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FFC17"/>
    <a:srgbClr val="011893"/>
    <a:srgbClr val="07601A"/>
    <a:srgbClr val="FF7F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65"/>
    <p:restoredTop sz="96327" autoAdjust="0"/>
  </p:normalViewPr>
  <p:slideViewPr>
    <p:cSldViewPr snapToGrid="0">
      <p:cViewPr varScale="1">
        <p:scale>
          <a:sx n="137" d="100"/>
          <a:sy n="137" d="100"/>
        </p:scale>
        <p:origin x="208"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773681" cy="435849"/>
          </a:xfrm>
          <a:prstGeom prst="rect">
            <a:avLst/>
          </a:prstGeom>
        </p:spPr>
        <p:txBody>
          <a:bodyPr vert="horz" lIns="82375" tIns="41187" rIns="82375" bIns="41187" rtlCol="0"/>
          <a:lstStyle>
            <a:lvl1pPr algn="l">
              <a:defRPr sz="1000"/>
            </a:lvl1pPr>
          </a:lstStyle>
          <a:p>
            <a:endParaRPr kumimoji="1" lang="ja-JP" altLang="en-US"/>
          </a:p>
        </p:txBody>
      </p:sp>
      <p:sp>
        <p:nvSpPr>
          <p:cNvPr id="3" name="日付プレースホルダー 2"/>
          <p:cNvSpPr>
            <a:spLocks noGrp="1"/>
          </p:cNvSpPr>
          <p:nvPr>
            <p:ph type="dt" idx="1"/>
          </p:nvPr>
        </p:nvSpPr>
        <p:spPr>
          <a:xfrm>
            <a:off x="3625639" y="1"/>
            <a:ext cx="2773681" cy="435849"/>
          </a:xfrm>
          <a:prstGeom prst="rect">
            <a:avLst/>
          </a:prstGeom>
        </p:spPr>
        <p:txBody>
          <a:bodyPr vert="horz" lIns="82375" tIns="41187" rIns="82375" bIns="41187" rtlCol="0"/>
          <a:lstStyle>
            <a:lvl1pPr algn="r">
              <a:defRPr sz="1000"/>
            </a:lvl1pPr>
          </a:lstStyle>
          <a:p>
            <a:fld id="{98AFA42E-6E95-47F9-BB82-7BBB9C58CD7D}" type="datetimeFigureOut">
              <a:rPr kumimoji="1" lang="ja-JP" altLang="en-US" smtClean="0"/>
              <a:t>2024/10/6</a:t>
            </a:fld>
            <a:endParaRPr kumimoji="1" lang="ja-JP" altLang="en-US"/>
          </a:p>
        </p:txBody>
      </p:sp>
      <p:sp>
        <p:nvSpPr>
          <p:cNvPr id="4" name="スライド イメージ プレースホルダー 3"/>
          <p:cNvSpPr>
            <a:spLocks noGrp="1" noRot="1" noChangeAspect="1"/>
          </p:cNvSpPr>
          <p:nvPr>
            <p:ph type="sldImg" idx="2"/>
          </p:nvPr>
        </p:nvSpPr>
        <p:spPr>
          <a:xfrm>
            <a:off x="593725" y="1085850"/>
            <a:ext cx="5213350" cy="2932113"/>
          </a:xfrm>
          <a:prstGeom prst="rect">
            <a:avLst/>
          </a:prstGeom>
          <a:noFill/>
          <a:ln w="12700">
            <a:solidFill>
              <a:prstClr val="black"/>
            </a:solidFill>
          </a:ln>
        </p:spPr>
        <p:txBody>
          <a:bodyPr vert="horz" lIns="82375" tIns="41187" rIns="82375" bIns="41187" rtlCol="0" anchor="ctr"/>
          <a:lstStyle/>
          <a:p>
            <a:endParaRPr lang="ja-JP" altLang="en-US"/>
          </a:p>
        </p:txBody>
      </p:sp>
      <p:sp>
        <p:nvSpPr>
          <p:cNvPr id="5" name="ノート プレースホルダー 4"/>
          <p:cNvSpPr>
            <a:spLocks noGrp="1"/>
          </p:cNvSpPr>
          <p:nvPr>
            <p:ph type="body" sz="quarter" idx="3"/>
          </p:nvPr>
        </p:nvSpPr>
        <p:spPr>
          <a:xfrm>
            <a:off x="640080" y="4180523"/>
            <a:ext cx="5120640" cy="3420428"/>
          </a:xfrm>
          <a:prstGeom prst="rect">
            <a:avLst/>
          </a:prstGeom>
        </p:spPr>
        <p:txBody>
          <a:bodyPr vert="horz" lIns="82375" tIns="41187" rIns="82375" bIns="4118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250953"/>
            <a:ext cx="2773681" cy="435848"/>
          </a:xfrm>
          <a:prstGeom prst="rect">
            <a:avLst/>
          </a:prstGeom>
        </p:spPr>
        <p:txBody>
          <a:bodyPr vert="horz" lIns="82375" tIns="41187" rIns="82375" bIns="41187" rtlCol="0" anchor="b"/>
          <a:lstStyle>
            <a:lvl1pPr algn="l">
              <a:defRPr sz="1000"/>
            </a:lvl1pPr>
          </a:lstStyle>
          <a:p>
            <a:endParaRPr kumimoji="1" lang="ja-JP" altLang="en-US"/>
          </a:p>
        </p:txBody>
      </p:sp>
      <p:sp>
        <p:nvSpPr>
          <p:cNvPr id="7" name="スライド番号プレースホルダー 6"/>
          <p:cNvSpPr>
            <a:spLocks noGrp="1"/>
          </p:cNvSpPr>
          <p:nvPr>
            <p:ph type="sldNum" sz="quarter" idx="5"/>
          </p:nvPr>
        </p:nvSpPr>
        <p:spPr>
          <a:xfrm>
            <a:off x="3625639" y="8250953"/>
            <a:ext cx="2773681" cy="435848"/>
          </a:xfrm>
          <a:prstGeom prst="rect">
            <a:avLst/>
          </a:prstGeom>
        </p:spPr>
        <p:txBody>
          <a:bodyPr vert="horz" lIns="82375" tIns="41187" rIns="82375" bIns="41187" rtlCol="0" anchor="b"/>
          <a:lstStyle>
            <a:lvl1pPr algn="r">
              <a:defRPr sz="1000"/>
            </a:lvl1pPr>
          </a:lstStyle>
          <a:p>
            <a:fld id="{8E2C225F-CF42-4548-8442-897159341B38}" type="slidenum">
              <a:rPr kumimoji="1" lang="ja-JP" altLang="en-US" smtClean="0"/>
              <a:t>‹#›</a:t>
            </a:fld>
            <a:endParaRPr kumimoji="1" lang="ja-JP" altLang="en-US"/>
          </a:p>
        </p:txBody>
      </p:sp>
    </p:spTree>
    <p:extLst>
      <p:ext uri="{BB962C8B-B14F-4D97-AF65-F5344CB8AC3E}">
        <p14:creationId xmlns:p14="http://schemas.microsoft.com/office/powerpoint/2010/main" val="1983045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8E2C225F-CF42-4548-8442-897159341B38}" type="slidenum">
              <a:rPr kumimoji="1" lang="ja-JP" altLang="en-US" smtClean="0"/>
              <a:t>1</a:t>
            </a:fld>
            <a:endParaRPr kumimoji="1" lang="ja-JP" altLang="en-US"/>
          </a:p>
        </p:txBody>
      </p:sp>
    </p:spTree>
    <p:extLst>
      <p:ext uri="{BB962C8B-B14F-4D97-AF65-F5344CB8AC3E}">
        <p14:creationId xmlns:p14="http://schemas.microsoft.com/office/powerpoint/2010/main" val="249122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2C225F-CF42-4548-8442-897159341B38}" type="slidenum">
              <a:rPr kumimoji="1" lang="ja-JP" altLang="en-US" smtClean="0"/>
              <a:t>40</a:t>
            </a:fld>
            <a:endParaRPr kumimoji="1" lang="ja-JP" altLang="en-US"/>
          </a:p>
        </p:txBody>
      </p:sp>
    </p:spTree>
    <p:extLst>
      <p:ext uri="{BB962C8B-B14F-4D97-AF65-F5344CB8AC3E}">
        <p14:creationId xmlns:p14="http://schemas.microsoft.com/office/powerpoint/2010/main" val="34255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8E2C225F-CF42-4548-8442-897159341B38}" type="slidenum">
              <a:rPr kumimoji="1" lang="ja-JP" altLang="en-US" smtClean="0"/>
              <a:t>45</a:t>
            </a:fld>
            <a:endParaRPr kumimoji="1" lang="ja-JP" altLang="en-US"/>
          </a:p>
        </p:txBody>
      </p:sp>
    </p:spTree>
    <p:extLst>
      <p:ext uri="{BB962C8B-B14F-4D97-AF65-F5344CB8AC3E}">
        <p14:creationId xmlns:p14="http://schemas.microsoft.com/office/powerpoint/2010/main" val="3084494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AA454-EF9E-4655-AB8F-A28B98B025C7}"/>
              </a:ext>
            </a:extLst>
          </p:cNvPr>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EFC2D9F0-1D2D-46DD-B2F3-B7AEC0318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
        <p:nvSpPr>
          <p:cNvPr id="4" name="日付プレースホルダー 3">
            <a:extLst>
              <a:ext uri="{FF2B5EF4-FFF2-40B4-BE49-F238E27FC236}">
                <a16:creationId xmlns:a16="http://schemas.microsoft.com/office/drawing/2014/main" id="{8F9BF9D4-DD59-4531-86C9-8ABFC21FF6AE}"/>
              </a:ext>
            </a:extLst>
          </p:cNvPr>
          <p:cNvSpPr>
            <a:spLocks noGrp="1"/>
          </p:cNvSpPr>
          <p:nvPr>
            <p:ph type="dt" sz="half" idx="10"/>
          </p:nvPr>
        </p:nvSpPr>
        <p:spPr>
          <a:xfrm>
            <a:off x="838200" y="6455742"/>
            <a:ext cx="2743200" cy="365125"/>
          </a:xfrm>
        </p:spPr>
        <p:txBody>
          <a:bodyPr/>
          <a:lstStyle>
            <a:lvl1pPr>
              <a:defRPr b="1">
                <a:solidFill>
                  <a:srgbClr val="FFFF00"/>
                </a:solidFill>
              </a:defRPr>
            </a:lvl1p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54A0E69A-DD78-4D4B-9DD2-8A65ABAA2AAF}"/>
              </a:ext>
            </a:extLst>
          </p:cNvPr>
          <p:cNvSpPr>
            <a:spLocks noGrp="1"/>
          </p:cNvSpPr>
          <p:nvPr>
            <p:ph type="ftr" sz="quarter" idx="11"/>
          </p:nvPr>
        </p:nvSpPr>
        <p:spPr>
          <a:xfrm>
            <a:off x="4038600" y="6455740"/>
            <a:ext cx="4114800" cy="365125"/>
          </a:xfrm>
        </p:spPr>
        <p:txBody>
          <a:bodyPr/>
          <a:lstStyle>
            <a:lvl1pPr>
              <a:defRPr b="1"/>
            </a:lvl1pPr>
          </a:lstStyle>
          <a:p>
            <a:r>
              <a:rPr lang="en-US" altLang="ja-JP">
                <a:solidFill>
                  <a:srgbClr val="FFFF00"/>
                </a:solidFill>
              </a:rPr>
              <a:t>B2GM</a:t>
            </a:r>
            <a:endParaRPr lang="ja-JP" altLang="en-US"/>
          </a:p>
        </p:txBody>
      </p:sp>
      <p:sp>
        <p:nvSpPr>
          <p:cNvPr id="6" name="スライド番号プレースホルダー 5">
            <a:extLst>
              <a:ext uri="{FF2B5EF4-FFF2-40B4-BE49-F238E27FC236}">
                <a16:creationId xmlns:a16="http://schemas.microsoft.com/office/drawing/2014/main" id="{81309F08-1DC9-4D37-9B48-E5A991D03BDB}"/>
              </a:ext>
            </a:extLst>
          </p:cNvPr>
          <p:cNvSpPr>
            <a:spLocks noGrp="1"/>
          </p:cNvSpPr>
          <p:nvPr>
            <p:ph type="sldNum" sz="quarter" idx="12"/>
          </p:nvPr>
        </p:nvSpPr>
        <p:spPr>
          <a:xfrm>
            <a:off x="8610600" y="6425923"/>
            <a:ext cx="2743200" cy="365125"/>
          </a:xfrm>
        </p:spPr>
        <p:txBody>
          <a:bodyPr/>
          <a:lstStyle>
            <a:lvl1pPr>
              <a:defRPr b="1">
                <a:solidFill>
                  <a:srgbClr val="FFFF00"/>
                </a:solidFill>
              </a:defRPr>
            </a:lvl1pPr>
          </a:lstStyle>
          <a:p>
            <a:fld id="{D92486E9-A0B3-4706-B8AA-9F1AFB67B3EB}" type="slidenum">
              <a:rPr lang="ja-JP" altLang="en-US" smtClean="0"/>
              <a:pPr/>
              <a:t>‹#›</a:t>
            </a:fld>
            <a:endParaRPr lang="ja-JP" altLang="en-US"/>
          </a:p>
        </p:txBody>
      </p:sp>
    </p:spTree>
    <p:extLst>
      <p:ext uri="{BB962C8B-B14F-4D97-AF65-F5344CB8AC3E}">
        <p14:creationId xmlns:p14="http://schemas.microsoft.com/office/powerpoint/2010/main" val="4060634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18319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290527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51135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237055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153891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984723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7253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112"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04630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185162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85547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DD46B9-9392-45C5-A065-C0D35A69B669}"/>
              </a:ext>
            </a:extLst>
          </p:cNvPr>
          <p:cNvSpPr>
            <a:spLocks noGrp="1"/>
          </p:cNvSpPr>
          <p:nvPr>
            <p:ph type="title" hasCustomPrompt="1"/>
          </p:nvPr>
        </p:nvSpPr>
        <p:spPr/>
        <p:txBody>
          <a:bodyPr/>
          <a:lstStyle>
            <a:lvl1pPr>
              <a:defRPr b="1">
                <a:solidFill>
                  <a:srgbClr val="002060"/>
                </a:solidFill>
                <a:latin typeface="Calibri" panose="020F0502020204030204" pitchFamily="34" charset="0"/>
                <a:cs typeface="Calibri" panose="020F0502020204030204" pitchFamily="34" charset="0"/>
              </a:defRPr>
            </a:lvl1pPr>
          </a:lstStyle>
          <a:p>
            <a:r>
              <a:rPr lang="en-US" altLang="ja-JP" dirty="0">
                <a:solidFill>
                  <a:srgbClr val="011893"/>
                </a:solidFill>
              </a:rPr>
              <a:t>SuperKEKB</a:t>
            </a:r>
            <a:endParaRPr kumimoji="1" lang="ja-JP" altLang="en-US" dirty="0"/>
          </a:p>
        </p:txBody>
      </p:sp>
      <p:sp>
        <p:nvSpPr>
          <p:cNvPr id="3" name="コンテンツ プレースホルダー 2">
            <a:extLst>
              <a:ext uri="{FF2B5EF4-FFF2-40B4-BE49-F238E27FC236}">
                <a16:creationId xmlns:a16="http://schemas.microsoft.com/office/drawing/2014/main" id="{8939C38A-9BD2-4847-8F70-1B1BA213D8E8}"/>
              </a:ext>
            </a:extLst>
          </p:cNvPr>
          <p:cNvSpPr>
            <a:spLocks noGrp="1"/>
          </p:cNvSpPr>
          <p:nvPr>
            <p:ph idx="1" hasCustomPrompt="1"/>
          </p:nvPr>
        </p:nvSpPr>
        <p:spPr>
          <a:xfrm>
            <a:off x="838200" y="1138335"/>
            <a:ext cx="10515600" cy="5038628"/>
          </a:xfrm>
        </p:spPr>
        <p:txBody>
          <a:bodyPr/>
          <a:lstStyle>
            <a:lvl1pPr>
              <a:defRPr/>
            </a:lvl1pPr>
            <a:lvl2pPr>
              <a:defRPr/>
            </a:lvl2pPr>
            <a:lvl3pPr>
              <a:defRPr/>
            </a:lvl3pPr>
            <a:lvl4pPr>
              <a:defRPr/>
            </a:lvl4pPr>
            <a:lvl5pPr>
              <a:defRPr/>
            </a:lvl5pPr>
          </a:lstStyle>
          <a:p>
            <a:pPr lvl="0"/>
            <a:r>
              <a:rPr kumimoji="1" lang="en-US" altLang="ja-JP" dirty="0"/>
              <a:t>Test_level1</a:t>
            </a:r>
            <a:endParaRPr kumimoji="1" lang="ja-JP" altLang="en-US" dirty="0"/>
          </a:p>
          <a:p>
            <a:pPr lvl="1"/>
            <a:r>
              <a:rPr kumimoji="1" lang="en-US" altLang="ja-JP" dirty="0"/>
              <a:t>Test_level2</a:t>
            </a:r>
            <a:endParaRPr kumimoji="1" lang="ja-JP" altLang="en-US" dirty="0"/>
          </a:p>
          <a:p>
            <a:pPr lvl="2"/>
            <a:r>
              <a:rPr kumimoji="1" lang="en-US" altLang="ja-JP" dirty="0"/>
              <a:t>Test_level3</a:t>
            </a:r>
            <a:endParaRPr kumimoji="1" lang="ja-JP" altLang="en-US" dirty="0"/>
          </a:p>
          <a:p>
            <a:pPr lvl="3"/>
            <a:r>
              <a:rPr kumimoji="1" lang="en-US" altLang="ja-JP" dirty="0"/>
              <a:t>Test_level4</a:t>
            </a:r>
            <a:endParaRPr kumimoji="1" lang="ja-JP" altLang="en-US" dirty="0"/>
          </a:p>
          <a:p>
            <a:pPr lvl="4"/>
            <a:r>
              <a:rPr kumimoji="1" lang="en-US" altLang="ja-JP" dirty="0"/>
              <a:t>Test_level5</a:t>
            </a:r>
            <a:endParaRPr kumimoji="1" lang="ja-JP" altLang="en-US" dirty="0"/>
          </a:p>
        </p:txBody>
      </p:sp>
      <p:sp>
        <p:nvSpPr>
          <p:cNvPr id="4" name="日付プレースホルダー 3">
            <a:extLst>
              <a:ext uri="{FF2B5EF4-FFF2-40B4-BE49-F238E27FC236}">
                <a16:creationId xmlns:a16="http://schemas.microsoft.com/office/drawing/2014/main" id="{D0659D2D-0E55-4980-83A1-88B1C3057FE8}"/>
              </a:ext>
            </a:extLst>
          </p:cNvPr>
          <p:cNvSpPr>
            <a:spLocks noGrp="1"/>
          </p:cNvSpPr>
          <p:nvPr>
            <p:ph type="dt" sz="half" idx="10"/>
          </p:nvPr>
        </p:nvSpPr>
        <p:spPr>
          <a:xfrm>
            <a:off x="838200" y="6483868"/>
            <a:ext cx="2743200" cy="365125"/>
          </a:xfrm>
        </p:spPr>
        <p:txBody>
          <a:bodyPr/>
          <a:lstStyle>
            <a:lvl1pPr>
              <a:defRPr b="1">
                <a:solidFill>
                  <a:srgbClr val="FFFF00"/>
                </a:solidFill>
                <a:latin typeface="Calibri" panose="020F0502020204030204" pitchFamily="34" charset="0"/>
                <a:cs typeface="Calibri" panose="020F0502020204030204" pitchFamily="34" charset="0"/>
              </a:defRPr>
            </a:lvl1p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17F6028A-30AF-4B3F-A8A4-4A2429E04EDF}"/>
              </a:ext>
            </a:extLst>
          </p:cNvPr>
          <p:cNvSpPr>
            <a:spLocks noGrp="1"/>
          </p:cNvSpPr>
          <p:nvPr>
            <p:ph type="ftr" sz="quarter" idx="11"/>
          </p:nvPr>
        </p:nvSpPr>
        <p:spPr>
          <a:xfrm>
            <a:off x="4038600" y="6451697"/>
            <a:ext cx="4114800" cy="365125"/>
          </a:xfrm>
        </p:spPr>
        <p:txBody>
          <a:bodyPr/>
          <a:lstStyle>
            <a:lvl1pPr>
              <a:defRPr b="1">
                <a:solidFill>
                  <a:srgbClr val="FFFF00"/>
                </a:solidFill>
              </a:defRPr>
            </a:lvl1pPr>
          </a:lstStyle>
          <a:p>
            <a:r>
              <a:rPr lang="en-US" altLang="ja-JP" dirty="0">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F1449479-14D5-4822-9EC5-87532401E813}"/>
              </a:ext>
            </a:extLst>
          </p:cNvPr>
          <p:cNvSpPr>
            <a:spLocks noGrp="1"/>
          </p:cNvSpPr>
          <p:nvPr>
            <p:ph type="sldNum" sz="quarter" idx="12"/>
          </p:nvPr>
        </p:nvSpPr>
        <p:spPr>
          <a:xfrm>
            <a:off x="8654143" y="6451697"/>
            <a:ext cx="2743200" cy="365125"/>
          </a:xfrm>
        </p:spPr>
        <p:txBody>
          <a:bodyPr/>
          <a:lstStyle>
            <a:lvl1pPr>
              <a:defRPr b="1">
                <a:solidFill>
                  <a:srgbClr val="FFFF00"/>
                </a:solidFill>
              </a:defRPr>
            </a:lvl1pPr>
          </a:lstStyle>
          <a:p>
            <a:fld id="{D92486E9-A0B3-4706-B8AA-9F1AFB67B3EB}" type="slidenum">
              <a:rPr lang="ja-JP" altLang="en-US" smtClean="0"/>
              <a:pPr/>
              <a:t>‹#›</a:t>
            </a:fld>
            <a:endParaRPr lang="ja-JP" altLang="en-US"/>
          </a:p>
        </p:txBody>
      </p:sp>
    </p:spTree>
    <p:extLst>
      <p:ext uri="{BB962C8B-B14F-4D97-AF65-F5344CB8AC3E}">
        <p14:creationId xmlns:p14="http://schemas.microsoft.com/office/powerpoint/2010/main" val="402310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idx="1"/>
          </p:nvPr>
        </p:nvSpPr>
        <p:spPr>
          <a:prstGeom prst="rect">
            <a:avLst/>
          </a:prstGeom>
        </p:spPr>
        <p:txBody>
          <a:bodyPr/>
          <a:lstStyle>
            <a:lvl1pPr marL="264583" indent="-264583">
              <a:lnSpc>
                <a:spcPct val="20000"/>
              </a:lnSpc>
              <a:spcBef>
                <a:spcPts val="2700"/>
              </a:spcBef>
              <a:defRPr sz="2000"/>
            </a:lvl1pPr>
            <a:lvl2pPr marL="582083" indent="-264583">
              <a:lnSpc>
                <a:spcPct val="20000"/>
              </a:lnSpc>
              <a:spcBef>
                <a:spcPts val="2700"/>
              </a:spcBef>
              <a:defRPr sz="2000"/>
            </a:lvl2pPr>
            <a:lvl3pPr marL="899583" indent="-264583">
              <a:lnSpc>
                <a:spcPct val="20000"/>
              </a:lnSpc>
              <a:spcBef>
                <a:spcPts val="2700"/>
              </a:spcBef>
              <a:defRPr sz="2000"/>
            </a:lvl3pPr>
            <a:lvl4pPr marL="1217083" indent="-264583">
              <a:lnSpc>
                <a:spcPct val="20000"/>
              </a:lnSpc>
              <a:spcBef>
                <a:spcPts val="2700"/>
              </a:spcBef>
              <a:defRPr sz="2000"/>
            </a:lvl4pPr>
            <a:lvl5pPr marL="1534583" indent="-264583">
              <a:lnSpc>
                <a:spcPct val="20000"/>
              </a:lnSpc>
              <a:spcBef>
                <a:spcPts val="2700"/>
              </a:spcBef>
              <a:defRPr sz="20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819660" y="6540288"/>
            <a:ext cx="267702" cy="2872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3450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DD46B9-9392-45C5-A065-C0D35A69B669}"/>
              </a:ext>
            </a:extLst>
          </p:cNvPr>
          <p:cNvSpPr>
            <a:spLocks noGrp="1"/>
          </p:cNvSpPr>
          <p:nvPr>
            <p:ph type="title" hasCustomPrompt="1"/>
          </p:nvPr>
        </p:nvSpPr>
        <p:spPr/>
        <p:txBody>
          <a:bodyPr/>
          <a:lstStyle>
            <a:lvl1pPr>
              <a:defRPr b="1">
                <a:solidFill>
                  <a:srgbClr val="002060"/>
                </a:solidFill>
                <a:latin typeface="Calibri" panose="020F0502020204030204" pitchFamily="34" charset="0"/>
                <a:cs typeface="Calibri" panose="020F0502020204030204" pitchFamily="34" charset="0"/>
              </a:defRPr>
            </a:lvl1pPr>
          </a:lstStyle>
          <a:p>
            <a:r>
              <a:rPr lang="en-US" altLang="ja-JP" dirty="0">
                <a:solidFill>
                  <a:srgbClr val="011893"/>
                </a:solidFill>
              </a:rPr>
              <a:t>SuperKEKB</a:t>
            </a:r>
            <a:endParaRPr kumimoji="1" lang="ja-JP" altLang="en-US" dirty="0"/>
          </a:p>
        </p:txBody>
      </p:sp>
      <p:sp>
        <p:nvSpPr>
          <p:cNvPr id="3" name="コンテンツ プレースホルダー 2">
            <a:extLst>
              <a:ext uri="{FF2B5EF4-FFF2-40B4-BE49-F238E27FC236}">
                <a16:creationId xmlns:a16="http://schemas.microsoft.com/office/drawing/2014/main" id="{8939C38A-9BD2-4847-8F70-1B1BA213D8E8}"/>
              </a:ext>
            </a:extLst>
          </p:cNvPr>
          <p:cNvSpPr>
            <a:spLocks noGrp="1"/>
          </p:cNvSpPr>
          <p:nvPr>
            <p:ph idx="1" hasCustomPrompt="1"/>
          </p:nvPr>
        </p:nvSpPr>
        <p:spPr>
          <a:xfrm>
            <a:off x="838200" y="1138335"/>
            <a:ext cx="10515600" cy="5038628"/>
          </a:xfrm>
        </p:spPr>
        <p:txBody>
          <a:bodyPr/>
          <a:lstStyle>
            <a:lvl1pPr>
              <a:defRPr/>
            </a:lvl1pPr>
            <a:lvl2pPr>
              <a:defRPr/>
            </a:lvl2pPr>
            <a:lvl3pPr>
              <a:defRPr/>
            </a:lvl3pPr>
            <a:lvl4pPr>
              <a:defRPr/>
            </a:lvl4pPr>
            <a:lvl5pPr>
              <a:defRPr/>
            </a:lvl5pPr>
          </a:lstStyle>
          <a:p>
            <a:pPr lvl="0"/>
            <a:r>
              <a:rPr kumimoji="1" lang="en-US" altLang="ja-JP" dirty="0"/>
              <a:t>Test_level1</a:t>
            </a:r>
            <a:endParaRPr kumimoji="1" lang="ja-JP" altLang="en-US" dirty="0"/>
          </a:p>
          <a:p>
            <a:pPr lvl="1"/>
            <a:r>
              <a:rPr kumimoji="1" lang="en-US" altLang="ja-JP" dirty="0"/>
              <a:t>Test_level2</a:t>
            </a:r>
            <a:endParaRPr kumimoji="1" lang="ja-JP" altLang="en-US" dirty="0"/>
          </a:p>
          <a:p>
            <a:pPr lvl="2"/>
            <a:r>
              <a:rPr kumimoji="1" lang="en-US" altLang="ja-JP" dirty="0"/>
              <a:t>Test_level3</a:t>
            </a:r>
            <a:endParaRPr kumimoji="1" lang="ja-JP" altLang="en-US" dirty="0"/>
          </a:p>
          <a:p>
            <a:pPr lvl="3"/>
            <a:r>
              <a:rPr kumimoji="1" lang="en-US" altLang="ja-JP" dirty="0"/>
              <a:t>Test_level4</a:t>
            </a:r>
            <a:endParaRPr kumimoji="1" lang="ja-JP" altLang="en-US" dirty="0"/>
          </a:p>
          <a:p>
            <a:pPr lvl="4"/>
            <a:r>
              <a:rPr kumimoji="1" lang="en-US" altLang="ja-JP" dirty="0"/>
              <a:t>Test_level5</a:t>
            </a:r>
            <a:endParaRPr kumimoji="1" lang="ja-JP" altLang="en-US" dirty="0"/>
          </a:p>
        </p:txBody>
      </p:sp>
      <p:sp>
        <p:nvSpPr>
          <p:cNvPr id="4" name="日付プレースホルダー 3">
            <a:extLst>
              <a:ext uri="{FF2B5EF4-FFF2-40B4-BE49-F238E27FC236}">
                <a16:creationId xmlns:a16="http://schemas.microsoft.com/office/drawing/2014/main" id="{D0659D2D-0E55-4980-83A1-88B1C3057FE8}"/>
              </a:ext>
            </a:extLst>
          </p:cNvPr>
          <p:cNvSpPr>
            <a:spLocks noGrp="1"/>
          </p:cNvSpPr>
          <p:nvPr>
            <p:ph type="dt" sz="half" idx="10"/>
          </p:nvPr>
        </p:nvSpPr>
        <p:spPr>
          <a:xfrm>
            <a:off x="838200" y="6483868"/>
            <a:ext cx="2743200" cy="365125"/>
          </a:xfrm>
        </p:spPr>
        <p:txBody>
          <a:bodyPr/>
          <a:lstStyle>
            <a:lvl1pPr>
              <a:defRPr b="1">
                <a:solidFill>
                  <a:srgbClr val="FFFF00"/>
                </a:solidFill>
                <a:latin typeface="Calibri" panose="020F0502020204030204" pitchFamily="34" charset="0"/>
                <a:cs typeface="Calibri" panose="020F0502020204030204" pitchFamily="34" charset="0"/>
              </a:defRPr>
            </a:lvl1p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17F6028A-30AF-4B3F-A8A4-4A2429E04EDF}"/>
              </a:ext>
            </a:extLst>
          </p:cNvPr>
          <p:cNvSpPr>
            <a:spLocks noGrp="1"/>
          </p:cNvSpPr>
          <p:nvPr>
            <p:ph type="ftr" sz="quarter" idx="11"/>
          </p:nvPr>
        </p:nvSpPr>
        <p:spPr>
          <a:xfrm>
            <a:off x="4038600" y="6451697"/>
            <a:ext cx="4114800" cy="365125"/>
          </a:xfrm>
        </p:spPr>
        <p:txBody>
          <a:bodyPr/>
          <a:lstStyle>
            <a:lvl1pPr>
              <a:defRPr b="1">
                <a:solidFill>
                  <a:srgbClr val="FFFF00"/>
                </a:solidFill>
              </a:defRPr>
            </a:lvl1pPr>
          </a:lstStyle>
          <a:p>
            <a:r>
              <a:rPr lang="en-US" altLang="ja-JP" dirty="0">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F1449479-14D5-4822-9EC5-87532401E813}"/>
              </a:ext>
            </a:extLst>
          </p:cNvPr>
          <p:cNvSpPr>
            <a:spLocks noGrp="1"/>
          </p:cNvSpPr>
          <p:nvPr>
            <p:ph type="sldNum" sz="quarter" idx="12"/>
          </p:nvPr>
        </p:nvSpPr>
        <p:spPr>
          <a:xfrm>
            <a:off x="8654143" y="6451697"/>
            <a:ext cx="2743200" cy="365125"/>
          </a:xfrm>
        </p:spPr>
        <p:txBody>
          <a:bodyPr/>
          <a:lstStyle>
            <a:lvl1pPr>
              <a:defRPr b="1">
                <a:solidFill>
                  <a:srgbClr val="FFFF00"/>
                </a:solidFill>
              </a:defRPr>
            </a:lvl1pPr>
          </a:lstStyle>
          <a:p>
            <a:fld id="{D92486E9-A0B3-4706-B8AA-9F1AFB67B3EB}" type="slidenum">
              <a:rPr lang="ja-JP" altLang="en-US" smtClean="0"/>
              <a:pPr/>
              <a:t>‹#›</a:t>
            </a:fld>
            <a:endParaRPr lang="ja-JP" altLang="en-US"/>
          </a:p>
        </p:txBody>
      </p:sp>
    </p:spTree>
    <p:extLst>
      <p:ext uri="{BB962C8B-B14F-4D97-AF65-F5344CB8AC3E}">
        <p14:creationId xmlns:p14="http://schemas.microsoft.com/office/powerpoint/2010/main" val="2907674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01DE-8A0B-B37A-3EEA-D695C8810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5FC092-2980-7D6B-91A9-27A0103F68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BB0EE-6433-A391-9AAE-3AF7D66B33E4}"/>
              </a:ext>
            </a:extLst>
          </p:cNvPr>
          <p:cNvSpPr>
            <a:spLocks noGrp="1"/>
          </p:cNvSpPr>
          <p:nvPr>
            <p:ph type="dt" sz="half" idx="10"/>
          </p:nvPr>
        </p:nvSpPr>
        <p:spPr/>
        <p:txBody>
          <a:bodyPr/>
          <a:lstStyle/>
          <a:p>
            <a:fld id="{4DA9E33A-0A2D-4647-A159-D426B9B02F06}" type="datetime1">
              <a:rPr lang="en-US" smtClean="0"/>
              <a:t>10/6/24</a:t>
            </a:fld>
            <a:endParaRPr lang="en-US"/>
          </a:p>
        </p:txBody>
      </p:sp>
      <p:sp>
        <p:nvSpPr>
          <p:cNvPr id="5" name="Footer Placeholder 4">
            <a:extLst>
              <a:ext uri="{FF2B5EF4-FFF2-40B4-BE49-F238E27FC236}">
                <a16:creationId xmlns:a16="http://schemas.microsoft.com/office/drawing/2014/main" id="{E91BB456-2499-E20A-4368-005C5EA8F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73A16-B48B-F6EC-C553-DB7DF692D689}"/>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3655812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3155-A15D-F95F-B7C5-CD839E2E4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05F76-E4B8-F0BC-2354-7637AF31CA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075BB-B54D-779E-C192-135041D1B375}"/>
              </a:ext>
            </a:extLst>
          </p:cNvPr>
          <p:cNvSpPr>
            <a:spLocks noGrp="1"/>
          </p:cNvSpPr>
          <p:nvPr>
            <p:ph type="dt" sz="half" idx="10"/>
          </p:nvPr>
        </p:nvSpPr>
        <p:spPr/>
        <p:txBody>
          <a:bodyPr/>
          <a:lstStyle/>
          <a:p>
            <a:fld id="{18D052D6-3AC9-FB4C-8BC2-4EC549D21E1C}" type="datetime1">
              <a:rPr lang="en-US" smtClean="0"/>
              <a:t>10/6/24</a:t>
            </a:fld>
            <a:endParaRPr lang="en-US"/>
          </a:p>
        </p:txBody>
      </p:sp>
      <p:sp>
        <p:nvSpPr>
          <p:cNvPr id="5" name="Footer Placeholder 4">
            <a:extLst>
              <a:ext uri="{FF2B5EF4-FFF2-40B4-BE49-F238E27FC236}">
                <a16:creationId xmlns:a16="http://schemas.microsoft.com/office/drawing/2014/main" id="{453CE94A-3116-219A-E612-6B1B99706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750B3-2601-1535-C413-9B7646C3371F}"/>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2008440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E8B1-C818-29F6-51D4-DDFACF4F36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387D32-A61A-8503-AEBA-7A99A5CE0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EE2327-F7E8-1DA5-5002-2D6EBB427D33}"/>
              </a:ext>
            </a:extLst>
          </p:cNvPr>
          <p:cNvSpPr>
            <a:spLocks noGrp="1"/>
          </p:cNvSpPr>
          <p:nvPr>
            <p:ph type="dt" sz="half" idx="10"/>
          </p:nvPr>
        </p:nvSpPr>
        <p:spPr/>
        <p:txBody>
          <a:bodyPr/>
          <a:lstStyle/>
          <a:p>
            <a:fld id="{F5A2BFAE-4E07-5D4A-AC71-687876E600F2}" type="datetime1">
              <a:rPr lang="en-US" smtClean="0"/>
              <a:t>10/6/24</a:t>
            </a:fld>
            <a:endParaRPr lang="en-US"/>
          </a:p>
        </p:txBody>
      </p:sp>
      <p:sp>
        <p:nvSpPr>
          <p:cNvPr id="5" name="Footer Placeholder 4">
            <a:extLst>
              <a:ext uri="{FF2B5EF4-FFF2-40B4-BE49-F238E27FC236}">
                <a16:creationId xmlns:a16="http://schemas.microsoft.com/office/drawing/2014/main" id="{5A9E996E-CDC1-994F-ED9D-6DD98083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013F0-98EE-B766-711B-0E9666D6B58E}"/>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3670932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793C-FCFC-D1B2-D7FA-FAB4C1971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A00C3-1C44-1D11-9E0B-AB5E5D26EC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F4E6F6-947E-EDFC-2AFB-9E2148F9F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F187D6-1192-3FF8-B826-21C1C43A5CCB}"/>
              </a:ext>
            </a:extLst>
          </p:cNvPr>
          <p:cNvSpPr>
            <a:spLocks noGrp="1"/>
          </p:cNvSpPr>
          <p:nvPr>
            <p:ph type="dt" sz="half" idx="10"/>
          </p:nvPr>
        </p:nvSpPr>
        <p:spPr/>
        <p:txBody>
          <a:bodyPr/>
          <a:lstStyle/>
          <a:p>
            <a:fld id="{36F5DA97-341C-4949-95BD-9366E10BC3BA}" type="datetime1">
              <a:rPr lang="en-US" smtClean="0"/>
              <a:t>10/6/24</a:t>
            </a:fld>
            <a:endParaRPr lang="en-US"/>
          </a:p>
        </p:txBody>
      </p:sp>
      <p:sp>
        <p:nvSpPr>
          <p:cNvPr id="6" name="Footer Placeholder 5">
            <a:extLst>
              <a:ext uri="{FF2B5EF4-FFF2-40B4-BE49-F238E27FC236}">
                <a16:creationId xmlns:a16="http://schemas.microsoft.com/office/drawing/2014/main" id="{6D9F7647-BA7E-2EAD-9DEA-2EFF54680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9A1D88-19DC-706A-249A-3C42CA2EC84A}"/>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2886768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5217-2EFA-35AD-E167-22A3B3B24B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D60894-6049-710D-BD89-CB95D8634B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94B4A7-8A8B-076D-18F7-1C6C567C4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22E8CC-BEBA-6EB4-2B48-2CC2844F0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2B62E-C073-927D-11BE-D721EB8DE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F529AA-BD94-14FE-860C-846805E819F8}"/>
              </a:ext>
            </a:extLst>
          </p:cNvPr>
          <p:cNvSpPr>
            <a:spLocks noGrp="1"/>
          </p:cNvSpPr>
          <p:nvPr>
            <p:ph type="dt" sz="half" idx="10"/>
          </p:nvPr>
        </p:nvSpPr>
        <p:spPr/>
        <p:txBody>
          <a:bodyPr/>
          <a:lstStyle/>
          <a:p>
            <a:fld id="{A76431FF-DB68-4047-A1E3-A0876DA0F967}" type="datetime1">
              <a:rPr lang="en-US" smtClean="0"/>
              <a:t>10/6/24</a:t>
            </a:fld>
            <a:endParaRPr lang="en-US"/>
          </a:p>
        </p:txBody>
      </p:sp>
      <p:sp>
        <p:nvSpPr>
          <p:cNvPr id="8" name="Footer Placeholder 7">
            <a:extLst>
              <a:ext uri="{FF2B5EF4-FFF2-40B4-BE49-F238E27FC236}">
                <a16:creationId xmlns:a16="http://schemas.microsoft.com/office/drawing/2014/main" id="{5BAAF783-F2B3-7B87-12D0-409616EAE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B40616-7124-3B79-9414-440E368C05A9}"/>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2910834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A815-025B-54BB-434B-A72283717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D0704A-1FD5-8FB4-301B-6C36EE582828}"/>
              </a:ext>
            </a:extLst>
          </p:cNvPr>
          <p:cNvSpPr>
            <a:spLocks noGrp="1"/>
          </p:cNvSpPr>
          <p:nvPr>
            <p:ph type="dt" sz="half" idx="10"/>
          </p:nvPr>
        </p:nvSpPr>
        <p:spPr/>
        <p:txBody>
          <a:bodyPr/>
          <a:lstStyle/>
          <a:p>
            <a:fld id="{991C370E-58C4-DD4C-BC4A-17D92EC436A5}" type="datetime1">
              <a:rPr lang="en-US" smtClean="0"/>
              <a:t>10/6/24</a:t>
            </a:fld>
            <a:endParaRPr lang="en-US"/>
          </a:p>
        </p:txBody>
      </p:sp>
      <p:sp>
        <p:nvSpPr>
          <p:cNvPr id="4" name="Footer Placeholder 3">
            <a:extLst>
              <a:ext uri="{FF2B5EF4-FFF2-40B4-BE49-F238E27FC236}">
                <a16:creationId xmlns:a16="http://schemas.microsoft.com/office/drawing/2014/main" id="{D119E686-008A-B212-44E8-C02DFE2768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CC8993-2C18-674A-1956-8EA16C65DE20}"/>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2315873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157BF8-5B41-F43D-DA8B-DDBE3BA29B67}"/>
              </a:ext>
            </a:extLst>
          </p:cNvPr>
          <p:cNvSpPr>
            <a:spLocks noGrp="1"/>
          </p:cNvSpPr>
          <p:nvPr>
            <p:ph type="dt" sz="half" idx="10"/>
          </p:nvPr>
        </p:nvSpPr>
        <p:spPr/>
        <p:txBody>
          <a:bodyPr/>
          <a:lstStyle/>
          <a:p>
            <a:fld id="{E6EFB2E7-3A55-5E4E-A06F-AB1B18C93D63}" type="datetime1">
              <a:rPr lang="en-US" smtClean="0"/>
              <a:t>10/6/24</a:t>
            </a:fld>
            <a:endParaRPr lang="en-US"/>
          </a:p>
        </p:txBody>
      </p:sp>
      <p:sp>
        <p:nvSpPr>
          <p:cNvPr id="3" name="Footer Placeholder 2">
            <a:extLst>
              <a:ext uri="{FF2B5EF4-FFF2-40B4-BE49-F238E27FC236}">
                <a16:creationId xmlns:a16="http://schemas.microsoft.com/office/drawing/2014/main" id="{60D688FF-8DBE-4D4F-F1E1-C81B76FBC4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172C6A-1518-A230-79F2-6259D3B9EB81}"/>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328467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A78A7-1C46-B1CF-9B18-0F575CB6D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AD7BC-5312-17A2-12B0-415A3C25D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470585-FC4A-1963-7E88-EF8CF3CAF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62787-29C4-0684-8A82-CBDBCAF3B676}"/>
              </a:ext>
            </a:extLst>
          </p:cNvPr>
          <p:cNvSpPr>
            <a:spLocks noGrp="1"/>
          </p:cNvSpPr>
          <p:nvPr>
            <p:ph type="dt" sz="half" idx="10"/>
          </p:nvPr>
        </p:nvSpPr>
        <p:spPr/>
        <p:txBody>
          <a:bodyPr/>
          <a:lstStyle/>
          <a:p>
            <a:fld id="{C0D2D2F8-0461-B544-A05E-E3CAB275D9E9}" type="datetime1">
              <a:rPr lang="en-US" smtClean="0"/>
              <a:t>10/6/24</a:t>
            </a:fld>
            <a:endParaRPr lang="en-US"/>
          </a:p>
        </p:txBody>
      </p:sp>
      <p:sp>
        <p:nvSpPr>
          <p:cNvPr id="6" name="Footer Placeholder 5">
            <a:extLst>
              <a:ext uri="{FF2B5EF4-FFF2-40B4-BE49-F238E27FC236}">
                <a16:creationId xmlns:a16="http://schemas.microsoft.com/office/drawing/2014/main" id="{E9AFFC86-DEC2-F0EA-82D3-68E4AE678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6A6C2-CFAB-0C7B-6EC2-F20AA8BF8544}"/>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74823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6525"/>
            <a:ext cx="10515600" cy="662782"/>
          </a:xfrm>
        </p:spPr>
        <p:txBody>
          <a:bodyPr/>
          <a:lstStyle>
            <a:lvl1pPr>
              <a:defRPr>
                <a:solidFill>
                  <a:srgbClr val="0070C0"/>
                </a:solidFill>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2024/Oct/07</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B2GM</a:t>
            </a:r>
            <a:endParaRPr kumimoji="1" lang="ja-JP" altLang="en-US"/>
          </a:p>
        </p:txBody>
      </p:sp>
      <p:sp>
        <p:nvSpPr>
          <p:cNvPr id="5" name="スライド番号プレースホルダー 4"/>
          <p:cNvSpPr>
            <a:spLocks noGrp="1"/>
          </p:cNvSpPr>
          <p:nvPr>
            <p:ph type="sldNum" sz="quarter" idx="12"/>
          </p:nvPr>
        </p:nvSpPr>
        <p:spPr/>
        <p:txBody>
          <a:bodyPr/>
          <a:lstStyle/>
          <a:p>
            <a:fld id="{C5177A9B-7316-6A4B-BE2A-AE0E9A1926DD}" type="slidenum">
              <a:rPr kumimoji="1" lang="ja-JP" altLang="en-US" smtClean="0"/>
              <a:t>‹#›</a:t>
            </a:fld>
            <a:endParaRPr kumimoji="1" lang="ja-JP" altLang="en-US"/>
          </a:p>
        </p:txBody>
      </p:sp>
    </p:spTree>
    <p:extLst>
      <p:ext uri="{BB962C8B-B14F-4D97-AF65-F5344CB8AC3E}">
        <p14:creationId xmlns:p14="http://schemas.microsoft.com/office/powerpoint/2010/main" val="3256262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7C34-4FB4-52BC-756C-AC779B755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1EC414-4F0D-0985-D32B-4B0274DCF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09163E-3279-7745-64F7-87F538135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95A36-003B-052C-BA40-A5A48367662B}"/>
              </a:ext>
            </a:extLst>
          </p:cNvPr>
          <p:cNvSpPr>
            <a:spLocks noGrp="1"/>
          </p:cNvSpPr>
          <p:nvPr>
            <p:ph type="dt" sz="half" idx="10"/>
          </p:nvPr>
        </p:nvSpPr>
        <p:spPr/>
        <p:txBody>
          <a:bodyPr/>
          <a:lstStyle/>
          <a:p>
            <a:fld id="{FE19EC36-F654-3B4A-A1A6-CCD2E28C76E2}" type="datetime1">
              <a:rPr lang="en-US" smtClean="0"/>
              <a:t>10/6/24</a:t>
            </a:fld>
            <a:endParaRPr lang="en-US"/>
          </a:p>
        </p:txBody>
      </p:sp>
      <p:sp>
        <p:nvSpPr>
          <p:cNvPr id="6" name="Footer Placeholder 5">
            <a:extLst>
              <a:ext uri="{FF2B5EF4-FFF2-40B4-BE49-F238E27FC236}">
                <a16:creationId xmlns:a16="http://schemas.microsoft.com/office/drawing/2014/main" id="{BBD3FD66-8751-5732-2995-C064C134D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089756-CE86-A418-0DF3-3EB2E085BC9F}"/>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4194395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E0BD-A038-5196-1C48-91FA48711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84E5FD-0FCB-08C9-A7B4-045EA2FE8A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A97F9-F018-1913-655F-47E7D4F8DFD9}"/>
              </a:ext>
            </a:extLst>
          </p:cNvPr>
          <p:cNvSpPr>
            <a:spLocks noGrp="1"/>
          </p:cNvSpPr>
          <p:nvPr>
            <p:ph type="dt" sz="half" idx="10"/>
          </p:nvPr>
        </p:nvSpPr>
        <p:spPr/>
        <p:txBody>
          <a:bodyPr/>
          <a:lstStyle/>
          <a:p>
            <a:fld id="{87C4600D-DB04-C247-B1AF-3BE9FAA0888A}" type="datetime1">
              <a:rPr lang="en-US" smtClean="0"/>
              <a:t>10/6/24</a:t>
            </a:fld>
            <a:endParaRPr lang="en-US"/>
          </a:p>
        </p:txBody>
      </p:sp>
      <p:sp>
        <p:nvSpPr>
          <p:cNvPr id="5" name="Footer Placeholder 4">
            <a:extLst>
              <a:ext uri="{FF2B5EF4-FFF2-40B4-BE49-F238E27FC236}">
                <a16:creationId xmlns:a16="http://schemas.microsoft.com/office/drawing/2014/main" id="{30FFFF2A-A187-AC60-F23A-359219D55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B0AE6-AB74-DFF3-68A4-07D88703CF0B}"/>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1933653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B4F7F4-B081-16CC-E26B-20F5933DDD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57556-E732-98A5-FC88-B09196FBF7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84FAF-599B-B4EC-A964-D06F6A487C40}"/>
              </a:ext>
            </a:extLst>
          </p:cNvPr>
          <p:cNvSpPr>
            <a:spLocks noGrp="1"/>
          </p:cNvSpPr>
          <p:nvPr>
            <p:ph type="dt" sz="half" idx="10"/>
          </p:nvPr>
        </p:nvSpPr>
        <p:spPr/>
        <p:txBody>
          <a:bodyPr/>
          <a:lstStyle/>
          <a:p>
            <a:fld id="{01AB36F4-70B3-C246-9E13-AE2F1B35A925}" type="datetime1">
              <a:rPr lang="en-US" smtClean="0"/>
              <a:t>10/6/24</a:t>
            </a:fld>
            <a:endParaRPr lang="en-US"/>
          </a:p>
        </p:txBody>
      </p:sp>
      <p:sp>
        <p:nvSpPr>
          <p:cNvPr id="5" name="Footer Placeholder 4">
            <a:extLst>
              <a:ext uri="{FF2B5EF4-FFF2-40B4-BE49-F238E27FC236}">
                <a16:creationId xmlns:a16="http://schemas.microsoft.com/office/drawing/2014/main" id="{615E1969-509D-7D7B-C3E5-41E0EACC0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6752E-F494-F8F5-68F2-D1E2F30228CE}"/>
              </a:ext>
            </a:extLst>
          </p:cNvPr>
          <p:cNvSpPr>
            <a:spLocks noGrp="1"/>
          </p:cNvSpPr>
          <p:nvPr>
            <p:ph type="sldNum" sz="quarter" idx="12"/>
          </p:nvPr>
        </p:nvSpPr>
        <p:spPr/>
        <p:txBody>
          <a:bodyPr/>
          <a:lstStyle/>
          <a:p>
            <a:fld id="{917D0DCC-EDBE-7C47-B9BF-02F0C2CE7D1B}" type="slidenum">
              <a:rPr lang="en-US" smtClean="0"/>
              <a:t>‹#›</a:t>
            </a:fld>
            <a:endParaRPr lang="en-US"/>
          </a:p>
        </p:txBody>
      </p:sp>
    </p:spTree>
    <p:extLst>
      <p:ext uri="{BB962C8B-B14F-4D97-AF65-F5344CB8AC3E}">
        <p14:creationId xmlns:p14="http://schemas.microsoft.com/office/powerpoint/2010/main" val="874709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54844" y="993500"/>
            <a:ext cx="10882313" cy="472361"/>
          </a:xfrm>
          <a:prstGeom prst="rect">
            <a:avLst/>
          </a:prstGeom>
        </p:spPr>
        <p:txBody>
          <a:bodyPr/>
          <a:lstStyle>
            <a:lvl1pPr marL="0" indent="0" defTabSz="412735">
              <a:lnSpc>
                <a:spcPct val="100000"/>
              </a:lnSpc>
              <a:spcBef>
                <a:spcPts val="0"/>
              </a:spcBef>
              <a:buSzTx/>
              <a:buNone/>
              <a:defRPr sz="2672"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2126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7DEBF5-CBE3-611B-3AB7-865BED33BADC}"/>
              </a:ext>
            </a:extLst>
          </p:cNvPr>
          <p:cNvSpPr>
            <a:spLocks noGrp="1"/>
          </p:cNvSpPr>
          <p:nvPr>
            <p:ph type="dt" sz="half" idx="10"/>
          </p:nvPr>
        </p:nvSpPr>
        <p:spPr/>
        <p:txBody>
          <a:bodyPr/>
          <a:lstStyle/>
          <a:p>
            <a:fld id="{E7401581-6514-D048-AA25-A4871D62DA59}" type="datetimeFigureOut">
              <a:rPr lang="en-US" smtClean="0"/>
              <a:t>10/6/24</a:t>
            </a:fld>
            <a:endParaRPr lang="en-US"/>
          </a:p>
        </p:txBody>
      </p:sp>
      <p:sp>
        <p:nvSpPr>
          <p:cNvPr id="3" name="フッター プレースホルダー 2">
            <a:extLst>
              <a:ext uri="{FF2B5EF4-FFF2-40B4-BE49-F238E27FC236}">
                <a16:creationId xmlns:a16="http://schemas.microsoft.com/office/drawing/2014/main" id="{080E5AAA-5BB4-A4BF-289A-312FECA1AB4D}"/>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788142A6-E791-1413-06D3-96D5513B7E02}"/>
              </a:ext>
            </a:extLst>
          </p:cNvPr>
          <p:cNvSpPr>
            <a:spLocks noGrp="1"/>
          </p:cNvSpPr>
          <p:nvPr>
            <p:ph type="sldNum" sz="quarter" idx="12"/>
          </p:nvPr>
        </p:nvSpPr>
        <p:spPr/>
        <p:txBody>
          <a:bodyPr/>
          <a:lstStyle/>
          <a:p>
            <a:fld id="{CE1B80B7-44A8-504B-8392-356D16572B29}" type="slidenum">
              <a:rPr lang="en-US" smtClean="0"/>
              <a:t>‹#›</a:t>
            </a:fld>
            <a:endParaRPr lang="en-US"/>
          </a:p>
        </p:txBody>
      </p:sp>
    </p:spTree>
    <p:extLst>
      <p:ext uri="{BB962C8B-B14F-4D97-AF65-F5344CB8AC3E}">
        <p14:creationId xmlns:p14="http://schemas.microsoft.com/office/powerpoint/2010/main" val="1183984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bg>
      <p:bgPr>
        <a:solidFill>
          <a:srgbClr val="FFFFFF"/>
        </a:solidFill>
        <a:effectLst/>
      </p:bgPr>
    </p:bg>
    <p:spTree>
      <p:nvGrpSpPr>
        <p:cNvPr id="1" name=""/>
        <p:cNvGrpSpPr/>
        <p:nvPr/>
      </p:nvGrpSpPr>
      <p:grpSpPr>
        <a:xfrm>
          <a:off x="0" y="0"/>
          <a:ext cx="0" cy="0"/>
          <a:chOff x="0" y="0"/>
          <a:chExt cx="0" cy="0"/>
        </a:xfrm>
      </p:grpSpPr>
      <p:sp>
        <p:nvSpPr>
          <p:cNvPr id="178" name="タイトルテキスト"/>
          <p:cNvSpPr txBox="1">
            <a:spLocks noGrp="1"/>
          </p:cNvSpPr>
          <p:nvPr>
            <p:ph type="title"/>
          </p:nvPr>
        </p:nvSpPr>
        <p:spPr>
          <a:xfrm>
            <a:off x="1190625" y="1151930"/>
            <a:ext cx="9810750" cy="2321719"/>
          </a:xfrm>
          <a:prstGeom prst="rect">
            <a:avLst/>
          </a:prstGeom>
        </p:spPr>
        <p:txBody>
          <a:bodyPr anchor="b">
            <a:noAutofit/>
          </a:bodyPr>
          <a:lstStyle>
            <a:lvl1pPr algn="ctr">
              <a:lnSpc>
                <a:spcPct val="100000"/>
              </a:lnSpc>
              <a:defRPr sz="5906">
                <a:solidFill>
                  <a:srgbClr val="000000"/>
                </a:solidFill>
                <a:latin typeface="+mn-lt"/>
                <a:ea typeface="+mn-ea"/>
                <a:cs typeface="+mn-cs"/>
                <a:sym typeface="Gill Sans"/>
              </a:defRPr>
            </a:lvl1pPr>
          </a:lstStyle>
          <a:p>
            <a:r>
              <a:t>タイトルテキスト</a:t>
            </a:r>
          </a:p>
        </p:txBody>
      </p:sp>
      <p:sp>
        <p:nvSpPr>
          <p:cNvPr id="179" name="本文レベル1…"/>
          <p:cNvSpPr txBox="1">
            <a:spLocks noGrp="1"/>
          </p:cNvSpPr>
          <p:nvPr>
            <p:ph type="body" sz="quarter" idx="1"/>
          </p:nvPr>
        </p:nvSpPr>
        <p:spPr>
          <a:xfrm>
            <a:off x="1190625" y="3536156"/>
            <a:ext cx="9810750" cy="794742"/>
          </a:xfrm>
          <a:prstGeom prst="rect">
            <a:avLst/>
          </a:prstGeom>
        </p:spPr>
        <p:txBody>
          <a:bodyPr anchor="t">
            <a:noAutofit/>
          </a:bodyPr>
          <a:lstStyle>
            <a:lvl1pPr marL="0" indent="0" algn="ctr">
              <a:spcBef>
                <a:spcPts val="0"/>
              </a:spcBef>
              <a:buSzTx/>
              <a:buNone/>
              <a:defRPr sz="2531">
                <a:solidFill>
                  <a:srgbClr val="000000"/>
                </a:solidFill>
              </a:defRPr>
            </a:lvl1pPr>
            <a:lvl2pPr marL="0" indent="0" algn="ctr">
              <a:spcBef>
                <a:spcPts val="0"/>
              </a:spcBef>
              <a:buSzTx/>
              <a:buNone/>
              <a:defRPr sz="2531">
                <a:solidFill>
                  <a:srgbClr val="000000"/>
                </a:solidFill>
              </a:defRPr>
            </a:lvl2pPr>
            <a:lvl3pPr marL="0" indent="0" algn="ctr">
              <a:spcBef>
                <a:spcPts val="0"/>
              </a:spcBef>
              <a:buSzTx/>
              <a:buNone/>
              <a:defRPr sz="2531">
                <a:solidFill>
                  <a:srgbClr val="000000"/>
                </a:solidFill>
              </a:defRPr>
            </a:lvl3pPr>
            <a:lvl4pPr marL="0" indent="0" algn="ctr">
              <a:spcBef>
                <a:spcPts val="0"/>
              </a:spcBef>
              <a:buSzTx/>
              <a:buNone/>
              <a:defRPr sz="2531">
                <a:solidFill>
                  <a:srgbClr val="000000"/>
                </a:solidFill>
              </a:defRPr>
            </a:lvl4pPr>
            <a:lvl5pPr marL="0" indent="0" algn="ctr">
              <a:spcBef>
                <a:spcPts val="0"/>
              </a:spcBef>
              <a:buSzTx/>
              <a:buNone/>
              <a:defRPr sz="2531">
                <a:solidFill>
                  <a:srgbClr val="000000"/>
                </a:solidFill>
              </a:defRPr>
            </a:lvl5pPr>
          </a:lstStyle>
          <a:p>
            <a:r>
              <a:t>本文レベル1</a:t>
            </a:r>
          </a:p>
          <a:p>
            <a:pPr lvl="1"/>
            <a:r>
              <a:t>本文レベル2</a:t>
            </a:r>
          </a:p>
          <a:p>
            <a:pPr lvl="2"/>
            <a:r>
              <a:t>本文レベル3</a:t>
            </a:r>
          </a:p>
          <a:p>
            <a:pPr lvl="3"/>
            <a:r>
              <a:t>本文レベル4</a:t>
            </a:r>
          </a:p>
          <a:p>
            <a:pPr lvl="4"/>
            <a:r>
              <a:t>本文レベル5</a:t>
            </a:r>
          </a:p>
        </p:txBody>
      </p:sp>
      <p:sp>
        <p:nvSpPr>
          <p:cNvPr id="180" name="スライド番号"/>
          <p:cNvSpPr txBox="1">
            <a:spLocks noGrp="1"/>
          </p:cNvSpPr>
          <p:nvPr>
            <p:ph type="sldNum" sz="quarter" idx="2"/>
          </p:nvPr>
        </p:nvSpPr>
        <p:spPr>
          <a:xfrm>
            <a:off x="5929312" y="6471314"/>
            <a:ext cx="299762" cy="297389"/>
          </a:xfrm>
          <a:prstGeom prst="rect">
            <a:avLst/>
          </a:prstGeom>
        </p:spPr>
        <p:txBody>
          <a:bodyPr anchor="b"/>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7374103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337583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566937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24278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61740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64A5896-5E89-4563-8F09-35AB3BC4C194}"/>
              </a:ext>
            </a:extLst>
          </p:cNvPr>
          <p:cNvSpPr>
            <a:spLocks noGrp="1"/>
          </p:cNvSpPr>
          <p:nvPr>
            <p:ph type="body" idx="1"/>
          </p:nvPr>
        </p:nvSpPr>
        <p:spPr>
          <a:xfrm>
            <a:off x="838200" y="1362269"/>
            <a:ext cx="10515600" cy="4814694"/>
          </a:xfrm>
          <a:prstGeom prst="rect">
            <a:avLst/>
          </a:prstGeom>
        </p:spPr>
        <p:txBody>
          <a:bodyPr vert="horz" lIns="91440" tIns="45720" rIns="91440" bIns="45720" rtlCol="0">
            <a:normAutofit/>
          </a:bodyPr>
          <a:lstStyle/>
          <a:p>
            <a:pPr lvl="0"/>
            <a:r>
              <a:rPr kumimoji="1" lang="en-US" altLang="ja-JP" dirty="0"/>
              <a:t>Test_level1</a:t>
            </a:r>
            <a:endParaRPr kumimoji="1" lang="ja-JP" altLang="en-US" dirty="0"/>
          </a:p>
          <a:p>
            <a:pPr lvl="1"/>
            <a:r>
              <a:rPr kumimoji="1" lang="en-US" altLang="ja-JP" dirty="0"/>
              <a:t>Test_level2</a:t>
            </a:r>
            <a:endParaRPr kumimoji="1" lang="ja-JP" altLang="en-US" dirty="0"/>
          </a:p>
          <a:p>
            <a:pPr lvl="2"/>
            <a:r>
              <a:rPr kumimoji="1" lang="en-US" altLang="ja-JP" dirty="0"/>
              <a:t>Test_level3</a:t>
            </a:r>
            <a:endParaRPr kumimoji="1" lang="ja-JP" altLang="en-US" dirty="0"/>
          </a:p>
          <a:p>
            <a:pPr lvl="3"/>
            <a:r>
              <a:rPr kumimoji="1" lang="en-US" altLang="ja-JP" dirty="0"/>
              <a:t>Test_level4</a:t>
            </a:r>
            <a:endParaRPr kumimoji="1" lang="ja-JP" altLang="en-US" dirty="0"/>
          </a:p>
          <a:p>
            <a:pPr lvl="4"/>
            <a:r>
              <a:rPr kumimoji="1" lang="en-US" altLang="ja-JP" dirty="0"/>
              <a:t>Test_level5</a:t>
            </a:r>
            <a:endParaRPr kumimoji="1" lang="ja-JP" altLang="en-US" dirty="0"/>
          </a:p>
        </p:txBody>
      </p:sp>
      <p:sp>
        <p:nvSpPr>
          <p:cNvPr id="4" name="日付プレースホルダー 3">
            <a:extLst>
              <a:ext uri="{FF2B5EF4-FFF2-40B4-BE49-F238E27FC236}">
                <a16:creationId xmlns:a16="http://schemas.microsoft.com/office/drawing/2014/main" id="{68F120A5-AD6A-486E-8D9C-163203708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2024/Oct/07</a:t>
            </a:r>
            <a:endParaRPr kumimoji="1" lang="ja-JP" altLang="en-US"/>
          </a:p>
        </p:txBody>
      </p:sp>
      <p:sp>
        <p:nvSpPr>
          <p:cNvPr id="5" name="フッター プレースホルダー 4">
            <a:extLst>
              <a:ext uri="{FF2B5EF4-FFF2-40B4-BE49-F238E27FC236}">
                <a16:creationId xmlns:a16="http://schemas.microsoft.com/office/drawing/2014/main" id="{BD8BAED1-6EC7-490F-8C8B-79FEE25208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B2GM</a:t>
            </a:r>
            <a:endParaRPr kumimoji="1" lang="ja-JP" altLang="en-US"/>
          </a:p>
        </p:txBody>
      </p:sp>
      <p:sp>
        <p:nvSpPr>
          <p:cNvPr id="6" name="スライド番号プレースホルダー 5">
            <a:extLst>
              <a:ext uri="{FF2B5EF4-FFF2-40B4-BE49-F238E27FC236}">
                <a16:creationId xmlns:a16="http://schemas.microsoft.com/office/drawing/2014/main" id="{1743E03A-C89D-4BF6-A631-0E7181922B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486E9-A0B3-4706-B8AA-9F1AFB67B3EB}"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80118F38-61AE-478E-AFA1-D0F688C153DD}"/>
              </a:ext>
            </a:extLst>
          </p:cNvPr>
          <p:cNvSpPr/>
          <p:nvPr userDrawn="1"/>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9" name="Picture 5" descr="C:\Documents and Settings\Administrator\デスクトップ\keklogo_blue.gif">
            <a:extLst>
              <a:ext uri="{FF2B5EF4-FFF2-40B4-BE49-F238E27FC236}">
                <a16:creationId xmlns:a16="http://schemas.microsoft.com/office/drawing/2014/main" id="{E11456EA-169C-4AF8-A641-026A62F34F5A}"/>
              </a:ext>
            </a:extLst>
          </p:cNvPr>
          <p:cNvPicPr>
            <a:picLocks noChangeAspect="1" noChangeArrowheads="1"/>
          </p:cNvPicPr>
          <p:nvPr userDrawn="1"/>
        </p:nvPicPr>
        <p:blipFill>
          <a:blip r:embed="rId7" cstate="print"/>
          <a:srcRect/>
          <a:stretch>
            <a:fillRect/>
          </a:stretch>
        </p:blipFill>
        <p:spPr bwMode="auto">
          <a:xfrm>
            <a:off x="65316" y="6463741"/>
            <a:ext cx="702056" cy="402103"/>
          </a:xfrm>
          <a:prstGeom prst="rect">
            <a:avLst/>
          </a:prstGeom>
          <a:noFill/>
        </p:spPr>
      </p:pic>
      <p:pic>
        <p:nvPicPr>
          <p:cNvPr id="10" name="Picture 1" descr="C:\Documents and Settings\Administrator\デスクトップ\SuperKEKB_logo.gif">
            <a:extLst>
              <a:ext uri="{FF2B5EF4-FFF2-40B4-BE49-F238E27FC236}">
                <a16:creationId xmlns:a16="http://schemas.microsoft.com/office/drawing/2014/main" id="{DA7FAC2D-8571-4003-877D-2F01332302BF}"/>
              </a:ext>
            </a:extLst>
          </p:cNvPr>
          <p:cNvPicPr>
            <a:picLocks noChangeAspect="1" noChangeArrowheads="1"/>
          </p:cNvPicPr>
          <p:nvPr userDrawn="1"/>
        </p:nvPicPr>
        <p:blipFill>
          <a:blip r:embed="rId8" cstate="print"/>
          <a:srcRect/>
          <a:stretch>
            <a:fillRect/>
          </a:stretch>
        </p:blipFill>
        <p:spPr bwMode="auto">
          <a:xfrm>
            <a:off x="11432495" y="6449005"/>
            <a:ext cx="759505" cy="408995"/>
          </a:xfrm>
          <a:prstGeom prst="rect">
            <a:avLst/>
          </a:prstGeom>
          <a:noFill/>
        </p:spPr>
      </p:pic>
      <p:pic>
        <p:nvPicPr>
          <p:cNvPr id="11" name="図 10">
            <a:extLst>
              <a:ext uri="{FF2B5EF4-FFF2-40B4-BE49-F238E27FC236}">
                <a16:creationId xmlns:a16="http://schemas.microsoft.com/office/drawing/2014/main" id="{08EB9C00-E20A-46AB-9B6F-60D4A01848FB}"/>
              </a:ext>
            </a:extLst>
          </p:cNvPr>
          <p:cNvPicPr>
            <a:picLocks noChangeAspect="1"/>
          </p:cNvPicPr>
          <p:nvPr userDrawn="1"/>
        </p:nvPicPr>
        <p:blipFill>
          <a:blip r:embed="rId9"/>
          <a:stretch>
            <a:fillRect/>
          </a:stretch>
        </p:blipFill>
        <p:spPr>
          <a:xfrm>
            <a:off x="0" y="0"/>
            <a:ext cx="12192000" cy="1122652"/>
          </a:xfrm>
          <a:prstGeom prst="rect">
            <a:avLst/>
          </a:prstGeom>
        </p:spPr>
      </p:pic>
      <p:sp>
        <p:nvSpPr>
          <p:cNvPr id="2" name="タイトル プレースホルダー 1">
            <a:extLst>
              <a:ext uri="{FF2B5EF4-FFF2-40B4-BE49-F238E27FC236}">
                <a16:creationId xmlns:a16="http://schemas.microsoft.com/office/drawing/2014/main" id="{4B0DF15C-E731-4ACA-8BFA-9E7E5EC836D4}"/>
              </a:ext>
            </a:extLst>
          </p:cNvPr>
          <p:cNvSpPr>
            <a:spLocks noGrp="1"/>
          </p:cNvSpPr>
          <p:nvPr>
            <p:ph type="title"/>
          </p:nvPr>
        </p:nvSpPr>
        <p:spPr>
          <a:xfrm>
            <a:off x="838200" y="18256"/>
            <a:ext cx="10515600" cy="662782"/>
          </a:xfrm>
          <a:prstGeom prst="rect">
            <a:avLst/>
          </a:prstGeom>
        </p:spPr>
        <p:txBody>
          <a:bodyPr vert="horz" lIns="91440" tIns="45720" rIns="91440" bIns="45720" rtlCol="0" anchor="ctr">
            <a:normAutofit/>
          </a:bodyPr>
          <a:lstStyle/>
          <a:p>
            <a:r>
              <a:rPr lang="en-US" altLang="ja-JP" dirty="0">
                <a:solidFill>
                  <a:srgbClr val="011893"/>
                </a:solidFill>
              </a:rPr>
              <a:t>SuperKEKB</a:t>
            </a:r>
            <a:endParaRPr lang="ja-JP" altLang="en-US" sz="4400" b="1" dirty="0">
              <a:solidFill>
                <a:srgbClr val="FFC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255994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71" r:id="rId5"/>
  </p:sldLayoutIdLst>
  <p:hf hdr="0"/>
  <p:txStyles>
    <p:titleStyle>
      <a:lvl1pPr algn="ctr" defTabSz="914400" rtl="0" eaLnBrk="1" latinLnBrk="0" hangingPunct="1">
        <a:lnSpc>
          <a:spcPct val="90000"/>
        </a:lnSpc>
        <a:spcBef>
          <a:spcPct val="0"/>
        </a:spcBef>
        <a:buNone/>
        <a:defRPr kumimoji="1" sz="4400" b="1" i="0" kern="1200">
          <a:solidFill>
            <a:srgbClr val="00B0F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58975" y="6540500"/>
            <a:ext cx="267702" cy="287258"/>
          </a:xfrm>
          <a:prstGeom prst="rect">
            <a:avLst/>
          </a:prstGeom>
          <a:ln w="12700">
            <a:miter lim="400000"/>
          </a:ln>
        </p:spPr>
        <p:txBody>
          <a:bodyPr wrap="none" lIns="50800" tIns="50800" rIns="50800" bIns="50800">
            <a:spAutoFit/>
          </a:bodyPr>
          <a:lstStyle>
            <a:lvl1pPr algn="ctr">
              <a:spcBef>
                <a:spcPts val="0"/>
              </a:spcBef>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6578934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85" r:id="rId16"/>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BC6F3-B15F-EEF7-A983-3443BE90D8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919AC6-3C47-AE0B-3EA5-7108FBBDB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0BB2D-4CED-75F0-BD7C-C6ACC6637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B607D-A551-2641-B643-E9BB40F2BEFA}" type="datetime1">
              <a:rPr lang="en-US" smtClean="0"/>
              <a:t>10/6/24</a:t>
            </a:fld>
            <a:endParaRPr lang="en-US"/>
          </a:p>
        </p:txBody>
      </p:sp>
      <p:sp>
        <p:nvSpPr>
          <p:cNvPr id="5" name="Footer Placeholder 4">
            <a:extLst>
              <a:ext uri="{FF2B5EF4-FFF2-40B4-BE49-F238E27FC236}">
                <a16:creationId xmlns:a16="http://schemas.microsoft.com/office/drawing/2014/main" id="{1ABA3BCB-6433-FC42-82CD-753522A2B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4A788A-B614-907A-69CF-5E41957788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0DCC-EDBE-7C47-B9BF-02F0C2CE7D1B}" type="slidenum">
              <a:rPr lang="en-US" smtClean="0"/>
              <a:t>‹#›</a:t>
            </a:fld>
            <a:endParaRPr lang="en-US"/>
          </a:p>
        </p:txBody>
      </p:sp>
    </p:spTree>
    <p:extLst>
      <p:ext uri="{BB962C8B-B14F-4D97-AF65-F5344CB8AC3E}">
        <p14:creationId xmlns:p14="http://schemas.microsoft.com/office/powerpoint/2010/main" val="4045291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0.png"/><Relationship Id="rId7" Type="http://schemas.openxmlformats.org/officeDocument/2006/relationships/image" Target="../media/image9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0.png"/><Relationship Id="rId4" Type="http://schemas.openxmlformats.org/officeDocument/2006/relationships/image" Target="../media/image60.png"/></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5.emf"/><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BD2754-8C69-475F-8CBC-E655B9629F74}"/>
              </a:ext>
            </a:extLst>
          </p:cNvPr>
          <p:cNvSpPr>
            <a:spLocks noGrp="1"/>
          </p:cNvSpPr>
          <p:nvPr>
            <p:ph type="ctrTitle"/>
          </p:nvPr>
        </p:nvSpPr>
        <p:spPr>
          <a:xfrm>
            <a:off x="480416" y="917672"/>
            <a:ext cx="11240750" cy="1695626"/>
          </a:xfrm>
        </p:spPr>
        <p:txBody>
          <a:bodyPr>
            <a:normAutofit fontScale="90000"/>
          </a:bodyPr>
          <a:lstStyle/>
          <a:p>
            <a:r>
              <a:rPr kumimoji="1" lang="en-US" altLang="ja-JP" b="1" dirty="0">
                <a:solidFill>
                  <a:srgbClr val="011893"/>
                </a:solidFill>
              </a:rPr>
              <a:t>Beam-beam related issues at SuperKEKB</a:t>
            </a:r>
            <a:endParaRPr kumimoji="1" lang="ja-JP" altLang="en-US" b="1" dirty="0">
              <a:solidFill>
                <a:srgbClr val="011893"/>
              </a:solidFill>
            </a:endParaRPr>
          </a:p>
        </p:txBody>
      </p:sp>
      <p:sp>
        <p:nvSpPr>
          <p:cNvPr id="3" name="字幕 2">
            <a:extLst>
              <a:ext uri="{FF2B5EF4-FFF2-40B4-BE49-F238E27FC236}">
                <a16:creationId xmlns:a16="http://schemas.microsoft.com/office/drawing/2014/main" id="{7019F4C5-3D01-44DE-B1D4-6AFC2B3EA7A7}"/>
              </a:ext>
            </a:extLst>
          </p:cNvPr>
          <p:cNvSpPr>
            <a:spLocks noGrp="1"/>
          </p:cNvSpPr>
          <p:nvPr>
            <p:ph type="subTitle" idx="1"/>
          </p:nvPr>
        </p:nvSpPr>
        <p:spPr>
          <a:xfrm>
            <a:off x="1528804" y="4293293"/>
            <a:ext cx="9144000" cy="1181917"/>
          </a:xfrm>
        </p:spPr>
        <p:txBody>
          <a:bodyPr>
            <a:normAutofit fontScale="92500" lnSpcReduction="10000"/>
          </a:bodyPr>
          <a:lstStyle/>
          <a:p>
            <a:r>
              <a:rPr kumimoji="1" lang="en-US" altLang="ja-JP" u="sng" dirty="0"/>
              <a:t>Y. Funakoshi</a:t>
            </a:r>
            <a:r>
              <a:rPr kumimoji="1" lang="en-US" altLang="ja-JP" dirty="0"/>
              <a:t>, K. </a:t>
            </a:r>
            <a:r>
              <a:rPr kumimoji="1" lang="en-US" altLang="ja-JP" dirty="0" err="1"/>
              <a:t>Ohmi</a:t>
            </a:r>
            <a:r>
              <a:rPr kumimoji="1" lang="en-US" altLang="ja-JP" dirty="0"/>
              <a:t>, Y. </a:t>
            </a:r>
            <a:r>
              <a:rPr lang="en-US" altLang="ja-JP" dirty="0"/>
              <a:t>Ohnishi, H. Sugimoto</a:t>
            </a:r>
            <a:r>
              <a:rPr kumimoji="1" lang="en-US" altLang="ja-JP" dirty="0"/>
              <a:t>, Y. Yamamoto, D. Zhou</a:t>
            </a:r>
          </a:p>
          <a:p>
            <a:r>
              <a:rPr lang="en-US" altLang="ja-JP" dirty="0"/>
              <a:t>2024.10.07</a:t>
            </a:r>
          </a:p>
          <a:p>
            <a:r>
              <a:rPr lang="en-US" altLang="ja-JP" dirty="0"/>
              <a:t>B2GM</a:t>
            </a:r>
            <a:endParaRPr kumimoji="1" lang="ja-JP" altLang="en-US" dirty="0"/>
          </a:p>
        </p:txBody>
      </p:sp>
      <p:pic>
        <p:nvPicPr>
          <p:cNvPr id="4" name="Picture 24" descr="C:\Users\shibata\works_hp3\14KEKB_Review\背景材料\event_jks_full_修正03.gif">
            <a:extLst>
              <a:ext uri="{FF2B5EF4-FFF2-40B4-BE49-F238E27FC236}">
                <a16:creationId xmlns:a16="http://schemas.microsoft.com/office/drawing/2014/main" id="{86ADA1A4-41EA-434C-8FFC-388DEBFCECF9}"/>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4215" t="25998" r="180" b="-99"/>
          <a:stretch/>
        </p:blipFill>
        <p:spPr bwMode="auto">
          <a:xfrm>
            <a:off x="0" y="0"/>
            <a:ext cx="1309448" cy="128570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51606C8C-6557-4C9F-915D-2105F58569D1}"/>
              </a:ext>
            </a:extLst>
          </p:cNvPr>
          <p:cNvGrpSpPr/>
          <p:nvPr/>
        </p:nvGrpSpPr>
        <p:grpSpPr>
          <a:xfrm>
            <a:off x="102389" y="229418"/>
            <a:ext cx="12045409" cy="372572"/>
            <a:chOff x="102389" y="229418"/>
            <a:chExt cx="12045409" cy="372572"/>
          </a:xfrm>
        </p:grpSpPr>
        <p:sp>
          <p:nvSpPr>
            <p:cNvPr id="6" name="正方形/長方形 5">
              <a:extLst>
                <a:ext uri="{FF2B5EF4-FFF2-40B4-BE49-F238E27FC236}">
                  <a16:creationId xmlns:a16="http://schemas.microsoft.com/office/drawing/2014/main" id="{224742E2-D664-429D-9C94-E28136DCFA30}"/>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円弧 6">
              <a:extLst>
                <a:ext uri="{FF2B5EF4-FFF2-40B4-BE49-F238E27FC236}">
                  <a16:creationId xmlns:a16="http://schemas.microsoft.com/office/drawing/2014/main" id="{861F54D0-210E-469B-99C3-D0F1241A8E90}"/>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 name="円弧 7">
              <a:extLst>
                <a:ext uri="{FF2B5EF4-FFF2-40B4-BE49-F238E27FC236}">
                  <a16:creationId xmlns:a16="http://schemas.microsoft.com/office/drawing/2014/main" id="{19C831A4-A522-4E87-B0AD-454974ED010F}"/>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9" name="円弧 8">
              <a:extLst>
                <a:ext uri="{FF2B5EF4-FFF2-40B4-BE49-F238E27FC236}">
                  <a16:creationId xmlns:a16="http://schemas.microsoft.com/office/drawing/2014/main" id="{C3D53604-7756-4B95-B3E3-ED2A90CAF857}"/>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80D456D4-4F32-40E4-AD03-E1E905BD7FF6}"/>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円弧 10">
              <a:extLst>
                <a:ext uri="{FF2B5EF4-FFF2-40B4-BE49-F238E27FC236}">
                  <a16:creationId xmlns:a16="http://schemas.microsoft.com/office/drawing/2014/main" id="{46BF7E40-EBFC-4713-8B4D-A75A4F52C772}"/>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 name="円弧 11">
              <a:extLst>
                <a:ext uri="{FF2B5EF4-FFF2-40B4-BE49-F238E27FC236}">
                  <a16:creationId xmlns:a16="http://schemas.microsoft.com/office/drawing/2014/main" id="{7E7D7D32-542C-4ADC-B3F3-6D4C2949EFEB}"/>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3" name="円弧 12">
              <a:extLst>
                <a:ext uri="{FF2B5EF4-FFF2-40B4-BE49-F238E27FC236}">
                  <a16:creationId xmlns:a16="http://schemas.microsoft.com/office/drawing/2014/main" id="{099A8E0F-B8EB-4242-8633-C517122F7844}"/>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 name="正方形/長方形 13">
              <a:extLst>
                <a:ext uri="{FF2B5EF4-FFF2-40B4-BE49-F238E27FC236}">
                  <a16:creationId xmlns:a16="http://schemas.microsoft.com/office/drawing/2014/main" id="{BF23205D-0196-4D25-B387-8B035286E20D}"/>
                </a:ext>
              </a:extLst>
            </p:cNvPr>
            <p:cNvSpPr/>
            <p:nvPr/>
          </p:nvSpPr>
          <p:spPr>
            <a:xfrm rot="10800000">
              <a:off x="1503702" y="461377"/>
              <a:ext cx="10644096" cy="65945"/>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円弧 14">
              <a:extLst>
                <a:ext uri="{FF2B5EF4-FFF2-40B4-BE49-F238E27FC236}">
                  <a16:creationId xmlns:a16="http://schemas.microsoft.com/office/drawing/2014/main" id="{71726D2D-3F31-4719-81EC-5A6F94918D24}"/>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6" name="円弧 15">
              <a:extLst>
                <a:ext uri="{FF2B5EF4-FFF2-40B4-BE49-F238E27FC236}">
                  <a16:creationId xmlns:a16="http://schemas.microsoft.com/office/drawing/2014/main" id="{717F6A13-F9FC-4550-9560-BE799568C5F9}"/>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7" name="円弧 16">
              <a:extLst>
                <a:ext uri="{FF2B5EF4-FFF2-40B4-BE49-F238E27FC236}">
                  <a16:creationId xmlns:a16="http://schemas.microsoft.com/office/drawing/2014/main" id="{E5335288-629E-4D73-9EFC-664DCD3F49F4}"/>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円弧 17">
              <a:extLst>
                <a:ext uri="{FF2B5EF4-FFF2-40B4-BE49-F238E27FC236}">
                  <a16:creationId xmlns:a16="http://schemas.microsoft.com/office/drawing/2014/main" id="{26EE9D1F-0733-4530-A7F3-F247124200EC}"/>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円弧 18">
              <a:extLst>
                <a:ext uri="{FF2B5EF4-FFF2-40B4-BE49-F238E27FC236}">
                  <a16:creationId xmlns:a16="http://schemas.microsoft.com/office/drawing/2014/main" id="{CEA63A12-7A33-46F3-981E-DD138757C94E}"/>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0" name="円弧 19">
              <a:extLst>
                <a:ext uri="{FF2B5EF4-FFF2-40B4-BE49-F238E27FC236}">
                  <a16:creationId xmlns:a16="http://schemas.microsoft.com/office/drawing/2014/main" id="{C452ECA5-9687-4EAE-8232-FB8480DD6259}"/>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 name="二等辺三角形 20">
              <a:extLst>
                <a:ext uri="{FF2B5EF4-FFF2-40B4-BE49-F238E27FC236}">
                  <a16:creationId xmlns:a16="http://schemas.microsoft.com/office/drawing/2014/main" id="{6AC8D866-192E-4495-AF9F-1B9987522FFA}"/>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二等辺三角形 21">
              <a:extLst>
                <a:ext uri="{FF2B5EF4-FFF2-40B4-BE49-F238E27FC236}">
                  <a16:creationId xmlns:a16="http://schemas.microsoft.com/office/drawing/2014/main" id="{BA4EECF9-CD17-49DC-B19A-B3148C363173}"/>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23" name="Picture 24" descr="C:\Users\shibata\works_hp3\14KEKB_Review\背景材料\event_jks_full_修正03.gif">
            <a:extLst>
              <a:ext uri="{FF2B5EF4-FFF2-40B4-BE49-F238E27FC236}">
                <a16:creationId xmlns:a16="http://schemas.microsoft.com/office/drawing/2014/main" id="{9488DF22-5B84-4E3C-858B-CE5BD7F2587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0839" t="-3299" r="25912" b="26170"/>
          <a:stretch/>
        </p:blipFill>
        <p:spPr bwMode="auto">
          <a:xfrm>
            <a:off x="10718514" y="2599162"/>
            <a:ext cx="1470919" cy="1338236"/>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28C80A2E-FC74-4477-B6DE-F57BF80AA18D}"/>
              </a:ext>
            </a:extLst>
          </p:cNvPr>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5" name="テキスト ボックス 24">
            <a:extLst>
              <a:ext uri="{FF2B5EF4-FFF2-40B4-BE49-F238E27FC236}">
                <a16:creationId xmlns:a16="http://schemas.microsoft.com/office/drawing/2014/main" id="{4B2D1A91-A34F-4B6A-8995-78DF4AA6EFED}"/>
              </a:ext>
            </a:extLst>
          </p:cNvPr>
          <p:cNvSpPr txBox="1"/>
          <p:nvPr/>
        </p:nvSpPr>
        <p:spPr>
          <a:xfrm>
            <a:off x="3287689" y="6434516"/>
            <a:ext cx="5745903" cy="430887"/>
          </a:xfrm>
          <a:prstGeom prst="rect">
            <a:avLst/>
          </a:prstGeom>
          <a:noFill/>
        </p:spPr>
        <p:txBody>
          <a:bodyPr wrap="square" rtlCol="0">
            <a:spAutoFit/>
          </a:bodyPr>
          <a:lstStyle/>
          <a:p>
            <a:pPr algn="ctr"/>
            <a:r>
              <a:rPr lang="en-US" altLang="ja-JP" sz="900" dirty="0">
                <a:solidFill>
                  <a:srgbClr val="FFFF00"/>
                </a:solidFill>
                <a:latin typeface="Calibri" panose="020F0502020204030204" pitchFamily="34" charset="0"/>
                <a:ea typeface="ＭＳ Ｐゴシック" panose="020B0600070205080204" pitchFamily="50" charset="-128"/>
              </a:rPr>
              <a:t>Inter-University Research Institute Corporation</a:t>
            </a:r>
            <a:r>
              <a:rPr lang="en-US" altLang="ja-JP" sz="1000" dirty="0">
                <a:solidFill>
                  <a:srgbClr val="FFFF00"/>
                </a:solidFill>
                <a:latin typeface="Calibri" panose="020F0502020204030204" pitchFamily="34" charset="0"/>
                <a:ea typeface="ＭＳ Ｐゴシック" panose="020B0600070205080204" pitchFamily="50" charset="-128"/>
              </a:rPr>
              <a:t> </a:t>
            </a:r>
            <a:r>
              <a:rPr lang="en-US" altLang="ja-JP" sz="1100" b="1" dirty="0">
                <a:solidFill>
                  <a:srgbClr val="FFFF00"/>
                </a:solidFill>
                <a:latin typeface="Calibri" panose="020F0502020204030204" pitchFamily="34" charset="0"/>
                <a:ea typeface="ＭＳ Ｐゴシック" panose="020B0600070205080204" pitchFamily="50" charset="-128"/>
              </a:rPr>
              <a:t>High Energy Accelerator Research Organization (KEK)</a:t>
            </a:r>
            <a:endParaRPr lang="en-US" altLang="ja-JP" sz="1000" b="1" dirty="0">
              <a:solidFill>
                <a:srgbClr val="FFFF00"/>
              </a:solidFill>
              <a:latin typeface="Calibri" panose="020F0502020204030204" pitchFamily="34" charset="0"/>
              <a:ea typeface="ＭＳ Ｐゴシック" panose="020B0600070205080204" pitchFamily="50" charset="-128"/>
            </a:endParaRPr>
          </a:p>
          <a:p>
            <a:pPr algn="ctr"/>
            <a:r>
              <a:rPr lang="ja-JP" altLang="en-US" sz="800" dirty="0">
                <a:solidFill>
                  <a:srgbClr val="FFFF00"/>
                </a:solidFill>
                <a:latin typeface="ＭＳ Ｐゴシック" panose="020B0600070205080204" pitchFamily="50" charset="-128"/>
                <a:ea typeface="ＭＳ Ｐゴシック" panose="020B0600070205080204" pitchFamily="50" charset="-128"/>
              </a:rPr>
              <a:t>大学共同利用機関法人</a:t>
            </a:r>
            <a:r>
              <a:rPr lang="ja-JP" altLang="en-US" sz="1000" dirty="0">
                <a:solidFill>
                  <a:srgbClr val="FFFF00"/>
                </a:solidFill>
                <a:latin typeface="ＭＳ Ｐゴシック" panose="020B0600070205080204" pitchFamily="50" charset="-128"/>
                <a:ea typeface="ＭＳ Ｐゴシック" panose="020B0600070205080204" pitchFamily="50" charset="-128"/>
              </a:rPr>
              <a:t> </a:t>
            </a:r>
            <a:r>
              <a:rPr lang="ja-JP" altLang="en-US" sz="1100" b="1" dirty="0">
                <a:solidFill>
                  <a:srgbClr val="FFFF00"/>
                </a:solidFill>
                <a:latin typeface="ＭＳ Ｐゴシック" panose="020B0600070205080204" pitchFamily="50" charset="-128"/>
                <a:ea typeface="ＭＳ Ｐゴシック" panose="020B0600070205080204" pitchFamily="50" charset="-128"/>
              </a:rPr>
              <a:t>高エネルギー加速器研究機構 </a:t>
            </a:r>
            <a:r>
              <a:rPr lang="en-US" altLang="ja-JP" sz="1100" b="1" dirty="0">
                <a:solidFill>
                  <a:srgbClr val="FFFF00"/>
                </a:solidFill>
                <a:latin typeface="ＭＳ Ｐゴシック" panose="020B0600070205080204" pitchFamily="50" charset="-128"/>
                <a:ea typeface="ＭＳ Ｐゴシック" panose="020B0600070205080204" pitchFamily="50" charset="-128"/>
              </a:rPr>
              <a:t>(KEK)</a:t>
            </a:r>
            <a:endParaRPr lang="ja-JP" altLang="en-US" sz="1000" b="1" dirty="0">
              <a:solidFill>
                <a:srgbClr val="FFFF00"/>
              </a:solidFill>
              <a:latin typeface="ＭＳ Ｐゴシック" panose="020B0600070205080204" pitchFamily="50" charset="-128"/>
              <a:ea typeface="ＭＳ Ｐゴシック" panose="020B0600070205080204" pitchFamily="50" charset="-128"/>
            </a:endParaRPr>
          </a:p>
        </p:txBody>
      </p:sp>
      <p:pic>
        <p:nvPicPr>
          <p:cNvPr id="26" name="Picture 5" descr="C:\Documents and Settings\Administrator\デスクトップ\keklogo_blue.gif">
            <a:extLst>
              <a:ext uri="{FF2B5EF4-FFF2-40B4-BE49-F238E27FC236}">
                <a16:creationId xmlns:a16="http://schemas.microsoft.com/office/drawing/2014/main" id="{351EFA33-D054-4B64-811C-42289E75D665}"/>
              </a:ext>
            </a:extLst>
          </p:cNvPr>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27" name="Picture 1" descr="C:\Documents and Settings\Administrator\デスクトップ\SuperKEKB_logo.gif">
            <a:extLst>
              <a:ext uri="{FF2B5EF4-FFF2-40B4-BE49-F238E27FC236}">
                <a16:creationId xmlns:a16="http://schemas.microsoft.com/office/drawing/2014/main" id="{EB9773B0-1CEF-47B8-81AC-B2DEE573812A}"/>
              </a:ext>
            </a:extLst>
          </p:cNvPr>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grpSp>
        <p:nvGrpSpPr>
          <p:cNvPr id="28" name="グループ化 27">
            <a:extLst>
              <a:ext uri="{FF2B5EF4-FFF2-40B4-BE49-F238E27FC236}">
                <a16:creationId xmlns:a16="http://schemas.microsoft.com/office/drawing/2014/main" id="{5F514472-A8B0-48C2-8352-31C1054D121E}"/>
              </a:ext>
            </a:extLst>
          </p:cNvPr>
          <p:cNvGrpSpPr/>
          <p:nvPr/>
        </p:nvGrpSpPr>
        <p:grpSpPr>
          <a:xfrm rot="10800000">
            <a:off x="53784" y="3347435"/>
            <a:ext cx="12045409" cy="372572"/>
            <a:chOff x="102389" y="229418"/>
            <a:chExt cx="12045409" cy="372572"/>
          </a:xfrm>
        </p:grpSpPr>
        <p:sp>
          <p:nvSpPr>
            <p:cNvPr id="29" name="正方形/長方形 28">
              <a:extLst>
                <a:ext uri="{FF2B5EF4-FFF2-40B4-BE49-F238E27FC236}">
                  <a16:creationId xmlns:a16="http://schemas.microsoft.com/office/drawing/2014/main" id="{3A0BCCA8-4E9D-4C36-ABF0-D929DCDDECE9}"/>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円弧 29">
              <a:extLst>
                <a:ext uri="{FF2B5EF4-FFF2-40B4-BE49-F238E27FC236}">
                  <a16:creationId xmlns:a16="http://schemas.microsoft.com/office/drawing/2014/main" id="{C4F99CD5-0BEC-4C2A-A801-4FD02C09E2B3}"/>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1" name="円弧 30">
              <a:extLst>
                <a:ext uri="{FF2B5EF4-FFF2-40B4-BE49-F238E27FC236}">
                  <a16:creationId xmlns:a16="http://schemas.microsoft.com/office/drawing/2014/main" id="{54C6D420-4554-42FB-86CC-7A8C9381C912}"/>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2" name="円弧 31">
              <a:extLst>
                <a:ext uri="{FF2B5EF4-FFF2-40B4-BE49-F238E27FC236}">
                  <a16:creationId xmlns:a16="http://schemas.microsoft.com/office/drawing/2014/main" id="{3B1BFB4D-D059-47C8-8834-44F8773F1E86}"/>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3" name="正方形/長方形 32">
              <a:extLst>
                <a:ext uri="{FF2B5EF4-FFF2-40B4-BE49-F238E27FC236}">
                  <a16:creationId xmlns:a16="http://schemas.microsoft.com/office/drawing/2014/main" id="{154EE345-5DCE-4A9A-A137-947AC90B9A93}"/>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円弧 33">
              <a:extLst>
                <a:ext uri="{FF2B5EF4-FFF2-40B4-BE49-F238E27FC236}">
                  <a16:creationId xmlns:a16="http://schemas.microsoft.com/office/drawing/2014/main" id="{C67D3B5C-6467-4985-8A39-9971F2A781A6}"/>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5" name="円弧 34">
              <a:extLst>
                <a:ext uri="{FF2B5EF4-FFF2-40B4-BE49-F238E27FC236}">
                  <a16:creationId xmlns:a16="http://schemas.microsoft.com/office/drawing/2014/main" id="{4EC90A63-C050-434A-9CC7-A6A59091CB62}"/>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6" name="円弧 35">
              <a:extLst>
                <a:ext uri="{FF2B5EF4-FFF2-40B4-BE49-F238E27FC236}">
                  <a16:creationId xmlns:a16="http://schemas.microsoft.com/office/drawing/2014/main" id="{F8D2BE70-EC43-4983-B45B-E892CD4E61CE}"/>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7" name="正方形/長方形 36">
              <a:extLst>
                <a:ext uri="{FF2B5EF4-FFF2-40B4-BE49-F238E27FC236}">
                  <a16:creationId xmlns:a16="http://schemas.microsoft.com/office/drawing/2014/main" id="{48587BE3-E4E9-4E08-B0FC-E94E62D42F6D}"/>
                </a:ext>
              </a:extLst>
            </p:cNvPr>
            <p:cNvSpPr/>
            <p:nvPr/>
          </p:nvSpPr>
          <p:spPr>
            <a:xfrm rot="10800000">
              <a:off x="1503702" y="460118"/>
              <a:ext cx="10644096" cy="67318"/>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円弧 37">
              <a:extLst>
                <a:ext uri="{FF2B5EF4-FFF2-40B4-BE49-F238E27FC236}">
                  <a16:creationId xmlns:a16="http://schemas.microsoft.com/office/drawing/2014/main" id="{E2FB2FFF-186A-4F80-B2B0-4D3AC1949C47}"/>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9" name="円弧 38">
              <a:extLst>
                <a:ext uri="{FF2B5EF4-FFF2-40B4-BE49-F238E27FC236}">
                  <a16:creationId xmlns:a16="http://schemas.microsoft.com/office/drawing/2014/main" id="{683D07C8-33C3-49B7-8851-5DACCBE636C0}"/>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0" name="円弧 39">
              <a:extLst>
                <a:ext uri="{FF2B5EF4-FFF2-40B4-BE49-F238E27FC236}">
                  <a16:creationId xmlns:a16="http://schemas.microsoft.com/office/drawing/2014/main" id="{80C900E6-B638-458C-88FB-AC2739CA4567}"/>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1" name="円弧 40">
              <a:extLst>
                <a:ext uri="{FF2B5EF4-FFF2-40B4-BE49-F238E27FC236}">
                  <a16:creationId xmlns:a16="http://schemas.microsoft.com/office/drawing/2014/main" id="{FB1AFA53-661B-4B97-A2EE-0F5CAF383CD5}"/>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2" name="円弧 41">
              <a:extLst>
                <a:ext uri="{FF2B5EF4-FFF2-40B4-BE49-F238E27FC236}">
                  <a16:creationId xmlns:a16="http://schemas.microsoft.com/office/drawing/2014/main" id="{785A0F7C-83AB-4721-B9A8-7645880CF68B}"/>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3" name="円弧 42">
              <a:extLst>
                <a:ext uri="{FF2B5EF4-FFF2-40B4-BE49-F238E27FC236}">
                  <a16:creationId xmlns:a16="http://schemas.microsoft.com/office/drawing/2014/main" id="{7ECBEED2-A050-488E-8065-607661ED579E}"/>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4" name="二等辺三角形 43">
              <a:extLst>
                <a:ext uri="{FF2B5EF4-FFF2-40B4-BE49-F238E27FC236}">
                  <a16:creationId xmlns:a16="http://schemas.microsoft.com/office/drawing/2014/main" id="{9282B0CC-BAA6-4D3D-99AF-956A79C9C9FE}"/>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二等辺三角形 44">
              <a:extLst>
                <a:ext uri="{FF2B5EF4-FFF2-40B4-BE49-F238E27FC236}">
                  <a16:creationId xmlns:a16="http://schemas.microsoft.com/office/drawing/2014/main" id="{D61219E4-694E-40EA-8D08-66C18CD877A2}"/>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396673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150D46-E64F-CA4A-84D4-8D77712B7371}"/>
              </a:ext>
            </a:extLst>
          </p:cNvPr>
          <p:cNvSpPr>
            <a:spLocks noGrp="1"/>
          </p:cNvSpPr>
          <p:nvPr>
            <p:ph type="title"/>
          </p:nvPr>
        </p:nvSpPr>
        <p:spPr/>
        <p:txBody>
          <a:bodyPr>
            <a:noAutofit/>
          </a:bodyPr>
          <a:lstStyle/>
          <a:p>
            <a:r>
              <a:rPr lang="en-US" altLang="ja-JP" sz="3600" dirty="0">
                <a:solidFill>
                  <a:srgbClr val="0070C0"/>
                </a:solidFill>
              </a:rPr>
              <a:t>Crab waist scheme</a:t>
            </a:r>
            <a:endParaRPr lang="en-US" sz="3600" dirty="0">
              <a:solidFill>
                <a:srgbClr val="0070C0"/>
              </a:solidFill>
            </a:endParaRPr>
          </a:p>
        </p:txBody>
      </p:sp>
      <p:sp>
        <p:nvSpPr>
          <p:cNvPr id="3" name="コンテンツ プレースホルダー 2">
            <a:extLst>
              <a:ext uri="{FF2B5EF4-FFF2-40B4-BE49-F238E27FC236}">
                <a16:creationId xmlns:a16="http://schemas.microsoft.com/office/drawing/2014/main" id="{E47C300A-1F43-294D-97A4-0BB5B626146F}"/>
              </a:ext>
            </a:extLst>
          </p:cNvPr>
          <p:cNvSpPr>
            <a:spLocks noGrp="1"/>
          </p:cNvSpPr>
          <p:nvPr>
            <p:ph idx="1"/>
          </p:nvPr>
        </p:nvSpPr>
        <p:spPr>
          <a:xfrm>
            <a:off x="632299" y="1138335"/>
            <a:ext cx="11011710" cy="5038628"/>
          </a:xfrm>
        </p:spPr>
        <p:txBody>
          <a:bodyPr>
            <a:normAutofit/>
          </a:bodyPr>
          <a:lstStyle/>
          <a:p>
            <a:r>
              <a:rPr lang="en-US" sz="3200" dirty="0"/>
              <a:t>Introduction of crab waist at SuperKEKB</a:t>
            </a:r>
          </a:p>
          <a:p>
            <a:pPr lvl="1"/>
            <a:r>
              <a:rPr lang="en-US" sz="2800" dirty="0"/>
              <a:t>Motivations</a:t>
            </a:r>
          </a:p>
          <a:p>
            <a:pPr lvl="2"/>
            <a:r>
              <a:rPr lang="en-US" sz="2400" dirty="0"/>
              <a:t>The beam-beam performance was poor in spite of all of knob tunings for improving it.</a:t>
            </a:r>
          </a:p>
          <a:p>
            <a:pPr lvl="1"/>
            <a:r>
              <a:rPr lang="en-US" sz="2800" dirty="0"/>
              <a:t>Method</a:t>
            </a:r>
          </a:p>
          <a:p>
            <a:pPr lvl="2"/>
            <a:r>
              <a:rPr lang="en-US" sz="2400" dirty="0"/>
              <a:t>FCC-</a:t>
            </a:r>
            <a:r>
              <a:rPr lang="en-US" sz="2400" dirty="0" err="1"/>
              <a:t>ee</a:t>
            </a:r>
            <a:r>
              <a:rPr lang="en-US" sz="2400" dirty="0"/>
              <a:t> type scheme: use of imbalance sextupoles in the vertical local chromaticity correction section.</a:t>
            </a:r>
          </a:p>
          <a:p>
            <a:pPr lvl="1"/>
            <a:r>
              <a:rPr lang="en-US" sz="2800" dirty="0"/>
              <a:t>Time table</a:t>
            </a:r>
          </a:p>
          <a:p>
            <a:pPr lvl="2"/>
            <a:r>
              <a:rPr lang="en-US" sz="2400" dirty="0"/>
              <a:t>2020 March 16</a:t>
            </a:r>
            <a:r>
              <a:rPr lang="en-US" sz="2400" baseline="30000" dirty="0"/>
              <a:t>th</a:t>
            </a:r>
            <a:r>
              <a:rPr lang="en-US" sz="2400" dirty="0"/>
              <a:t> : LER crab waist (40%)</a:t>
            </a:r>
          </a:p>
          <a:p>
            <a:pPr lvl="2"/>
            <a:r>
              <a:rPr lang="en-US" sz="2400" dirty="0"/>
              <a:t>2020 March 24</a:t>
            </a:r>
            <a:r>
              <a:rPr lang="en-US" sz="2400" baseline="30000" dirty="0"/>
              <a:t>th</a:t>
            </a:r>
            <a:r>
              <a:rPr lang="en-US" sz="2400" dirty="0"/>
              <a:t> : LER crab waist (60%)</a:t>
            </a:r>
          </a:p>
          <a:p>
            <a:pPr lvl="2"/>
            <a:r>
              <a:rPr lang="en-US" sz="2400" dirty="0"/>
              <a:t>2020 April 24</a:t>
            </a:r>
            <a:r>
              <a:rPr lang="en-US" sz="2400" baseline="30000" dirty="0"/>
              <a:t>th</a:t>
            </a:r>
            <a:r>
              <a:rPr lang="en-US" sz="2400" dirty="0"/>
              <a:t> : HER crab waist (40%)</a:t>
            </a:r>
          </a:p>
          <a:p>
            <a:pPr lvl="2"/>
            <a:r>
              <a:rPr lang="en-US" sz="2400" dirty="0"/>
              <a:t>2030 June 1</a:t>
            </a:r>
            <a:r>
              <a:rPr lang="en-US" sz="2400" baseline="30000" dirty="0"/>
              <a:t>st</a:t>
            </a:r>
            <a:r>
              <a:rPr lang="en-US" sz="2400" dirty="0"/>
              <a:t> : LER crab waist (80%)</a:t>
            </a:r>
          </a:p>
        </p:txBody>
      </p:sp>
      <p:sp>
        <p:nvSpPr>
          <p:cNvPr id="4" name="日付プレースホルダー 3">
            <a:extLst>
              <a:ext uri="{FF2B5EF4-FFF2-40B4-BE49-F238E27FC236}">
                <a16:creationId xmlns:a16="http://schemas.microsoft.com/office/drawing/2014/main" id="{6E875938-F88A-7C42-B1E7-AB00AB297C1A}"/>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03565A5B-875B-BE41-A844-5167DF726340}"/>
              </a:ext>
            </a:extLst>
          </p:cNvPr>
          <p:cNvSpPr>
            <a:spLocks noGrp="1"/>
          </p:cNvSpPr>
          <p:nvPr>
            <p:ph type="ftr" sz="quarter" idx="11"/>
          </p:nvPr>
        </p:nvSpPr>
        <p:spPr/>
        <p:txBody>
          <a:bodyPr/>
          <a:lstStyle/>
          <a:p>
            <a:r>
              <a:rPr lang="en-US" altLang="ja-JP"/>
              <a:t>B2GM</a:t>
            </a:r>
            <a:endParaRPr lang="ja-JP" altLang="en-US" dirty="0"/>
          </a:p>
        </p:txBody>
      </p:sp>
      <p:sp>
        <p:nvSpPr>
          <p:cNvPr id="6" name="スライド番号プレースホルダー 5">
            <a:extLst>
              <a:ext uri="{FF2B5EF4-FFF2-40B4-BE49-F238E27FC236}">
                <a16:creationId xmlns:a16="http://schemas.microsoft.com/office/drawing/2014/main" id="{A16255D1-2C78-7B41-8E4D-F414271184A9}"/>
              </a:ext>
            </a:extLst>
          </p:cNvPr>
          <p:cNvSpPr>
            <a:spLocks noGrp="1"/>
          </p:cNvSpPr>
          <p:nvPr>
            <p:ph type="sldNum" sz="quarter" idx="12"/>
          </p:nvPr>
        </p:nvSpPr>
        <p:spPr/>
        <p:txBody>
          <a:bodyPr/>
          <a:lstStyle/>
          <a:p>
            <a:fld id="{D92486E9-A0B3-4706-B8AA-9F1AFB67B3EB}" type="slidenum">
              <a:rPr lang="ja-JP" altLang="en-US" smtClean="0"/>
              <a:pPr/>
              <a:t>10</a:t>
            </a:fld>
            <a:endParaRPr lang="ja-JP" altLang="en-US"/>
          </a:p>
        </p:txBody>
      </p:sp>
    </p:spTree>
    <p:extLst>
      <p:ext uri="{BB962C8B-B14F-4D97-AF65-F5344CB8AC3E}">
        <p14:creationId xmlns:p14="http://schemas.microsoft.com/office/powerpoint/2010/main" val="2589954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D224F5-6FD1-694D-A3A0-31E57B47DC9B}"/>
              </a:ext>
            </a:extLst>
          </p:cNvPr>
          <p:cNvSpPr>
            <a:spLocks noGrp="1"/>
          </p:cNvSpPr>
          <p:nvPr>
            <p:ph type="title"/>
          </p:nvPr>
        </p:nvSpPr>
        <p:spPr/>
        <p:txBody>
          <a:bodyPr>
            <a:normAutofit fontScale="90000"/>
          </a:bodyPr>
          <a:lstStyle/>
          <a:p>
            <a:r>
              <a:rPr lang="en-US" dirty="0">
                <a:solidFill>
                  <a:srgbClr val="0070C0"/>
                </a:solidFill>
              </a:rPr>
              <a:t>Specific luminosity w/ and w/o crab waist</a:t>
            </a:r>
          </a:p>
        </p:txBody>
      </p:sp>
      <p:pic>
        <p:nvPicPr>
          <p:cNvPr id="4" name="コンテンツ プレースホルダー 3">
            <a:extLst>
              <a:ext uri="{FF2B5EF4-FFF2-40B4-BE49-F238E27FC236}">
                <a16:creationId xmlns:a16="http://schemas.microsoft.com/office/drawing/2014/main" id="{CC6C79B8-4AAE-B14F-A588-DA451D705F32}"/>
              </a:ext>
            </a:extLst>
          </p:cNvPr>
          <p:cNvPicPr>
            <a:picLocks noGrp="1" noChangeAspect="1"/>
          </p:cNvPicPr>
          <p:nvPr>
            <p:ph idx="1"/>
          </p:nvPr>
        </p:nvPicPr>
        <p:blipFill>
          <a:blip r:embed="rId2"/>
          <a:stretch>
            <a:fillRect/>
          </a:stretch>
        </p:blipFill>
        <p:spPr>
          <a:xfrm>
            <a:off x="145915" y="1001324"/>
            <a:ext cx="6085365" cy="5222691"/>
          </a:xfrm>
          <a:prstGeom prst="rect">
            <a:avLst/>
          </a:prstGeom>
        </p:spPr>
      </p:pic>
      <p:pic>
        <p:nvPicPr>
          <p:cNvPr id="5" name="コンテンツ プレースホルダー 3">
            <a:extLst>
              <a:ext uri="{FF2B5EF4-FFF2-40B4-BE49-F238E27FC236}">
                <a16:creationId xmlns:a16="http://schemas.microsoft.com/office/drawing/2014/main" id="{9349EB60-8A9E-154B-891E-022DF232C083}"/>
              </a:ext>
            </a:extLst>
          </p:cNvPr>
          <p:cNvPicPr>
            <a:picLocks noChangeAspect="1"/>
          </p:cNvPicPr>
          <p:nvPr/>
        </p:nvPicPr>
        <p:blipFill>
          <a:blip r:embed="rId3"/>
          <a:stretch>
            <a:fillRect/>
          </a:stretch>
        </p:blipFill>
        <p:spPr>
          <a:xfrm>
            <a:off x="6136532" y="2023733"/>
            <a:ext cx="5429655" cy="4228529"/>
          </a:xfrm>
          <a:prstGeom prst="rect">
            <a:avLst/>
          </a:prstGeom>
        </p:spPr>
      </p:pic>
      <p:sp>
        <p:nvSpPr>
          <p:cNvPr id="3" name="テキスト ボックス 2">
            <a:extLst>
              <a:ext uri="{FF2B5EF4-FFF2-40B4-BE49-F238E27FC236}">
                <a16:creationId xmlns:a16="http://schemas.microsoft.com/office/drawing/2014/main" id="{E5D42D7B-E37D-3C49-917D-5928FC02C864}"/>
              </a:ext>
            </a:extLst>
          </p:cNvPr>
          <p:cNvSpPr txBox="1"/>
          <p:nvPr/>
        </p:nvSpPr>
        <p:spPr>
          <a:xfrm>
            <a:off x="6725616" y="1824298"/>
            <a:ext cx="5335115" cy="369332"/>
          </a:xfrm>
          <a:prstGeom prst="rect">
            <a:avLst/>
          </a:prstGeom>
          <a:noFill/>
        </p:spPr>
        <p:txBody>
          <a:bodyPr wrap="none" rtlCol="0">
            <a:spAutoFit/>
          </a:bodyPr>
          <a:lstStyle/>
          <a:p>
            <a:r>
              <a:rPr lang="en-US" dirty="0"/>
              <a:t>Strong-Strong Beam-Beam simulation (D. Zhou)</a:t>
            </a:r>
          </a:p>
        </p:txBody>
      </p:sp>
      <p:sp>
        <p:nvSpPr>
          <p:cNvPr id="6" name="日付プレースホルダー 5">
            <a:extLst>
              <a:ext uri="{FF2B5EF4-FFF2-40B4-BE49-F238E27FC236}">
                <a16:creationId xmlns:a16="http://schemas.microsoft.com/office/drawing/2014/main" id="{BD8139A2-11A6-FE41-9255-A70A95D99F84}"/>
              </a:ext>
            </a:extLst>
          </p:cNvPr>
          <p:cNvSpPr>
            <a:spLocks noGrp="1"/>
          </p:cNvSpPr>
          <p:nvPr>
            <p:ph type="dt" sz="half" idx="10"/>
          </p:nvPr>
        </p:nvSpPr>
        <p:spPr/>
        <p:txBody>
          <a:bodyPr/>
          <a:lstStyle/>
          <a:p>
            <a:r>
              <a:rPr lang="en-US" altLang="ja-JP"/>
              <a:t>2024/Oct/07</a:t>
            </a:r>
            <a:endParaRPr lang="ja-JP" altLang="en-US"/>
          </a:p>
        </p:txBody>
      </p:sp>
      <p:sp>
        <p:nvSpPr>
          <p:cNvPr id="7" name="フッター プレースホルダー 6">
            <a:extLst>
              <a:ext uri="{FF2B5EF4-FFF2-40B4-BE49-F238E27FC236}">
                <a16:creationId xmlns:a16="http://schemas.microsoft.com/office/drawing/2014/main" id="{E8678C9E-219D-EB43-AD09-B057E373F798}"/>
              </a:ext>
            </a:extLst>
          </p:cNvPr>
          <p:cNvSpPr>
            <a:spLocks noGrp="1"/>
          </p:cNvSpPr>
          <p:nvPr>
            <p:ph type="ftr" sz="quarter" idx="11"/>
          </p:nvPr>
        </p:nvSpPr>
        <p:spPr/>
        <p:txBody>
          <a:bodyPr/>
          <a:lstStyle/>
          <a:p>
            <a:r>
              <a:rPr lang="en-US" altLang="ja-JP"/>
              <a:t>B2GM</a:t>
            </a:r>
            <a:endParaRPr lang="ja-JP" altLang="en-US" dirty="0"/>
          </a:p>
        </p:txBody>
      </p:sp>
      <p:sp>
        <p:nvSpPr>
          <p:cNvPr id="8" name="スライド番号プレースホルダー 7">
            <a:extLst>
              <a:ext uri="{FF2B5EF4-FFF2-40B4-BE49-F238E27FC236}">
                <a16:creationId xmlns:a16="http://schemas.microsoft.com/office/drawing/2014/main" id="{06115264-CD4B-774D-B12A-49208DA1476F}"/>
              </a:ext>
            </a:extLst>
          </p:cNvPr>
          <p:cNvSpPr>
            <a:spLocks noGrp="1"/>
          </p:cNvSpPr>
          <p:nvPr>
            <p:ph type="sldNum" sz="quarter" idx="12"/>
          </p:nvPr>
        </p:nvSpPr>
        <p:spPr/>
        <p:txBody>
          <a:bodyPr/>
          <a:lstStyle/>
          <a:p>
            <a:fld id="{D92486E9-A0B3-4706-B8AA-9F1AFB67B3EB}" type="slidenum">
              <a:rPr lang="ja-JP" altLang="en-US" smtClean="0"/>
              <a:pPr/>
              <a:t>11</a:t>
            </a:fld>
            <a:endParaRPr lang="ja-JP" altLang="en-US"/>
          </a:p>
        </p:txBody>
      </p:sp>
      <p:sp>
        <p:nvSpPr>
          <p:cNvPr id="9" name="テキスト ボックス 8">
            <a:extLst>
              <a:ext uri="{FF2B5EF4-FFF2-40B4-BE49-F238E27FC236}">
                <a16:creationId xmlns:a16="http://schemas.microsoft.com/office/drawing/2014/main" id="{05D82614-8C18-9011-CFDE-7636B4273CB4}"/>
              </a:ext>
            </a:extLst>
          </p:cNvPr>
          <p:cNvSpPr txBox="1"/>
          <p:nvPr/>
        </p:nvSpPr>
        <p:spPr>
          <a:xfrm>
            <a:off x="1776189" y="5016844"/>
            <a:ext cx="3584636" cy="646331"/>
          </a:xfrm>
          <a:prstGeom prst="rect">
            <a:avLst/>
          </a:prstGeom>
          <a:noFill/>
        </p:spPr>
        <p:txBody>
          <a:bodyPr wrap="none" rtlCol="0">
            <a:spAutoFit/>
          </a:bodyPr>
          <a:lstStyle/>
          <a:p>
            <a:r>
              <a:rPr kumimoji="1" lang="en-US" altLang="ja-JP" dirty="0" err="1"/>
              <a:t>I</a:t>
            </a:r>
            <a:r>
              <a:rPr kumimoji="1" lang="en-US" altLang="ja-JP" baseline="-25000" dirty="0" err="1"/>
              <a:t>b+</a:t>
            </a:r>
            <a:r>
              <a:rPr kumimoji="1" lang="en-US" altLang="ja-JP" dirty="0" err="1"/>
              <a:t>I</a:t>
            </a:r>
            <a:r>
              <a:rPr kumimoji="1" lang="en-US" altLang="ja-JP" baseline="-25000" dirty="0" err="1"/>
              <a:t>b</a:t>
            </a:r>
            <a:r>
              <a:rPr kumimoji="1" lang="en-US" altLang="ja-JP" baseline="-25000" dirty="0"/>
              <a:t>-</a:t>
            </a:r>
            <a:r>
              <a:rPr kumimoji="1" lang="en-US" altLang="ja-JP" dirty="0"/>
              <a:t> was limited at around here</a:t>
            </a:r>
            <a:br>
              <a:rPr kumimoji="1" lang="en-US" altLang="ja-JP" dirty="0"/>
            </a:br>
            <a:r>
              <a:rPr kumimoji="1" lang="en-US" altLang="ja-JP" dirty="0"/>
              <a:t>w/o CW</a:t>
            </a:r>
            <a:endParaRPr kumimoji="1" lang="ja-JP" altLang="en-US"/>
          </a:p>
        </p:txBody>
      </p:sp>
      <p:cxnSp>
        <p:nvCxnSpPr>
          <p:cNvPr id="11" name="直線矢印コネクタ 10">
            <a:extLst>
              <a:ext uri="{FF2B5EF4-FFF2-40B4-BE49-F238E27FC236}">
                <a16:creationId xmlns:a16="http://schemas.microsoft.com/office/drawing/2014/main" id="{97A20877-7C99-9B77-9EDC-579C6B38F088}"/>
              </a:ext>
            </a:extLst>
          </p:cNvPr>
          <p:cNvCxnSpPr/>
          <p:nvPr/>
        </p:nvCxnSpPr>
        <p:spPr>
          <a:xfrm flipV="1">
            <a:off x="3632890" y="4485503"/>
            <a:ext cx="0" cy="556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1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E2675-CACA-6948-CF84-CB2D3B13339A}"/>
              </a:ext>
            </a:extLst>
          </p:cNvPr>
          <p:cNvSpPr>
            <a:spLocks noGrp="1"/>
          </p:cNvSpPr>
          <p:nvPr>
            <p:ph type="title"/>
          </p:nvPr>
        </p:nvSpPr>
        <p:spPr/>
        <p:txBody>
          <a:bodyPr>
            <a:normAutofit fontScale="90000"/>
          </a:bodyPr>
          <a:lstStyle/>
          <a:p>
            <a:r>
              <a:rPr lang="en-US" dirty="0">
                <a:solidFill>
                  <a:srgbClr val="0070C0"/>
                </a:solidFill>
              </a:rPr>
              <a:t>Crab waist ON and OFF (2024)</a:t>
            </a:r>
          </a:p>
        </p:txBody>
      </p:sp>
      <p:pic>
        <p:nvPicPr>
          <p:cNvPr id="7" name="コンテンツ プレースホルダー 6">
            <a:extLst>
              <a:ext uri="{FF2B5EF4-FFF2-40B4-BE49-F238E27FC236}">
                <a16:creationId xmlns:a16="http://schemas.microsoft.com/office/drawing/2014/main" id="{AF2E79B8-54CB-F461-78DE-06618D6FF935}"/>
              </a:ext>
            </a:extLst>
          </p:cNvPr>
          <p:cNvPicPr>
            <a:picLocks noGrp="1" noChangeAspect="1"/>
          </p:cNvPicPr>
          <p:nvPr>
            <p:ph idx="1"/>
          </p:nvPr>
        </p:nvPicPr>
        <p:blipFill>
          <a:blip r:embed="rId2"/>
          <a:stretch>
            <a:fillRect/>
          </a:stretch>
        </p:blipFill>
        <p:spPr>
          <a:xfrm>
            <a:off x="1465379" y="1138238"/>
            <a:ext cx="9261241" cy="5038725"/>
          </a:xfrm>
          <a:prstGeom prst="rect">
            <a:avLst/>
          </a:prstGeom>
        </p:spPr>
      </p:pic>
      <p:sp>
        <p:nvSpPr>
          <p:cNvPr id="4" name="日付プレースホルダー 3">
            <a:extLst>
              <a:ext uri="{FF2B5EF4-FFF2-40B4-BE49-F238E27FC236}">
                <a16:creationId xmlns:a16="http://schemas.microsoft.com/office/drawing/2014/main" id="{1BA7F08F-7637-3B20-1D0A-C2D7DF0196AC}"/>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DAC0E01B-8E8A-122C-121E-0BC0F12C095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FD858664-6760-60CB-4685-8353A9493E0A}"/>
              </a:ext>
            </a:extLst>
          </p:cNvPr>
          <p:cNvSpPr>
            <a:spLocks noGrp="1"/>
          </p:cNvSpPr>
          <p:nvPr>
            <p:ph type="sldNum" sz="quarter" idx="12"/>
          </p:nvPr>
        </p:nvSpPr>
        <p:spPr/>
        <p:txBody>
          <a:bodyPr/>
          <a:lstStyle/>
          <a:p>
            <a:fld id="{D92486E9-A0B3-4706-B8AA-9F1AFB67B3EB}" type="slidenum">
              <a:rPr lang="ja-JP" altLang="en-US" smtClean="0"/>
              <a:pPr/>
              <a:t>12</a:t>
            </a:fld>
            <a:endParaRPr lang="ja-JP" altLang="en-US"/>
          </a:p>
        </p:txBody>
      </p:sp>
    </p:spTree>
    <p:extLst>
      <p:ext uri="{BB962C8B-B14F-4D97-AF65-F5344CB8AC3E}">
        <p14:creationId xmlns:p14="http://schemas.microsoft.com/office/powerpoint/2010/main" val="2446625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6011-AE13-DC03-C128-70F2F9601B8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E4891C-412A-5688-5677-EC4424421CC7}"/>
              </a:ext>
            </a:extLst>
          </p:cNvPr>
          <p:cNvSpPr>
            <a:spLocks noGrp="1"/>
          </p:cNvSpPr>
          <p:nvPr>
            <p:ph type="title"/>
          </p:nvPr>
        </p:nvSpPr>
        <p:spPr/>
        <p:txBody>
          <a:bodyPr>
            <a:normAutofit fontScale="90000"/>
          </a:bodyPr>
          <a:lstStyle/>
          <a:p>
            <a:r>
              <a:rPr lang="en-US" dirty="0">
                <a:solidFill>
                  <a:srgbClr val="0070C0"/>
                </a:solidFill>
              </a:rPr>
              <a:t>Specific luminosity w/ and w/o crab waist</a:t>
            </a:r>
          </a:p>
        </p:txBody>
      </p:sp>
      <p:pic>
        <p:nvPicPr>
          <p:cNvPr id="4" name="コンテンツ プレースホルダー 3">
            <a:extLst>
              <a:ext uri="{FF2B5EF4-FFF2-40B4-BE49-F238E27FC236}">
                <a16:creationId xmlns:a16="http://schemas.microsoft.com/office/drawing/2014/main" id="{A9B2CEDD-F1DE-9C7C-CDFC-C8ACAB692823}"/>
              </a:ext>
            </a:extLst>
          </p:cNvPr>
          <p:cNvPicPr>
            <a:picLocks noGrp="1" noChangeAspect="1"/>
          </p:cNvPicPr>
          <p:nvPr>
            <p:ph idx="1"/>
          </p:nvPr>
        </p:nvPicPr>
        <p:blipFill>
          <a:blip r:embed="rId2"/>
          <a:stretch>
            <a:fillRect/>
          </a:stretch>
        </p:blipFill>
        <p:spPr>
          <a:xfrm>
            <a:off x="145915" y="1001324"/>
            <a:ext cx="6085365" cy="5222691"/>
          </a:xfrm>
          <a:prstGeom prst="rect">
            <a:avLst/>
          </a:prstGeom>
        </p:spPr>
      </p:pic>
      <p:pic>
        <p:nvPicPr>
          <p:cNvPr id="5" name="コンテンツ プレースホルダー 3">
            <a:extLst>
              <a:ext uri="{FF2B5EF4-FFF2-40B4-BE49-F238E27FC236}">
                <a16:creationId xmlns:a16="http://schemas.microsoft.com/office/drawing/2014/main" id="{68246815-37CA-1379-A473-89197E1870C5}"/>
              </a:ext>
            </a:extLst>
          </p:cNvPr>
          <p:cNvPicPr>
            <a:picLocks noChangeAspect="1"/>
          </p:cNvPicPr>
          <p:nvPr/>
        </p:nvPicPr>
        <p:blipFill>
          <a:blip r:embed="rId3"/>
          <a:stretch>
            <a:fillRect/>
          </a:stretch>
        </p:blipFill>
        <p:spPr>
          <a:xfrm>
            <a:off x="6136532" y="2023733"/>
            <a:ext cx="5429655" cy="4228529"/>
          </a:xfrm>
          <a:prstGeom prst="rect">
            <a:avLst/>
          </a:prstGeom>
        </p:spPr>
      </p:pic>
      <p:sp>
        <p:nvSpPr>
          <p:cNvPr id="3" name="テキスト ボックス 2">
            <a:extLst>
              <a:ext uri="{FF2B5EF4-FFF2-40B4-BE49-F238E27FC236}">
                <a16:creationId xmlns:a16="http://schemas.microsoft.com/office/drawing/2014/main" id="{6FB49414-335F-69EF-2E51-85837399090A}"/>
              </a:ext>
            </a:extLst>
          </p:cNvPr>
          <p:cNvSpPr txBox="1"/>
          <p:nvPr/>
        </p:nvSpPr>
        <p:spPr>
          <a:xfrm>
            <a:off x="6725616" y="1824298"/>
            <a:ext cx="5335115" cy="369332"/>
          </a:xfrm>
          <a:prstGeom prst="rect">
            <a:avLst/>
          </a:prstGeom>
          <a:noFill/>
        </p:spPr>
        <p:txBody>
          <a:bodyPr wrap="none" rtlCol="0">
            <a:spAutoFit/>
          </a:bodyPr>
          <a:lstStyle/>
          <a:p>
            <a:r>
              <a:rPr lang="en-US" dirty="0"/>
              <a:t>Strong-Strong Beam-Beam simulation (D. Zhou)</a:t>
            </a:r>
          </a:p>
        </p:txBody>
      </p:sp>
      <p:sp>
        <p:nvSpPr>
          <p:cNvPr id="6" name="日付プレースホルダー 5">
            <a:extLst>
              <a:ext uri="{FF2B5EF4-FFF2-40B4-BE49-F238E27FC236}">
                <a16:creationId xmlns:a16="http://schemas.microsoft.com/office/drawing/2014/main" id="{4AA79193-0044-2CB6-7545-FD8A4AA5F46E}"/>
              </a:ext>
            </a:extLst>
          </p:cNvPr>
          <p:cNvSpPr>
            <a:spLocks noGrp="1"/>
          </p:cNvSpPr>
          <p:nvPr>
            <p:ph type="dt" sz="half" idx="10"/>
          </p:nvPr>
        </p:nvSpPr>
        <p:spPr/>
        <p:txBody>
          <a:bodyPr/>
          <a:lstStyle/>
          <a:p>
            <a:r>
              <a:rPr lang="en-US" altLang="ja-JP"/>
              <a:t>2024/Oct/07</a:t>
            </a:r>
            <a:endParaRPr lang="ja-JP" altLang="en-US"/>
          </a:p>
        </p:txBody>
      </p:sp>
      <p:sp>
        <p:nvSpPr>
          <p:cNvPr id="7" name="フッター プレースホルダー 6">
            <a:extLst>
              <a:ext uri="{FF2B5EF4-FFF2-40B4-BE49-F238E27FC236}">
                <a16:creationId xmlns:a16="http://schemas.microsoft.com/office/drawing/2014/main" id="{FD86460E-4708-E2F7-85B1-680FA92F6767}"/>
              </a:ext>
            </a:extLst>
          </p:cNvPr>
          <p:cNvSpPr>
            <a:spLocks noGrp="1"/>
          </p:cNvSpPr>
          <p:nvPr>
            <p:ph type="ftr" sz="quarter" idx="11"/>
          </p:nvPr>
        </p:nvSpPr>
        <p:spPr/>
        <p:txBody>
          <a:bodyPr/>
          <a:lstStyle/>
          <a:p>
            <a:r>
              <a:rPr lang="en-US" altLang="ja-JP"/>
              <a:t>B2GM</a:t>
            </a:r>
            <a:endParaRPr lang="ja-JP" altLang="en-US" dirty="0"/>
          </a:p>
        </p:txBody>
      </p:sp>
      <p:sp>
        <p:nvSpPr>
          <p:cNvPr id="8" name="スライド番号プレースホルダー 7">
            <a:extLst>
              <a:ext uri="{FF2B5EF4-FFF2-40B4-BE49-F238E27FC236}">
                <a16:creationId xmlns:a16="http://schemas.microsoft.com/office/drawing/2014/main" id="{577A37DB-F898-3196-CE18-C5613AFC5AED}"/>
              </a:ext>
            </a:extLst>
          </p:cNvPr>
          <p:cNvSpPr>
            <a:spLocks noGrp="1"/>
          </p:cNvSpPr>
          <p:nvPr>
            <p:ph type="sldNum" sz="quarter" idx="12"/>
          </p:nvPr>
        </p:nvSpPr>
        <p:spPr/>
        <p:txBody>
          <a:bodyPr/>
          <a:lstStyle/>
          <a:p>
            <a:fld id="{D92486E9-A0B3-4706-B8AA-9F1AFB67B3EB}" type="slidenum">
              <a:rPr lang="ja-JP" altLang="en-US" smtClean="0"/>
              <a:pPr/>
              <a:t>13</a:t>
            </a:fld>
            <a:endParaRPr lang="ja-JP" altLang="en-US"/>
          </a:p>
        </p:txBody>
      </p:sp>
      <p:sp>
        <p:nvSpPr>
          <p:cNvPr id="9" name="テキスト ボックス 8">
            <a:extLst>
              <a:ext uri="{FF2B5EF4-FFF2-40B4-BE49-F238E27FC236}">
                <a16:creationId xmlns:a16="http://schemas.microsoft.com/office/drawing/2014/main" id="{54A21512-87AA-2C90-9471-5A12CD0BD07E}"/>
              </a:ext>
            </a:extLst>
          </p:cNvPr>
          <p:cNvSpPr txBox="1"/>
          <p:nvPr/>
        </p:nvSpPr>
        <p:spPr>
          <a:xfrm>
            <a:off x="1776189" y="5016844"/>
            <a:ext cx="3584636" cy="646331"/>
          </a:xfrm>
          <a:prstGeom prst="rect">
            <a:avLst/>
          </a:prstGeom>
          <a:noFill/>
        </p:spPr>
        <p:txBody>
          <a:bodyPr wrap="none" rtlCol="0">
            <a:spAutoFit/>
          </a:bodyPr>
          <a:lstStyle/>
          <a:p>
            <a:r>
              <a:rPr kumimoji="1" lang="en-US" altLang="ja-JP" dirty="0" err="1"/>
              <a:t>I</a:t>
            </a:r>
            <a:r>
              <a:rPr kumimoji="1" lang="en-US" altLang="ja-JP" baseline="-25000" dirty="0" err="1"/>
              <a:t>b+</a:t>
            </a:r>
            <a:r>
              <a:rPr kumimoji="1" lang="en-US" altLang="ja-JP" dirty="0" err="1"/>
              <a:t>I</a:t>
            </a:r>
            <a:r>
              <a:rPr kumimoji="1" lang="en-US" altLang="ja-JP" baseline="-25000" dirty="0" err="1"/>
              <a:t>b</a:t>
            </a:r>
            <a:r>
              <a:rPr kumimoji="1" lang="en-US" altLang="ja-JP" baseline="-25000" dirty="0"/>
              <a:t>-</a:t>
            </a:r>
            <a:r>
              <a:rPr kumimoji="1" lang="en-US" altLang="ja-JP" dirty="0"/>
              <a:t> was limited at around here</a:t>
            </a:r>
            <a:br>
              <a:rPr kumimoji="1" lang="en-US" altLang="ja-JP" dirty="0"/>
            </a:br>
            <a:r>
              <a:rPr kumimoji="1" lang="en-US" altLang="ja-JP" dirty="0"/>
              <a:t>w/o CW</a:t>
            </a:r>
            <a:endParaRPr kumimoji="1" lang="ja-JP" altLang="en-US"/>
          </a:p>
        </p:txBody>
      </p:sp>
      <p:cxnSp>
        <p:nvCxnSpPr>
          <p:cNvPr id="11" name="直線矢印コネクタ 10">
            <a:extLst>
              <a:ext uri="{FF2B5EF4-FFF2-40B4-BE49-F238E27FC236}">
                <a16:creationId xmlns:a16="http://schemas.microsoft.com/office/drawing/2014/main" id="{2774E240-BEDD-9348-FE1F-696B454EFD9F}"/>
              </a:ext>
            </a:extLst>
          </p:cNvPr>
          <p:cNvCxnSpPr/>
          <p:nvPr/>
        </p:nvCxnSpPr>
        <p:spPr>
          <a:xfrm flipV="1">
            <a:off x="3632890" y="4485503"/>
            <a:ext cx="0" cy="556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343379E1-CC1C-7181-2589-DE07CE2647C4}"/>
              </a:ext>
            </a:extLst>
          </p:cNvPr>
          <p:cNvSpPr txBox="1"/>
          <p:nvPr/>
        </p:nvSpPr>
        <p:spPr>
          <a:xfrm>
            <a:off x="7632756" y="4659175"/>
            <a:ext cx="1218603" cy="261610"/>
          </a:xfrm>
          <a:prstGeom prst="rect">
            <a:avLst/>
          </a:prstGeom>
          <a:noFill/>
        </p:spPr>
        <p:txBody>
          <a:bodyPr wrap="none" rtlCol="0">
            <a:spAutoFit/>
          </a:bodyPr>
          <a:lstStyle/>
          <a:p>
            <a:r>
              <a:rPr kumimoji="1" lang="en-US" altLang="ja-JP" sz="1100" dirty="0"/>
              <a:t>(0.37,5),(0.27,6.5)</a:t>
            </a:r>
            <a:endParaRPr kumimoji="1" lang="ja-JP" altLang="en-US" sz="1100"/>
          </a:p>
        </p:txBody>
      </p:sp>
      <p:sp>
        <p:nvSpPr>
          <p:cNvPr id="12" name="円/楕円 11">
            <a:extLst>
              <a:ext uri="{FF2B5EF4-FFF2-40B4-BE49-F238E27FC236}">
                <a16:creationId xmlns:a16="http://schemas.microsoft.com/office/drawing/2014/main" id="{226CF833-CE7B-88EE-4F7D-A6C9503C1C1D}"/>
              </a:ext>
            </a:extLst>
          </p:cNvPr>
          <p:cNvSpPr/>
          <p:nvPr/>
        </p:nvSpPr>
        <p:spPr>
          <a:xfrm>
            <a:off x="7822094" y="3508516"/>
            <a:ext cx="69574" cy="6957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B5AD0A34-7351-3214-A268-F7586DA02211}"/>
              </a:ext>
            </a:extLst>
          </p:cNvPr>
          <p:cNvGrpSpPr/>
          <p:nvPr/>
        </p:nvGrpSpPr>
        <p:grpSpPr>
          <a:xfrm>
            <a:off x="7680555" y="3498825"/>
            <a:ext cx="1559017" cy="1326461"/>
            <a:chOff x="7680555" y="3498825"/>
            <a:chExt cx="1559017" cy="1326461"/>
          </a:xfrm>
        </p:grpSpPr>
        <p:cxnSp>
          <p:nvCxnSpPr>
            <p:cNvPr id="18" name="直線コネクタ 17">
              <a:extLst>
                <a:ext uri="{FF2B5EF4-FFF2-40B4-BE49-F238E27FC236}">
                  <a16:creationId xmlns:a16="http://schemas.microsoft.com/office/drawing/2014/main" id="{907C767B-8D3F-5B72-32E7-CC4F0338B16C}"/>
                </a:ext>
              </a:extLst>
            </p:cNvPr>
            <p:cNvCxnSpPr>
              <a:cxnSpLocks/>
            </p:cNvCxnSpPr>
            <p:nvPr/>
          </p:nvCxnSpPr>
          <p:spPr>
            <a:xfrm>
              <a:off x="7832283" y="3498825"/>
              <a:ext cx="425478" cy="559645"/>
            </a:xfrm>
            <a:prstGeom prst="line">
              <a:avLst/>
            </a:prstGeom>
            <a:ln w="63500">
              <a:solidFill>
                <a:srgbClr val="1FFC17"/>
              </a:solidFill>
            </a:ln>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011E20C8-673C-CC88-FF58-55908D671D1C}"/>
                </a:ext>
              </a:extLst>
            </p:cNvPr>
            <p:cNvSpPr txBox="1"/>
            <p:nvPr/>
          </p:nvSpPr>
          <p:spPr>
            <a:xfrm>
              <a:off x="7680555" y="4455954"/>
              <a:ext cx="1559017" cy="369332"/>
            </a:xfrm>
            <a:prstGeom prst="rect">
              <a:avLst/>
            </a:prstGeom>
            <a:noFill/>
          </p:spPr>
          <p:txBody>
            <a:bodyPr wrap="none" rtlCol="0">
              <a:spAutoFit/>
            </a:bodyPr>
            <a:lstStyle/>
            <a:p>
              <a:r>
                <a:rPr lang="en-US" dirty="0">
                  <a:solidFill>
                    <a:srgbClr val="1FFC17"/>
                  </a:solidFill>
                </a:rPr>
                <a:t>w/o crab waist</a:t>
              </a:r>
            </a:p>
          </p:txBody>
        </p:sp>
        <p:cxnSp>
          <p:nvCxnSpPr>
            <p:cNvPr id="15" name="直線矢印コネクタ 14">
              <a:extLst>
                <a:ext uri="{FF2B5EF4-FFF2-40B4-BE49-F238E27FC236}">
                  <a16:creationId xmlns:a16="http://schemas.microsoft.com/office/drawing/2014/main" id="{AA15CE3E-4697-9F2B-3D3C-6A7806513251}"/>
                </a:ext>
              </a:extLst>
            </p:cNvPr>
            <p:cNvCxnSpPr>
              <a:cxnSpLocks/>
            </p:cNvCxnSpPr>
            <p:nvPr/>
          </p:nvCxnSpPr>
          <p:spPr>
            <a:xfrm flipV="1">
              <a:off x="8153400" y="3963313"/>
              <a:ext cx="0" cy="677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92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678DF2-3609-5C40-8F8F-9AA7C755D2C7}"/>
              </a:ext>
            </a:extLst>
          </p:cNvPr>
          <p:cNvSpPr>
            <a:spLocks noGrp="1"/>
          </p:cNvSpPr>
          <p:nvPr>
            <p:ph type="title"/>
          </p:nvPr>
        </p:nvSpPr>
        <p:spPr/>
        <p:txBody>
          <a:bodyPr>
            <a:normAutofit fontScale="90000"/>
          </a:bodyPr>
          <a:lstStyle/>
          <a:p>
            <a:r>
              <a:rPr lang="en-US" dirty="0">
                <a:solidFill>
                  <a:srgbClr val="0070C0"/>
                </a:solidFill>
              </a:rPr>
              <a:t>Summary of crab waist scheme</a:t>
            </a:r>
          </a:p>
        </p:txBody>
      </p:sp>
      <p:sp>
        <p:nvSpPr>
          <p:cNvPr id="3" name="コンテンツ プレースホルダー 2">
            <a:extLst>
              <a:ext uri="{FF2B5EF4-FFF2-40B4-BE49-F238E27FC236}">
                <a16:creationId xmlns:a16="http://schemas.microsoft.com/office/drawing/2014/main" id="{842685A8-F8FB-884A-B714-439B19CD4B6C}"/>
              </a:ext>
            </a:extLst>
          </p:cNvPr>
          <p:cNvSpPr>
            <a:spLocks noGrp="1"/>
          </p:cNvSpPr>
          <p:nvPr>
            <p:ph idx="1"/>
          </p:nvPr>
        </p:nvSpPr>
        <p:spPr/>
        <p:txBody>
          <a:bodyPr>
            <a:normAutofit/>
          </a:bodyPr>
          <a:lstStyle/>
          <a:p>
            <a:r>
              <a:rPr lang="en-US" altLang="ja-JP" dirty="0"/>
              <a:t>Benefits of use of crab waist scheme </a:t>
            </a:r>
          </a:p>
          <a:p>
            <a:pPr lvl="1"/>
            <a:r>
              <a:rPr lang="en-US" altLang="ja-JP" dirty="0"/>
              <a:t>Suppression of beam-beam blowup</a:t>
            </a:r>
          </a:p>
          <a:p>
            <a:pPr lvl="2"/>
            <a:r>
              <a:rPr lang="en-US" altLang="ja-JP" dirty="0"/>
              <a:t>Specific luminosity was improved. The gain of the luminosity with CW is about 30 % at 0.35mA</a:t>
            </a:r>
            <a:r>
              <a:rPr lang="en-US" altLang="ja-JP" baseline="30000" dirty="0"/>
              <a:t>2</a:t>
            </a:r>
            <a:r>
              <a:rPr lang="en-US" altLang="ja-JP" dirty="0"/>
              <a:t>.</a:t>
            </a:r>
          </a:p>
          <a:p>
            <a:pPr lvl="1"/>
            <a:r>
              <a:rPr lang="en-US" altLang="ja-JP" dirty="0"/>
              <a:t>Increase of the bunch currents of both beams</a:t>
            </a:r>
          </a:p>
          <a:p>
            <a:pPr lvl="2"/>
            <a:r>
              <a:rPr lang="en-US" altLang="ja-JP" dirty="0"/>
              <a:t>W/o crab waist, beam injections was limited due to bad injection efficiency.</a:t>
            </a:r>
          </a:p>
          <a:p>
            <a:r>
              <a:rPr lang="en-US" altLang="ja-JP" dirty="0"/>
              <a:t>Beam lifetime issue</a:t>
            </a:r>
          </a:p>
          <a:p>
            <a:pPr lvl="1"/>
            <a:r>
              <a:rPr lang="en-US" altLang="ja-JP" dirty="0"/>
              <a:t>Dynamic aperture shrinks w/ crab waist and the lifetime decrease w/ crab waist was expected.</a:t>
            </a:r>
          </a:p>
          <a:p>
            <a:pPr lvl="2"/>
            <a:r>
              <a:rPr lang="en-US" altLang="ja-JP" dirty="0"/>
              <a:t>But in </a:t>
            </a:r>
            <a:r>
              <a:rPr lang="en-US" altLang="ja-JP" dirty="0">
                <a:latin typeface="Symbol" pitchFamily="2" charset="2"/>
              </a:rPr>
              <a:t>b</a:t>
            </a:r>
            <a:r>
              <a:rPr lang="en-US" altLang="ja-JP" dirty="0"/>
              <a:t>y*= 1mm case, no lifetime decrease was observed in LER and HER, maybe since the collimator physical aperture is already very narrow. </a:t>
            </a:r>
          </a:p>
          <a:p>
            <a:pPr lvl="2"/>
            <a:r>
              <a:rPr lang="en-US" altLang="ja-JP" dirty="0"/>
              <a:t>In case of lower </a:t>
            </a:r>
            <a:r>
              <a:rPr lang="en-US" altLang="ja-JP" dirty="0">
                <a:latin typeface="Symbol" pitchFamily="2" charset="2"/>
              </a:rPr>
              <a:t>b</a:t>
            </a:r>
            <a:r>
              <a:rPr lang="en-US" altLang="ja-JP" dirty="0"/>
              <a:t>y*, the lifetime w/ crab waist will be an issue.</a:t>
            </a:r>
          </a:p>
        </p:txBody>
      </p:sp>
      <p:sp>
        <p:nvSpPr>
          <p:cNvPr id="4" name="日付プレースホルダー 3">
            <a:extLst>
              <a:ext uri="{FF2B5EF4-FFF2-40B4-BE49-F238E27FC236}">
                <a16:creationId xmlns:a16="http://schemas.microsoft.com/office/drawing/2014/main" id="{2EF2F392-016F-1C4B-A632-AE81252A6673}"/>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3D595E22-F3CA-014F-B062-0FEBA9CCC075}"/>
              </a:ext>
            </a:extLst>
          </p:cNvPr>
          <p:cNvSpPr>
            <a:spLocks noGrp="1"/>
          </p:cNvSpPr>
          <p:nvPr>
            <p:ph type="ftr" sz="quarter" idx="11"/>
          </p:nvPr>
        </p:nvSpPr>
        <p:spPr/>
        <p:txBody>
          <a:bodyPr/>
          <a:lstStyle/>
          <a:p>
            <a:r>
              <a:rPr lang="en-US" altLang="ja-JP"/>
              <a:t>B2GM</a:t>
            </a:r>
            <a:endParaRPr lang="ja-JP" altLang="en-US" dirty="0"/>
          </a:p>
        </p:txBody>
      </p:sp>
      <p:sp>
        <p:nvSpPr>
          <p:cNvPr id="6" name="スライド番号プレースホルダー 5">
            <a:extLst>
              <a:ext uri="{FF2B5EF4-FFF2-40B4-BE49-F238E27FC236}">
                <a16:creationId xmlns:a16="http://schemas.microsoft.com/office/drawing/2014/main" id="{3C8D7664-4D2F-4D4F-9F96-7032AFDE5D66}"/>
              </a:ext>
            </a:extLst>
          </p:cNvPr>
          <p:cNvSpPr>
            <a:spLocks noGrp="1"/>
          </p:cNvSpPr>
          <p:nvPr>
            <p:ph type="sldNum" sz="quarter" idx="12"/>
          </p:nvPr>
        </p:nvSpPr>
        <p:spPr/>
        <p:txBody>
          <a:bodyPr/>
          <a:lstStyle/>
          <a:p>
            <a:fld id="{D92486E9-A0B3-4706-B8AA-9F1AFB67B3EB}" type="slidenum">
              <a:rPr lang="ja-JP" altLang="en-US" smtClean="0"/>
              <a:pPr/>
              <a:t>14</a:t>
            </a:fld>
            <a:endParaRPr lang="ja-JP" altLang="en-US"/>
          </a:p>
        </p:txBody>
      </p:sp>
    </p:spTree>
    <p:extLst>
      <p:ext uri="{BB962C8B-B14F-4D97-AF65-F5344CB8AC3E}">
        <p14:creationId xmlns:p14="http://schemas.microsoft.com/office/powerpoint/2010/main" val="33948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B1F49B3-78FF-8BD2-91B9-F0810AFAFC5D}"/>
              </a:ext>
            </a:extLst>
          </p:cNvPr>
          <p:cNvSpPr>
            <a:spLocks noGrp="1"/>
          </p:cNvSpPr>
          <p:nvPr>
            <p:ph type="ctrTitle"/>
          </p:nvPr>
        </p:nvSpPr>
        <p:spPr/>
        <p:txBody>
          <a:bodyPr/>
          <a:lstStyle/>
          <a:p>
            <a:r>
              <a:rPr lang="en-US" dirty="0"/>
              <a:t>Specific luminosity and beam-beam parameters</a:t>
            </a:r>
          </a:p>
        </p:txBody>
      </p:sp>
      <p:sp>
        <p:nvSpPr>
          <p:cNvPr id="8" name="字幕 7">
            <a:extLst>
              <a:ext uri="{FF2B5EF4-FFF2-40B4-BE49-F238E27FC236}">
                <a16:creationId xmlns:a16="http://schemas.microsoft.com/office/drawing/2014/main" id="{384152C4-7D51-F9B8-5440-862C1659C0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370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BAA669-8772-B2EA-6FF7-FB8EF3322648}"/>
              </a:ext>
            </a:extLst>
          </p:cNvPr>
          <p:cNvSpPr>
            <a:spLocks noGrp="1"/>
          </p:cNvSpPr>
          <p:nvPr>
            <p:ph type="title"/>
          </p:nvPr>
        </p:nvSpPr>
        <p:spPr/>
        <p:txBody>
          <a:bodyPr>
            <a:normAutofit fontScale="90000"/>
          </a:bodyPr>
          <a:lstStyle/>
          <a:p>
            <a:r>
              <a:rPr lang="en-US" dirty="0">
                <a:solidFill>
                  <a:srgbClr val="0070C0"/>
                </a:solidFill>
              </a:rPr>
              <a:t>Beam-beam parameters</a:t>
            </a:r>
          </a:p>
        </p:txBody>
      </p:sp>
      <p:pic>
        <p:nvPicPr>
          <p:cNvPr id="7" name="コンテンツ プレースホルダー 6">
            <a:extLst>
              <a:ext uri="{FF2B5EF4-FFF2-40B4-BE49-F238E27FC236}">
                <a16:creationId xmlns:a16="http://schemas.microsoft.com/office/drawing/2014/main" id="{897ACB86-5EFE-D240-C39F-1CE99DC0B8A5}"/>
              </a:ext>
            </a:extLst>
          </p:cNvPr>
          <p:cNvPicPr>
            <a:picLocks noGrp="1" noChangeAspect="1"/>
          </p:cNvPicPr>
          <p:nvPr>
            <p:ph idx="1"/>
          </p:nvPr>
        </p:nvPicPr>
        <p:blipFill rotWithShape="1">
          <a:blip r:embed="rId2"/>
          <a:srcRect l="7010" t="7090" r="1055" b="-5741"/>
          <a:stretch/>
        </p:blipFill>
        <p:spPr>
          <a:xfrm>
            <a:off x="6516000" y="1224000"/>
            <a:ext cx="5508000" cy="2628000"/>
          </a:xfrm>
          <a:prstGeom prst="rect">
            <a:avLst/>
          </a:prstGeom>
        </p:spPr>
      </p:pic>
      <p:sp>
        <p:nvSpPr>
          <p:cNvPr id="4" name="日付プレースホルダー 3">
            <a:extLst>
              <a:ext uri="{FF2B5EF4-FFF2-40B4-BE49-F238E27FC236}">
                <a16:creationId xmlns:a16="http://schemas.microsoft.com/office/drawing/2014/main" id="{B9BBF1FC-FBD0-BC02-C7C5-F838396BE959}"/>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DFE055CD-C0F6-07B5-8D4D-5183FF0CC46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1FB3F88E-BBCF-8EA0-02A9-5AE8B1629C55}"/>
              </a:ext>
            </a:extLst>
          </p:cNvPr>
          <p:cNvSpPr>
            <a:spLocks noGrp="1"/>
          </p:cNvSpPr>
          <p:nvPr>
            <p:ph type="sldNum" sz="quarter" idx="12"/>
          </p:nvPr>
        </p:nvSpPr>
        <p:spPr/>
        <p:txBody>
          <a:bodyPr/>
          <a:lstStyle/>
          <a:p>
            <a:fld id="{D92486E9-A0B3-4706-B8AA-9F1AFB67B3EB}" type="slidenum">
              <a:rPr lang="ja-JP" altLang="en-US" smtClean="0"/>
              <a:pPr/>
              <a:t>16</a:t>
            </a:fld>
            <a:endParaRPr lang="ja-JP" altLang="en-US"/>
          </a:p>
        </p:txBody>
      </p:sp>
      <p:pic>
        <p:nvPicPr>
          <p:cNvPr id="9" name="Picture 4">
            <a:extLst>
              <a:ext uri="{FF2B5EF4-FFF2-40B4-BE49-F238E27FC236}">
                <a16:creationId xmlns:a16="http://schemas.microsoft.com/office/drawing/2014/main" id="{E1C3AA3E-B6C6-5B70-99B5-3BB0ECE174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1" t="9119" r="1050" b="18604"/>
          <a:stretch/>
        </p:blipFill>
        <p:spPr bwMode="auto">
          <a:xfrm>
            <a:off x="215299" y="1033298"/>
            <a:ext cx="5544000" cy="385200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BD020494-2DAD-452D-1826-B37EB78B4D6D}"/>
              </a:ext>
            </a:extLst>
          </p:cNvPr>
          <p:cNvSpPr txBox="1"/>
          <p:nvPr/>
        </p:nvSpPr>
        <p:spPr>
          <a:xfrm flipH="1">
            <a:off x="6000719" y="2774632"/>
            <a:ext cx="672281" cy="369332"/>
          </a:xfrm>
          <a:prstGeom prst="rect">
            <a:avLst/>
          </a:prstGeom>
          <a:noFill/>
        </p:spPr>
        <p:txBody>
          <a:bodyPr wrap="square" rtlCol="0">
            <a:spAutoFit/>
          </a:bodyPr>
          <a:lstStyle/>
          <a:p>
            <a:r>
              <a:rPr lang="en-US" dirty="0"/>
              <a:t>0.02</a:t>
            </a:r>
          </a:p>
        </p:txBody>
      </p:sp>
      <p:sp>
        <p:nvSpPr>
          <p:cNvPr id="14" name="テキスト ボックス 13">
            <a:extLst>
              <a:ext uri="{FF2B5EF4-FFF2-40B4-BE49-F238E27FC236}">
                <a16:creationId xmlns:a16="http://schemas.microsoft.com/office/drawing/2014/main" id="{DBE2778B-1AB3-DB53-C91E-52C09C87DAB2}"/>
              </a:ext>
            </a:extLst>
          </p:cNvPr>
          <p:cNvSpPr txBox="1"/>
          <p:nvPr/>
        </p:nvSpPr>
        <p:spPr>
          <a:xfrm>
            <a:off x="6000719" y="2152251"/>
            <a:ext cx="672281" cy="369332"/>
          </a:xfrm>
          <a:prstGeom prst="rect">
            <a:avLst/>
          </a:prstGeom>
          <a:noFill/>
        </p:spPr>
        <p:txBody>
          <a:bodyPr wrap="square" rtlCol="0">
            <a:spAutoFit/>
          </a:bodyPr>
          <a:lstStyle/>
          <a:p>
            <a:r>
              <a:rPr lang="en-US" dirty="0"/>
              <a:t>0.04</a:t>
            </a:r>
          </a:p>
        </p:txBody>
      </p:sp>
      <p:grpSp>
        <p:nvGrpSpPr>
          <p:cNvPr id="17" name="グループ化 16">
            <a:extLst>
              <a:ext uri="{FF2B5EF4-FFF2-40B4-BE49-F238E27FC236}">
                <a16:creationId xmlns:a16="http://schemas.microsoft.com/office/drawing/2014/main" id="{5758C54E-1AE7-3F8B-0F61-F4470D4DC832}"/>
              </a:ext>
            </a:extLst>
          </p:cNvPr>
          <p:cNvGrpSpPr/>
          <p:nvPr/>
        </p:nvGrpSpPr>
        <p:grpSpPr>
          <a:xfrm>
            <a:off x="6405966" y="3667334"/>
            <a:ext cx="4861333" cy="369332"/>
            <a:chOff x="6405966" y="3667334"/>
            <a:chExt cx="4861333" cy="369332"/>
          </a:xfrm>
        </p:grpSpPr>
        <p:sp>
          <p:nvSpPr>
            <p:cNvPr id="10" name="テキスト ボックス 9">
              <a:extLst>
                <a:ext uri="{FF2B5EF4-FFF2-40B4-BE49-F238E27FC236}">
                  <a16:creationId xmlns:a16="http://schemas.microsoft.com/office/drawing/2014/main" id="{1A08A3AF-DBF2-3B06-1F47-A9544C4ACB3F}"/>
                </a:ext>
              </a:extLst>
            </p:cNvPr>
            <p:cNvSpPr txBox="1"/>
            <p:nvPr/>
          </p:nvSpPr>
          <p:spPr>
            <a:xfrm>
              <a:off x="6405966" y="3667334"/>
              <a:ext cx="376667" cy="369332"/>
            </a:xfrm>
            <a:prstGeom prst="rect">
              <a:avLst/>
            </a:prstGeom>
            <a:noFill/>
          </p:spPr>
          <p:txBody>
            <a:bodyPr wrap="square" rtlCol="0">
              <a:spAutoFit/>
            </a:bodyPr>
            <a:lstStyle/>
            <a:p>
              <a:r>
                <a:rPr lang="en-US" dirty="0"/>
                <a:t>0</a:t>
              </a:r>
            </a:p>
          </p:txBody>
        </p:sp>
        <p:sp>
          <p:nvSpPr>
            <p:cNvPr id="12" name="テキスト ボックス 11">
              <a:extLst>
                <a:ext uri="{FF2B5EF4-FFF2-40B4-BE49-F238E27FC236}">
                  <a16:creationId xmlns:a16="http://schemas.microsoft.com/office/drawing/2014/main" id="{071490BE-FAC0-4805-7F01-CF168867F8D3}"/>
                </a:ext>
              </a:extLst>
            </p:cNvPr>
            <p:cNvSpPr txBox="1"/>
            <p:nvPr/>
          </p:nvSpPr>
          <p:spPr>
            <a:xfrm>
              <a:off x="7929603" y="3667334"/>
              <a:ext cx="658346" cy="369332"/>
            </a:xfrm>
            <a:prstGeom prst="rect">
              <a:avLst/>
            </a:prstGeom>
            <a:noFill/>
          </p:spPr>
          <p:txBody>
            <a:bodyPr wrap="square" rtlCol="0">
              <a:spAutoFit/>
            </a:bodyPr>
            <a:lstStyle/>
            <a:p>
              <a:r>
                <a:rPr lang="en-US" dirty="0"/>
                <a:t>0.5</a:t>
              </a:r>
            </a:p>
          </p:txBody>
        </p:sp>
        <p:sp>
          <p:nvSpPr>
            <p:cNvPr id="13" name="テキスト ボックス 12">
              <a:extLst>
                <a:ext uri="{FF2B5EF4-FFF2-40B4-BE49-F238E27FC236}">
                  <a16:creationId xmlns:a16="http://schemas.microsoft.com/office/drawing/2014/main" id="{2ED8CFFD-9E8A-297F-65CA-0C5A20C0F1F0}"/>
                </a:ext>
              </a:extLst>
            </p:cNvPr>
            <p:cNvSpPr txBox="1"/>
            <p:nvPr/>
          </p:nvSpPr>
          <p:spPr>
            <a:xfrm>
              <a:off x="9439688" y="3667334"/>
              <a:ext cx="580768" cy="369332"/>
            </a:xfrm>
            <a:prstGeom prst="rect">
              <a:avLst/>
            </a:prstGeom>
            <a:noFill/>
          </p:spPr>
          <p:txBody>
            <a:bodyPr wrap="square" rtlCol="0">
              <a:spAutoFit/>
            </a:bodyPr>
            <a:lstStyle/>
            <a:p>
              <a:r>
                <a:rPr lang="en-US" dirty="0"/>
                <a:t>1</a:t>
              </a:r>
            </a:p>
          </p:txBody>
        </p:sp>
        <p:sp>
          <p:nvSpPr>
            <p:cNvPr id="15" name="テキスト ボックス 14">
              <a:extLst>
                <a:ext uri="{FF2B5EF4-FFF2-40B4-BE49-F238E27FC236}">
                  <a16:creationId xmlns:a16="http://schemas.microsoft.com/office/drawing/2014/main" id="{3F38A22D-3189-44EF-6D36-B05BCD09ED45}"/>
                </a:ext>
              </a:extLst>
            </p:cNvPr>
            <p:cNvSpPr txBox="1"/>
            <p:nvPr/>
          </p:nvSpPr>
          <p:spPr>
            <a:xfrm flipH="1">
              <a:off x="10715365" y="3667334"/>
              <a:ext cx="551934" cy="369332"/>
            </a:xfrm>
            <a:prstGeom prst="rect">
              <a:avLst/>
            </a:prstGeom>
            <a:noFill/>
          </p:spPr>
          <p:txBody>
            <a:bodyPr wrap="square" rtlCol="0">
              <a:spAutoFit/>
            </a:bodyPr>
            <a:lstStyle/>
            <a:p>
              <a:r>
                <a:rPr lang="en-US" dirty="0"/>
                <a:t>1.5</a:t>
              </a:r>
            </a:p>
          </p:txBody>
        </p:sp>
      </p:grpSp>
      <p:sp>
        <p:nvSpPr>
          <p:cNvPr id="16" name="テキスト ボックス 15">
            <a:extLst>
              <a:ext uri="{FF2B5EF4-FFF2-40B4-BE49-F238E27FC236}">
                <a16:creationId xmlns:a16="http://schemas.microsoft.com/office/drawing/2014/main" id="{4E3D905E-0D0B-85EE-709E-00E4F6D52232}"/>
              </a:ext>
            </a:extLst>
          </p:cNvPr>
          <p:cNvSpPr txBox="1"/>
          <p:nvPr/>
        </p:nvSpPr>
        <p:spPr>
          <a:xfrm flipH="1">
            <a:off x="6168431" y="3457363"/>
            <a:ext cx="504569" cy="369332"/>
          </a:xfrm>
          <a:prstGeom prst="rect">
            <a:avLst/>
          </a:prstGeom>
          <a:noFill/>
        </p:spPr>
        <p:txBody>
          <a:bodyPr wrap="square" rtlCol="0">
            <a:spAutoFit/>
          </a:bodyPr>
          <a:lstStyle/>
          <a:p>
            <a:r>
              <a:rPr lang="en-US" dirty="0"/>
              <a:t>0</a:t>
            </a:r>
          </a:p>
        </p:txBody>
      </p:sp>
      <p:sp>
        <p:nvSpPr>
          <p:cNvPr id="18" name="テキスト ボックス 17">
            <a:extLst>
              <a:ext uri="{FF2B5EF4-FFF2-40B4-BE49-F238E27FC236}">
                <a16:creationId xmlns:a16="http://schemas.microsoft.com/office/drawing/2014/main" id="{9F83D274-1A7D-7CCE-745C-9AFFBA344C95}"/>
              </a:ext>
            </a:extLst>
          </p:cNvPr>
          <p:cNvSpPr txBox="1"/>
          <p:nvPr/>
        </p:nvSpPr>
        <p:spPr>
          <a:xfrm>
            <a:off x="6000719" y="1448599"/>
            <a:ext cx="672281" cy="369332"/>
          </a:xfrm>
          <a:prstGeom prst="rect">
            <a:avLst/>
          </a:prstGeom>
          <a:noFill/>
        </p:spPr>
        <p:txBody>
          <a:bodyPr wrap="square" rtlCol="0">
            <a:spAutoFit/>
          </a:bodyPr>
          <a:lstStyle/>
          <a:p>
            <a:r>
              <a:rPr lang="en-US" dirty="0"/>
              <a:t>0.06</a:t>
            </a:r>
          </a:p>
        </p:txBody>
      </p:sp>
      <p:sp>
        <p:nvSpPr>
          <p:cNvPr id="19" name="テキスト ボックス 18">
            <a:extLst>
              <a:ext uri="{FF2B5EF4-FFF2-40B4-BE49-F238E27FC236}">
                <a16:creationId xmlns:a16="http://schemas.microsoft.com/office/drawing/2014/main" id="{9AC46B19-4906-3291-38CF-9BB324D9C7CD}"/>
              </a:ext>
            </a:extLst>
          </p:cNvPr>
          <p:cNvSpPr txBox="1"/>
          <p:nvPr/>
        </p:nvSpPr>
        <p:spPr>
          <a:xfrm>
            <a:off x="8505149" y="3852000"/>
            <a:ext cx="1532792"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I</a:t>
            </a:r>
            <a:r>
              <a:rPr lang="en-US" sz="2400" baseline="-25000" dirty="0" err="1">
                <a:latin typeface="Times New Roman" panose="02020603050405020304" pitchFamily="18" charset="0"/>
                <a:cs typeface="Times New Roman" panose="02020603050405020304" pitchFamily="18" charset="0"/>
              </a:rPr>
              <a:t>bunch</a:t>
            </a:r>
            <a:r>
              <a:rPr lang="en-US" sz="2400" dirty="0">
                <a:latin typeface="Times New Roman" panose="02020603050405020304" pitchFamily="18" charset="0"/>
                <a:cs typeface="Times New Roman" panose="02020603050405020304" pitchFamily="18" charset="0"/>
              </a:rPr>
              <a:t> [mA]</a:t>
            </a:r>
          </a:p>
        </p:txBody>
      </p:sp>
      <p:sp>
        <p:nvSpPr>
          <p:cNvPr id="20" name="テキスト ボックス 19">
            <a:extLst>
              <a:ext uri="{FF2B5EF4-FFF2-40B4-BE49-F238E27FC236}">
                <a16:creationId xmlns:a16="http://schemas.microsoft.com/office/drawing/2014/main" id="{CCC63951-983E-2F4C-CE71-A5C65549238A}"/>
              </a:ext>
            </a:extLst>
          </p:cNvPr>
          <p:cNvSpPr txBox="1"/>
          <p:nvPr/>
        </p:nvSpPr>
        <p:spPr>
          <a:xfrm flipH="1">
            <a:off x="5123049" y="1794894"/>
            <a:ext cx="1547617" cy="461665"/>
          </a:xfrm>
          <a:prstGeom prst="rect">
            <a:avLst/>
          </a:prstGeom>
          <a:noFill/>
          <a:scene3d>
            <a:camera prst="orthographicFront">
              <a:rot lat="0" lon="0" rev="5400000"/>
            </a:camera>
            <a:lightRig rig="threePt" dir="t"/>
          </a:scene3d>
        </p:spPr>
        <p:txBody>
          <a:bodyPr wrap="square" rtlCol="0">
            <a:spAutoFit/>
          </a:bodyPr>
          <a:lstStyle/>
          <a:p>
            <a:r>
              <a:rPr lang="en-US" sz="2400" dirty="0" err="1">
                <a:latin typeface="Symbol" pitchFamily="2" charset="2"/>
              </a:rPr>
              <a:t>x</a:t>
            </a:r>
            <a:r>
              <a:rPr lang="en-US" sz="2400" baseline="-25000" dirty="0" err="1"/>
              <a:t>y</a:t>
            </a:r>
            <a:endParaRPr lang="en-US" sz="2400" baseline="-25000" dirty="0"/>
          </a:p>
        </p:txBody>
      </p:sp>
      <p:sp>
        <p:nvSpPr>
          <p:cNvPr id="21" name="テキスト ボックス 20">
            <a:extLst>
              <a:ext uri="{FF2B5EF4-FFF2-40B4-BE49-F238E27FC236}">
                <a16:creationId xmlns:a16="http://schemas.microsoft.com/office/drawing/2014/main" id="{F31B41C2-FDB5-4998-3006-5B493B4B4B98}"/>
              </a:ext>
            </a:extLst>
          </p:cNvPr>
          <p:cNvSpPr txBox="1"/>
          <p:nvPr/>
        </p:nvSpPr>
        <p:spPr>
          <a:xfrm>
            <a:off x="1034810" y="1791273"/>
            <a:ext cx="1656223" cy="646331"/>
          </a:xfrm>
          <a:prstGeom prst="rect">
            <a:avLst/>
          </a:prstGeom>
          <a:noFill/>
        </p:spPr>
        <p:txBody>
          <a:bodyPr wrap="none" rtlCol="0">
            <a:spAutoFit/>
          </a:bodyPr>
          <a:lstStyle/>
          <a:p>
            <a:r>
              <a:rPr lang="en-US" dirty="0" err="1"/>
              <a:t>N</a:t>
            </a:r>
            <a:r>
              <a:rPr lang="en-US" baseline="-25000" dirty="0" err="1"/>
              <a:t>bunch</a:t>
            </a:r>
            <a:r>
              <a:rPr lang="en-US" dirty="0"/>
              <a:t> = 393</a:t>
            </a:r>
          </a:p>
          <a:p>
            <a:r>
              <a:rPr lang="en-US" dirty="0"/>
              <a:t>2022 April 5</a:t>
            </a:r>
            <a:r>
              <a:rPr lang="en-US" baseline="30000" dirty="0"/>
              <a:t>th</a:t>
            </a:r>
            <a:r>
              <a:rPr lang="en-US" dirty="0"/>
              <a:t> </a:t>
            </a:r>
          </a:p>
        </p:txBody>
      </p:sp>
      <p:sp>
        <p:nvSpPr>
          <p:cNvPr id="22" name="テキスト ボックス 21">
            <a:extLst>
              <a:ext uri="{FF2B5EF4-FFF2-40B4-BE49-F238E27FC236}">
                <a16:creationId xmlns:a16="http://schemas.microsoft.com/office/drawing/2014/main" id="{F2A38CFF-F082-CD5B-3AA9-075E9350AD97}"/>
              </a:ext>
            </a:extLst>
          </p:cNvPr>
          <p:cNvSpPr txBox="1"/>
          <p:nvPr/>
        </p:nvSpPr>
        <p:spPr>
          <a:xfrm>
            <a:off x="7185947" y="1337010"/>
            <a:ext cx="1972015" cy="646331"/>
          </a:xfrm>
          <a:prstGeom prst="rect">
            <a:avLst/>
          </a:prstGeom>
          <a:noFill/>
        </p:spPr>
        <p:txBody>
          <a:bodyPr wrap="none" rtlCol="0">
            <a:spAutoFit/>
          </a:bodyPr>
          <a:lstStyle/>
          <a:p>
            <a:r>
              <a:rPr lang="en-US" dirty="0" err="1"/>
              <a:t>N</a:t>
            </a:r>
            <a:r>
              <a:rPr lang="en-US" baseline="-25000" dirty="0" err="1"/>
              <a:t>bunch</a:t>
            </a:r>
            <a:r>
              <a:rPr lang="en-US" dirty="0"/>
              <a:t> = 31</a:t>
            </a:r>
          </a:p>
          <a:p>
            <a:r>
              <a:rPr lang="en-US" dirty="0"/>
              <a:t>2022 March 28</a:t>
            </a:r>
            <a:r>
              <a:rPr lang="en-US" baseline="30000" dirty="0"/>
              <a:t>th</a:t>
            </a:r>
            <a:r>
              <a:rPr lang="en-US" dirty="0"/>
              <a:t> </a:t>
            </a:r>
          </a:p>
        </p:txBody>
      </p:sp>
      <p:sp>
        <p:nvSpPr>
          <p:cNvPr id="23" name="テキスト ボックス 22">
            <a:extLst>
              <a:ext uri="{FF2B5EF4-FFF2-40B4-BE49-F238E27FC236}">
                <a16:creationId xmlns:a16="http://schemas.microsoft.com/office/drawing/2014/main" id="{4C9F8866-3756-E114-A68E-27E619E919D0}"/>
              </a:ext>
            </a:extLst>
          </p:cNvPr>
          <p:cNvSpPr txBox="1"/>
          <p:nvPr/>
        </p:nvSpPr>
        <p:spPr>
          <a:xfrm>
            <a:off x="9157962" y="1421941"/>
            <a:ext cx="2691763" cy="369332"/>
          </a:xfrm>
          <a:prstGeom prst="rect">
            <a:avLst/>
          </a:prstGeom>
          <a:noFill/>
        </p:spPr>
        <p:txBody>
          <a:bodyPr wrap="none" rtlCol="0">
            <a:spAutoFit/>
          </a:bodyPr>
          <a:lstStyle/>
          <a:p>
            <a:r>
              <a:rPr lang="en-US" dirty="0"/>
              <a:t>Bunch-by-bunch </a:t>
            </a:r>
            <a:r>
              <a:rPr lang="en-US" dirty="0" err="1"/>
              <a:t>FB:off</a:t>
            </a:r>
            <a:endParaRPr lang="en-US" dirty="0"/>
          </a:p>
        </p:txBody>
      </p:sp>
      <p:sp>
        <p:nvSpPr>
          <p:cNvPr id="24" name="テキスト ボックス 23">
            <a:extLst>
              <a:ext uri="{FF2B5EF4-FFF2-40B4-BE49-F238E27FC236}">
                <a16:creationId xmlns:a16="http://schemas.microsoft.com/office/drawing/2014/main" id="{30743FF3-314E-515D-ED02-06AAEFE9A2BC}"/>
              </a:ext>
            </a:extLst>
          </p:cNvPr>
          <p:cNvSpPr txBox="1"/>
          <p:nvPr/>
        </p:nvSpPr>
        <p:spPr>
          <a:xfrm>
            <a:off x="2674769" y="1929772"/>
            <a:ext cx="2666114" cy="369332"/>
          </a:xfrm>
          <a:prstGeom prst="rect">
            <a:avLst/>
          </a:prstGeom>
          <a:noFill/>
        </p:spPr>
        <p:txBody>
          <a:bodyPr wrap="none" rtlCol="0">
            <a:spAutoFit/>
          </a:bodyPr>
          <a:lstStyle/>
          <a:p>
            <a:r>
              <a:rPr lang="en-US" dirty="0"/>
              <a:t>Bunch-by-bunch </a:t>
            </a:r>
            <a:r>
              <a:rPr lang="en-US" dirty="0" err="1"/>
              <a:t>FB:on</a:t>
            </a:r>
            <a:endParaRPr lang="en-US" dirty="0"/>
          </a:p>
        </p:txBody>
      </p:sp>
      <p:sp>
        <p:nvSpPr>
          <p:cNvPr id="25" name="テキスト ボックス 24">
            <a:extLst>
              <a:ext uri="{FF2B5EF4-FFF2-40B4-BE49-F238E27FC236}">
                <a16:creationId xmlns:a16="http://schemas.microsoft.com/office/drawing/2014/main" id="{60211754-AE23-AFAC-EA3A-5A944BC40B30}"/>
              </a:ext>
            </a:extLst>
          </p:cNvPr>
          <p:cNvSpPr txBox="1"/>
          <p:nvPr/>
        </p:nvSpPr>
        <p:spPr>
          <a:xfrm>
            <a:off x="273645" y="4989280"/>
            <a:ext cx="4849404" cy="646331"/>
          </a:xfrm>
          <a:prstGeom prst="rect">
            <a:avLst/>
          </a:prstGeom>
          <a:noFill/>
        </p:spPr>
        <p:txBody>
          <a:bodyPr wrap="none" rtlCol="0">
            <a:spAutoFit/>
          </a:bodyPr>
          <a:lstStyle/>
          <a:p>
            <a:r>
              <a:rPr lang="en-US" dirty="0"/>
              <a:t>Vertical beam-beam parameter (</a:t>
            </a:r>
            <a:r>
              <a:rPr lang="en-US" dirty="0" err="1">
                <a:latin typeface="Symbol" pitchFamily="2" charset="2"/>
              </a:rPr>
              <a:t>x</a:t>
            </a:r>
            <a:r>
              <a:rPr lang="en-US" baseline="-25000" dirty="0" err="1"/>
              <a:t>y</a:t>
            </a:r>
            <a:r>
              <a:rPr lang="en-US" dirty="0"/>
              <a:t>) of HER </a:t>
            </a:r>
            <a:br>
              <a:rPr lang="en-US" dirty="0"/>
            </a:br>
            <a:r>
              <a:rPr lang="en-US" dirty="0"/>
              <a:t>is saturated around 0.03.</a:t>
            </a:r>
          </a:p>
        </p:txBody>
      </p:sp>
      <p:sp>
        <p:nvSpPr>
          <p:cNvPr id="27" name="テキスト ボックス 26">
            <a:extLst>
              <a:ext uri="{FF2B5EF4-FFF2-40B4-BE49-F238E27FC236}">
                <a16:creationId xmlns:a16="http://schemas.microsoft.com/office/drawing/2014/main" id="{86EA1B72-E5BA-F93C-D5E2-72A668E11875}"/>
              </a:ext>
            </a:extLst>
          </p:cNvPr>
          <p:cNvSpPr txBox="1"/>
          <p:nvPr/>
        </p:nvSpPr>
        <p:spPr>
          <a:xfrm>
            <a:off x="6040762" y="4474949"/>
            <a:ext cx="5867312" cy="1200329"/>
          </a:xfrm>
          <a:prstGeom prst="rect">
            <a:avLst/>
          </a:prstGeom>
          <a:noFill/>
        </p:spPr>
        <p:txBody>
          <a:bodyPr wrap="none" rtlCol="0">
            <a:spAutoFit/>
          </a:bodyPr>
          <a:lstStyle/>
          <a:p>
            <a:r>
              <a:rPr lang="en-US" dirty="0"/>
              <a:t>With smaller number of bunches (31 bunches), which</a:t>
            </a:r>
            <a:br>
              <a:rPr lang="en-US" dirty="0"/>
            </a:br>
            <a:r>
              <a:rPr lang="en-US" dirty="0"/>
              <a:t>allowed us to switch FB off, </a:t>
            </a:r>
            <a:r>
              <a:rPr lang="en-US" altLang="ja-JP" dirty="0" err="1">
                <a:latin typeface="Symbol" pitchFamily="2" charset="2"/>
              </a:rPr>
              <a:t>x</a:t>
            </a:r>
            <a:r>
              <a:rPr lang="en-US" altLang="ja-JP" baseline="-25000" dirty="0" err="1"/>
              <a:t>y</a:t>
            </a:r>
            <a:r>
              <a:rPr lang="en-US" altLang="ja-JP" dirty="0"/>
              <a:t> of HER reached </a:t>
            </a:r>
            <a:br>
              <a:rPr lang="en-US" altLang="ja-JP" dirty="0"/>
            </a:br>
            <a:r>
              <a:rPr lang="en-US" altLang="ja-JP" dirty="0"/>
              <a:t>~0.043. This is the highest value achieved ever at </a:t>
            </a:r>
            <a:br>
              <a:rPr lang="en-US" altLang="ja-JP" dirty="0"/>
            </a:br>
            <a:r>
              <a:rPr lang="en-US" altLang="ja-JP" dirty="0"/>
              <a:t>SuperKEKB.</a:t>
            </a:r>
            <a:endParaRPr lang="en-US" dirty="0"/>
          </a:p>
        </p:txBody>
      </p:sp>
    </p:spTree>
    <p:extLst>
      <p:ext uri="{BB962C8B-B14F-4D97-AF65-F5344CB8AC3E}">
        <p14:creationId xmlns:p14="http://schemas.microsoft.com/office/powerpoint/2010/main" val="158084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8B94B3-B366-7F04-82D6-DDFECC3F7F24}"/>
              </a:ext>
            </a:extLst>
          </p:cNvPr>
          <p:cNvSpPr>
            <a:spLocks noGrp="1"/>
          </p:cNvSpPr>
          <p:nvPr>
            <p:ph type="title"/>
          </p:nvPr>
        </p:nvSpPr>
        <p:spPr/>
        <p:txBody>
          <a:bodyPr>
            <a:normAutofit fontScale="90000"/>
          </a:bodyPr>
          <a:lstStyle/>
          <a:p>
            <a:r>
              <a:rPr lang="en-US" dirty="0">
                <a:solidFill>
                  <a:srgbClr val="0070C0"/>
                </a:solidFill>
              </a:rPr>
              <a:t>Specific luminosity</a:t>
            </a:r>
          </a:p>
        </p:txBody>
      </p:sp>
      <p:sp>
        <p:nvSpPr>
          <p:cNvPr id="3" name="コンテンツ プレースホルダー 2">
            <a:extLst>
              <a:ext uri="{FF2B5EF4-FFF2-40B4-BE49-F238E27FC236}">
                <a16:creationId xmlns:a16="http://schemas.microsoft.com/office/drawing/2014/main" id="{86263D98-BE4E-BBF9-0F94-049CC73D3A44}"/>
              </a:ext>
            </a:extLst>
          </p:cNvPr>
          <p:cNvSpPr>
            <a:spLocks noGrp="1"/>
          </p:cNvSpPr>
          <p:nvPr>
            <p:ph idx="1"/>
          </p:nvPr>
        </p:nvSpPr>
        <p:spPr/>
        <p:txBody>
          <a:bodyPr/>
          <a:lstStyle/>
          <a:p>
            <a:endParaRPr lang="en-US" dirty="0"/>
          </a:p>
        </p:txBody>
      </p:sp>
      <p:sp>
        <p:nvSpPr>
          <p:cNvPr id="4" name="日付プレースホルダー 3">
            <a:extLst>
              <a:ext uri="{FF2B5EF4-FFF2-40B4-BE49-F238E27FC236}">
                <a16:creationId xmlns:a16="http://schemas.microsoft.com/office/drawing/2014/main" id="{49F9BDDD-7FDF-3A0F-2843-3C1EC2ABFA29}"/>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79F72802-C070-55C7-7624-DD9E3E0B9450}"/>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D058B203-EF41-006C-8890-3D50C7704707}"/>
              </a:ext>
            </a:extLst>
          </p:cNvPr>
          <p:cNvSpPr>
            <a:spLocks noGrp="1"/>
          </p:cNvSpPr>
          <p:nvPr>
            <p:ph type="sldNum" sz="quarter" idx="12"/>
          </p:nvPr>
        </p:nvSpPr>
        <p:spPr/>
        <p:txBody>
          <a:bodyPr/>
          <a:lstStyle/>
          <a:p>
            <a:fld id="{D92486E9-A0B3-4706-B8AA-9F1AFB67B3EB}" type="slidenum">
              <a:rPr lang="ja-JP" altLang="en-US" smtClean="0"/>
              <a:pPr/>
              <a:t>17</a:t>
            </a:fld>
            <a:endParaRPr lang="ja-JP" altLang="en-US"/>
          </a:p>
        </p:txBody>
      </p:sp>
      <p:pic>
        <p:nvPicPr>
          <p:cNvPr id="9" name="Picture 7">
            <a:extLst>
              <a:ext uri="{FF2B5EF4-FFF2-40B4-BE49-F238E27FC236}">
                <a16:creationId xmlns:a16="http://schemas.microsoft.com/office/drawing/2014/main" id="{BB832E53-D8E6-1382-389B-E83DD13DFF37}"/>
              </a:ext>
            </a:extLst>
          </p:cNvPr>
          <p:cNvPicPr>
            <a:picLocks noChangeAspect="1"/>
          </p:cNvPicPr>
          <p:nvPr/>
        </p:nvPicPr>
        <p:blipFill>
          <a:blip r:embed="rId2"/>
          <a:stretch>
            <a:fillRect/>
          </a:stretch>
        </p:blipFill>
        <p:spPr>
          <a:xfrm>
            <a:off x="7080097" y="1687982"/>
            <a:ext cx="5326215" cy="3728079"/>
          </a:xfrm>
          <a:prstGeom prst="rect">
            <a:avLst/>
          </a:prstGeom>
        </p:spPr>
      </p:pic>
      <p:grpSp>
        <p:nvGrpSpPr>
          <p:cNvPr id="17" name="グループ化 16">
            <a:extLst>
              <a:ext uri="{FF2B5EF4-FFF2-40B4-BE49-F238E27FC236}">
                <a16:creationId xmlns:a16="http://schemas.microsoft.com/office/drawing/2014/main" id="{3F1F5A71-8C3B-48A3-5053-52B205AABE1A}"/>
              </a:ext>
            </a:extLst>
          </p:cNvPr>
          <p:cNvGrpSpPr/>
          <p:nvPr/>
        </p:nvGrpSpPr>
        <p:grpSpPr>
          <a:xfrm>
            <a:off x="82702" y="1102071"/>
            <a:ext cx="7660390" cy="4971378"/>
            <a:chOff x="82702" y="1102071"/>
            <a:chExt cx="7660390" cy="4971378"/>
          </a:xfrm>
        </p:grpSpPr>
        <p:pic>
          <p:nvPicPr>
            <p:cNvPr id="7" name="コンテンツ プレースホルダー 3">
              <a:extLst>
                <a:ext uri="{FF2B5EF4-FFF2-40B4-BE49-F238E27FC236}">
                  <a16:creationId xmlns:a16="http://schemas.microsoft.com/office/drawing/2014/main" id="{48086FCE-4350-E07C-20CE-93AF9AC3310F}"/>
                </a:ext>
              </a:extLst>
            </p:cNvPr>
            <p:cNvPicPr>
              <a:picLocks noChangeAspect="1"/>
            </p:cNvPicPr>
            <p:nvPr/>
          </p:nvPicPr>
          <p:blipFill>
            <a:blip r:embed="rId3"/>
            <a:stretch>
              <a:fillRect/>
            </a:stretch>
          </p:blipFill>
          <p:spPr>
            <a:xfrm>
              <a:off x="82702" y="1138335"/>
              <a:ext cx="6997395" cy="4935114"/>
            </a:xfrm>
            <a:prstGeom prst="rect">
              <a:avLst/>
            </a:prstGeom>
          </p:spPr>
        </p:pic>
        <p:sp>
          <p:nvSpPr>
            <p:cNvPr id="8" name="テキスト ボックス 7">
              <a:extLst>
                <a:ext uri="{FF2B5EF4-FFF2-40B4-BE49-F238E27FC236}">
                  <a16:creationId xmlns:a16="http://schemas.microsoft.com/office/drawing/2014/main" id="{B0775FD7-ED16-A663-19DF-2E2147E35634}"/>
                </a:ext>
              </a:extLst>
            </p:cNvPr>
            <p:cNvSpPr txBox="1"/>
            <p:nvPr/>
          </p:nvSpPr>
          <p:spPr>
            <a:xfrm>
              <a:off x="3353752" y="1559368"/>
              <a:ext cx="4389340" cy="1015663"/>
            </a:xfrm>
            <a:prstGeom prst="rect">
              <a:avLst/>
            </a:prstGeom>
            <a:noFill/>
          </p:spPr>
          <p:txBody>
            <a:bodyPr wrap="square" rtlCol="0">
              <a:spAutoFit/>
            </a:bodyPr>
            <a:lstStyle/>
            <a:p>
              <a:pPr defTabSz="342900"/>
              <a:r>
                <a:rPr lang="en-US" sz="2000" dirty="0">
                  <a:solidFill>
                    <a:prstClr val="black"/>
                  </a:solidFill>
                  <a:latin typeface="Calibri"/>
                </a:rPr>
                <a:t>Pink: </a:t>
              </a:r>
              <a:r>
                <a:rPr lang="en-US" sz="2000" dirty="0" err="1">
                  <a:solidFill>
                    <a:prstClr val="black"/>
                  </a:solidFill>
                  <a:latin typeface="Calibri"/>
                </a:rPr>
                <a:t>Nb</a:t>
              </a:r>
              <a:r>
                <a:rPr lang="en-US" sz="2000" dirty="0">
                  <a:solidFill>
                    <a:prstClr val="black"/>
                  </a:solidFill>
                  <a:latin typeface="Calibri"/>
                </a:rPr>
                <a:t>=31, March 28</a:t>
              </a:r>
              <a:r>
                <a:rPr lang="en-US" sz="2000" baseline="30000" dirty="0">
                  <a:solidFill>
                    <a:prstClr val="black"/>
                  </a:solidFill>
                  <a:latin typeface="Calibri"/>
                </a:rPr>
                <a:t>th</a:t>
              </a:r>
              <a:r>
                <a:rPr lang="en-US" sz="2000" dirty="0">
                  <a:solidFill>
                    <a:prstClr val="black"/>
                  </a:solidFill>
                  <a:latin typeface="Calibri"/>
                </a:rPr>
                <a:t> 2022</a:t>
              </a:r>
            </a:p>
            <a:p>
              <a:pPr defTabSz="342900"/>
              <a:r>
                <a:rPr lang="en-US" sz="2000" dirty="0">
                  <a:solidFill>
                    <a:prstClr val="black"/>
                  </a:solidFill>
                  <a:latin typeface="Calibri"/>
                </a:rPr>
                <a:t>Blown: </a:t>
              </a:r>
              <a:r>
                <a:rPr lang="en-US" sz="2000" dirty="0" err="1">
                  <a:solidFill>
                    <a:prstClr val="black"/>
                  </a:solidFill>
                  <a:latin typeface="Calibri"/>
                </a:rPr>
                <a:t>Nb</a:t>
              </a:r>
              <a:r>
                <a:rPr lang="en-US" sz="2000" dirty="0">
                  <a:solidFill>
                    <a:prstClr val="black"/>
                  </a:solidFill>
                  <a:latin typeface="Calibri"/>
                </a:rPr>
                <a:t> = 61, April 5</a:t>
              </a:r>
              <a:r>
                <a:rPr lang="en-US" sz="2000" baseline="30000" dirty="0">
                  <a:solidFill>
                    <a:prstClr val="black"/>
                  </a:solidFill>
                  <a:latin typeface="Calibri"/>
                </a:rPr>
                <a:t>th</a:t>
              </a:r>
              <a:r>
                <a:rPr lang="en-US" sz="2000" dirty="0">
                  <a:solidFill>
                    <a:prstClr val="black"/>
                  </a:solidFill>
                  <a:latin typeface="Calibri"/>
                </a:rPr>
                <a:t> 2022</a:t>
              </a:r>
            </a:p>
            <a:p>
              <a:pPr defTabSz="342900"/>
              <a:r>
                <a:rPr lang="en-US" sz="2000" dirty="0">
                  <a:solidFill>
                    <a:prstClr val="black"/>
                  </a:solidFill>
                  <a:latin typeface="Calibri"/>
                </a:rPr>
                <a:t>Orange: </a:t>
              </a:r>
              <a:r>
                <a:rPr lang="en-US" sz="2000" dirty="0" err="1">
                  <a:solidFill>
                    <a:prstClr val="black"/>
                  </a:solidFill>
                  <a:latin typeface="Calibri"/>
                </a:rPr>
                <a:t>Nb</a:t>
              </a:r>
              <a:r>
                <a:rPr lang="en-US" sz="2000" dirty="0">
                  <a:solidFill>
                    <a:prstClr val="black"/>
                  </a:solidFill>
                  <a:latin typeface="Calibri"/>
                </a:rPr>
                <a:t> = 393, April 5</a:t>
              </a:r>
              <a:r>
                <a:rPr lang="en-US" sz="2000" baseline="30000" dirty="0">
                  <a:solidFill>
                    <a:prstClr val="black"/>
                  </a:solidFill>
                  <a:latin typeface="Calibri"/>
                </a:rPr>
                <a:t>th</a:t>
              </a:r>
              <a:r>
                <a:rPr lang="en-US" sz="2000" dirty="0">
                  <a:solidFill>
                    <a:prstClr val="black"/>
                  </a:solidFill>
                  <a:latin typeface="Calibri"/>
                </a:rPr>
                <a:t> 2022</a:t>
              </a:r>
            </a:p>
          </p:txBody>
        </p:sp>
        <p:sp>
          <p:nvSpPr>
            <p:cNvPr id="10" name="テキスト ボックス 9">
              <a:extLst>
                <a:ext uri="{FF2B5EF4-FFF2-40B4-BE49-F238E27FC236}">
                  <a16:creationId xmlns:a16="http://schemas.microsoft.com/office/drawing/2014/main" id="{A6CC7746-A113-61FB-C5D0-6F1A01496884}"/>
                </a:ext>
              </a:extLst>
            </p:cNvPr>
            <p:cNvSpPr txBox="1"/>
            <p:nvPr/>
          </p:nvSpPr>
          <p:spPr>
            <a:xfrm>
              <a:off x="1607120" y="1102071"/>
              <a:ext cx="3493264" cy="369332"/>
            </a:xfrm>
            <a:prstGeom prst="rect">
              <a:avLst/>
            </a:prstGeom>
            <a:noFill/>
          </p:spPr>
          <p:txBody>
            <a:bodyPr wrap="none" rtlCol="0">
              <a:spAutoFit/>
            </a:bodyPr>
            <a:lstStyle/>
            <a:p>
              <a:r>
                <a:rPr lang="en-US" dirty="0"/>
                <a:t>Crab waist: LER:80%, HER:40%</a:t>
              </a:r>
            </a:p>
          </p:txBody>
        </p:sp>
      </p:grpSp>
      <p:sp>
        <p:nvSpPr>
          <p:cNvPr id="12" name="テキスト ボックス 11">
            <a:extLst>
              <a:ext uri="{FF2B5EF4-FFF2-40B4-BE49-F238E27FC236}">
                <a16:creationId xmlns:a16="http://schemas.microsoft.com/office/drawing/2014/main" id="{19AF13F3-9539-4B83-C689-3620DEA05CE3}"/>
              </a:ext>
            </a:extLst>
          </p:cNvPr>
          <p:cNvSpPr txBox="1"/>
          <p:nvPr/>
        </p:nvSpPr>
        <p:spPr>
          <a:xfrm>
            <a:off x="8153400" y="3605892"/>
            <a:ext cx="6248400" cy="369332"/>
          </a:xfrm>
          <a:prstGeom prst="rect">
            <a:avLst/>
          </a:prstGeom>
          <a:noFill/>
        </p:spPr>
        <p:txBody>
          <a:bodyPr wrap="square">
            <a:spAutoFit/>
          </a:bodyPr>
          <a:lstStyle/>
          <a:p>
            <a:r>
              <a:rPr lang="en-US" altLang="ja-JP" sz="1800" dirty="0">
                <a:solidFill>
                  <a:prstClr val="black"/>
                </a:solidFill>
                <a:latin typeface="Calibri"/>
              </a:rPr>
              <a:t>Nb = 393, April 5</a:t>
            </a:r>
            <a:r>
              <a:rPr lang="en-US" altLang="ja-JP" sz="1800" baseline="30000" dirty="0">
                <a:solidFill>
                  <a:prstClr val="black"/>
                </a:solidFill>
                <a:latin typeface="Calibri"/>
              </a:rPr>
              <a:t>th</a:t>
            </a:r>
            <a:r>
              <a:rPr lang="en-US" altLang="ja-JP" sz="1800" dirty="0">
                <a:solidFill>
                  <a:prstClr val="black"/>
                </a:solidFill>
                <a:latin typeface="Calibri"/>
              </a:rPr>
              <a:t> 2022</a:t>
            </a:r>
            <a:endParaRPr lang="en-US" dirty="0"/>
          </a:p>
        </p:txBody>
      </p:sp>
      <p:cxnSp>
        <p:nvCxnSpPr>
          <p:cNvPr id="14" name="直線矢印コネクタ 13">
            <a:extLst>
              <a:ext uri="{FF2B5EF4-FFF2-40B4-BE49-F238E27FC236}">
                <a16:creationId xmlns:a16="http://schemas.microsoft.com/office/drawing/2014/main" id="{CED9E650-6975-12C7-D022-F3C09029A307}"/>
              </a:ext>
            </a:extLst>
          </p:cNvPr>
          <p:cNvCxnSpPr/>
          <p:nvPr/>
        </p:nvCxnSpPr>
        <p:spPr>
          <a:xfrm flipV="1">
            <a:off x="9483969" y="3346939"/>
            <a:ext cx="146849" cy="361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5DC4AB5-B655-2A18-8B18-1E4C92B2A00C}"/>
              </a:ext>
            </a:extLst>
          </p:cNvPr>
          <p:cNvSpPr txBox="1"/>
          <p:nvPr/>
        </p:nvSpPr>
        <p:spPr>
          <a:xfrm>
            <a:off x="8153400" y="1900801"/>
            <a:ext cx="7203830" cy="369332"/>
          </a:xfrm>
          <a:prstGeom prst="rect">
            <a:avLst/>
          </a:prstGeom>
          <a:noFill/>
        </p:spPr>
        <p:txBody>
          <a:bodyPr wrap="square">
            <a:spAutoFit/>
          </a:bodyPr>
          <a:lstStyle/>
          <a:p>
            <a:r>
              <a:rPr lang="en-US" altLang="ja-JP" sz="1800" dirty="0">
                <a:solidFill>
                  <a:prstClr val="black"/>
                </a:solidFill>
                <a:latin typeface="Calibri"/>
              </a:rPr>
              <a:t>Nb = 1662, May 16-17</a:t>
            </a:r>
            <a:r>
              <a:rPr lang="en-US" altLang="ja-JP" sz="1800" baseline="30000" dirty="0">
                <a:solidFill>
                  <a:prstClr val="black"/>
                </a:solidFill>
                <a:latin typeface="Calibri"/>
              </a:rPr>
              <a:t>th</a:t>
            </a:r>
            <a:r>
              <a:rPr lang="en-US" altLang="ja-JP" sz="1800" dirty="0">
                <a:solidFill>
                  <a:prstClr val="black"/>
                </a:solidFill>
                <a:latin typeface="Calibri"/>
              </a:rPr>
              <a:t> 2022 (physics run)</a:t>
            </a:r>
            <a:endParaRPr lang="en-US" dirty="0"/>
          </a:p>
        </p:txBody>
      </p:sp>
      <p:cxnSp>
        <p:nvCxnSpPr>
          <p:cNvPr id="18" name="直線矢印コネクタ 17">
            <a:extLst>
              <a:ext uri="{FF2B5EF4-FFF2-40B4-BE49-F238E27FC236}">
                <a16:creationId xmlns:a16="http://schemas.microsoft.com/office/drawing/2014/main" id="{6449946D-7A6B-A9CE-A828-CB2F37F5BDD7}"/>
              </a:ext>
            </a:extLst>
          </p:cNvPr>
          <p:cNvCxnSpPr/>
          <p:nvPr/>
        </p:nvCxnSpPr>
        <p:spPr>
          <a:xfrm flipH="1">
            <a:off x="9073662" y="2203318"/>
            <a:ext cx="557156" cy="700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FDE18C95-BDEF-6DA5-DE55-CA3BF6ED5BD4}"/>
              </a:ext>
            </a:extLst>
          </p:cNvPr>
          <p:cNvSpPr txBox="1"/>
          <p:nvPr/>
        </p:nvSpPr>
        <p:spPr>
          <a:xfrm>
            <a:off x="7182246" y="5473346"/>
            <a:ext cx="4504566" cy="646331"/>
          </a:xfrm>
          <a:prstGeom prst="rect">
            <a:avLst/>
          </a:prstGeom>
          <a:noFill/>
        </p:spPr>
        <p:txBody>
          <a:bodyPr wrap="none" rtlCol="0">
            <a:spAutoFit/>
          </a:bodyPr>
          <a:lstStyle/>
          <a:p>
            <a:r>
              <a:rPr lang="en-US" dirty="0">
                <a:solidFill>
                  <a:srgbClr val="FF0000"/>
                </a:solidFill>
              </a:rPr>
              <a:t>There is a big discrepancy between simulation</a:t>
            </a:r>
            <a:br>
              <a:rPr lang="en-US" dirty="0">
                <a:solidFill>
                  <a:srgbClr val="FF0000"/>
                </a:solidFill>
              </a:rPr>
            </a:br>
            <a:r>
              <a:rPr lang="en-US" dirty="0">
                <a:solidFill>
                  <a:srgbClr val="FF0000"/>
                </a:solidFill>
              </a:rPr>
              <a:t>and experiment. This issue is very serious.</a:t>
            </a:r>
          </a:p>
        </p:txBody>
      </p:sp>
      <p:sp>
        <p:nvSpPr>
          <p:cNvPr id="11" name="円/楕円 10">
            <a:extLst>
              <a:ext uri="{FF2B5EF4-FFF2-40B4-BE49-F238E27FC236}">
                <a16:creationId xmlns:a16="http://schemas.microsoft.com/office/drawing/2014/main" id="{0FB14A57-C470-D8D8-00EF-38677FB59A23}"/>
              </a:ext>
            </a:extLst>
          </p:cNvPr>
          <p:cNvSpPr/>
          <p:nvPr/>
        </p:nvSpPr>
        <p:spPr>
          <a:xfrm>
            <a:off x="7831325" y="2678400"/>
            <a:ext cx="1199662" cy="82117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ボックス 12">
            <a:extLst>
              <a:ext uri="{FF2B5EF4-FFF2-40B4-BE49-F238E27FC236}">
                <a16:creationId xmlns:a16="http://schemas.microsoft.com/office/drawing/2014/main" id="{1FAE8A84-AE74-3938-77A5-BE95A281C15B}"/>
              </a:ext>
            </a:extLst>
          </p:cNvPr>
          <p:cNvSpPr txBox="1"/>
          <p:nvPr/>
        </p:nvSpPr>
        <p:spPr>
          <a:xfrm flipH="1">
            <a:off x="7316164" y="1088460"/>
            <a:ext cx="2675958" cy="646331"/>
          </a:xfrm>
          <a:prstGeom prst="rect">
            <a:avLst/>
          </a:prstGeom>
          <a:noFill/>
        </p:spPr>
        <p:txBody>
          <a:bodyPr wrap="square" rtlCol="0">
            <a:spAutoFit/>
          </a:bodyPr>
          <a:lstStyle/>
          <a:p>
            <a:r>
              <a:rPr lang="en-US" dirty="0"/>
              <a:t>Machine tuning was not enough for April 5</a:t>
            </a:r>
            <a:r>
              <a:rPr lang="en-US" baseline="30000" dirty="0"/>
              <a:t>th</a:t>
            </a:r>
            <a:r>
              <a:rPr lang="en-US" dirty="0"/>
              <a:t> study.</a:t>
            </a:r>
          </a:p>
        </p:txBody>
      </p:sp>
      <p:cxnSp>
        <p:nvCxnSpPr>
          <p:cNvPr id="20" name="直線矢印コネクタ 19">
            <a:extLst>
              <a:ext uri="{FF2B5EF4-FFF2-40B4-BE49-F238E27FC236}">
                <a16:creationId xmlns:a16="http://schemas.microsoft.com/office/drawing/2014/main" id="{E2956019-240B-4374-DA22-2985CB5928B3}"/>
              </a:ext>
            </a:extLst>
          </p:cNvPr>
          <p:cNvCxnSpPr/>
          <p:nvPr/>
        </p:nvCxnSpPr>
        <p:spPr>
          <a:xfrm>
            <a:off x="7547472" y="1669636"/>
            <a:ext cx="478928" cy="107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08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13CD38-4D6D-879F-ECE6-4975F3F479A5}"/>
              </a:ext>
            </a:extLst>
          </p:cNvPr>
          <p:cNvSpPr>
            <a:spLocks noGrp="1"/>
          </p:cNvSpPr>
          <p:nvPr>
            <p:ph type="title"/>
          </p:nvPr>
        </p:nvSpPr>
        <p:spPr/>
        <p:txBody>
          <a:bodyPr>
            <a:noAutofit/>
          </a:bodyPr>
          <a:lstStyle/>
          <a:p>
            <a:r>
              <a:rPr lang="en-US" sz="3600" dirty="0">
                <a:solidFill>
                  <a:srgbClr val="002060"/>
                </a:solidFill>
              </a:rPr>
              <a:t>Beam-Beam Parameter calculation from simulation</a:t>
            </a:r>
          </a:p>
        </p:txBody>
      </p:sp>
      <p:sp>
        <p:nvSpPr>
          <p:cNvPr id="3" name="コンテンツ プレースホルダー 2">
            <a:extLst>
              <a:ext uri="{FF2B5EF4-FFF2-40B4-BE49-F238E27FC236}">
                <a16:creationId xmlns:a16="http://schemas.microsoft.com/office/drawing/2014/main" id="{51797424-4318-A2EB-0F6A-71648B360A02}"/>
              </a:ext>
            </a:extLst>
          </p:cNvPr>
          <p:cNvSpPr>
            <a:spLocks noGrp="1"/>
          </p:cNvSpPr>
          <p:nvPr>
            <p:ph idx="1"/>
          </p:nvPr>
        </p:nvSpPr>
        <p:spPr/>
        <p:txBody>
          <a:bodyPr/>
          <a:lstStyle/>
          <a:p>
            <a:endParaRPr lang="en-US" dirty="0"/>
          </a:p>
        </p:txBody>
      </p:sp>
      <p:sp>
        <p:nvSpPr>
          <p:cNvPr id="4" name="日付プレースホルダー 3">
            <a:extLst>
              <a:ext uri="{FF2B5EF4-FFF2-40B4-BE49-F238E27FC236}">
                <a16:creationId xmlns:a16="http://schemas.microsoft.com/office/drawing/2014/main" id="{222E05ED-053C-A3AD-6480-6F5C83F18D94}"/>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6A134389-1DD9-86BA-5B11-E3A00B2BC0F1}"/>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C6BE49EE-0CCB-8C75-9D0C-B48FF5D6D44F}"/>
              </a:ext>
            </a:extLst>
          </p:cNvPr>
          <p:cNvSpPr>
            <a:spLocks noGrp="1"/>
          </p:cNvSpPr>
          <p:nvPr>
            <p:ph type="sldNum" sz="quarter" idx="12"/>
          </p:nvPr>
        </p:nvSpPr>
        <p:spPr/>
        <p:txBody>
          <a:bodyPr/>
          <a:lstStyle/>
          <a:p>
            <a:fld id="{D92486E9-A0B3-4706-B8AA-9F1AFB67B3EB}" type="slidenum">
              <a:rPr lang="ja-JP" altLang="en-US" smtClean="0"/>
              <a:pPr/>
              <a:t>18</a:t>
            </a:fld>
            <a:endParaRPr lang="ja-JP" altLang="en-US"/>
          </a:p>
        </p:txBody>
      </p:sp>
      <p:pic>
        <p:nvPicPr>
          <p:cNvPr id="8" name="図 7">
            <a:extLst>
              <a:ext uri="{FF2B5EF4-FFF2-40B4-BE49-F238E27FC236}">
                <a16:creationId xmlns:a16="http://schemas.microsoft.com/office/drawing/2014/main" id="{50834B4B-0215-6F37-EFB8-B3E95BFBE80F}"/>
              </a:ext>
            </a:extLst>
          </p:cNvPr>
          <p:cNvPicPr>
            <a:picLocks noChangeAspect="1"/>
          </p:cNvPicPr>
          <p:nvPr/>
        </p:nvPicPr>
        <p:blipFill>
          <a:blip r:embed="rId2"/>
          <a:stretch>
            <a:fillRect/>
          </a:stretch>
        </p:blipFill>
        <p:spPr>
          <a:xfrm>
            <a:off x="620852" y="1138335"/>
            <a:ext cx="6189918" cy="5420283"/>
          </a:xfrm>
          <a:prstGeom prst="rect">
            <a:avLst/>
          </a:prstGeom>
        </p:spPr>
      </p:pic>
      <p:sp>
        <p:nvSpPr>
          <p:cNvPr id="9" name="テキスト ボックス 8">
            <a:extLst>
              <a:ext uri="{FF2B5EF4-FFF2-40B4-BE49-F238E27FC236}">
                <a16:creationId xmlns:a16="http://schemas.microsoft.com/office/drawing/2014/main" id="{CA920989-675B-7191-2152-74608DB45737}"/>
              </a:ext>
            </a:extLst>
          </p:cNvPr>
          <p:cNvSpPr txBox="1"/>
          <p:nvPr/>
        </p:nvSpPr>
        <p:spPr>
          <a:xfrm>
            <a:off x="4154947" y="4868148"/>
            <a:ext cx="2980210" cy="836993"/>
          </a:xfrm>
          <a:prstGeom prst="rect">
            <a:avLst/>
          </a:prstGeom>
          <a:noFill/>
        </p:spPr>
        <p:txBody>
          <a:bodyPr wrap="none" rtlCol="0">
            <a:spAutoFit/>
          </a:bodyPr>
          <a:lstStyle/>
          <a:p>
            <a:r>
              <a:rPr lang="en-US" dirty="0"/>
              <a:t>Crab waist: </a:t>
            </a:r>
          </a:p>
          <a:p>
            <a:r>
              <a:rPr lang="en-US" dirty="0"/>
              <a:t>LER:80%, HER:40%</a:t>
            </a:r>
          </a:p>
        </p:txBody>
      </p:sp>
      <p:pic>
        <p:nvPicPr>
          <p:cNvPr id="10" name="Picture 7">
            <a:extLst>
              <a:ext uri="{FF2B5EF4-FFF2-40B4-BE49-F238E27FC236}">
                <a16:creationId xmlns:a16="http://schemas.microsoft.com/office/drawing/2014/main" id="{E71ED5C6-6122-0928-FEB6-1D203E2E7D16}"/>
              </a:ext>
            </a:extLst>
          </p:cNvPr>
          <p:cNvPicPr>
            <a:picLocks noChangeAspect="1"/>
          </p:cNvPicPr>
          <p:nvPr/>
        </p:nvPicPr>
        <p:blipFill>
          <a:blip r:embed="rId3"/>
          <a:stretch>
            <a:fillRect/>
          </a:stretch>
        </p:blipFill>
        <p:spPr>
          <a:xfrm>
            <a:off x="6686298" y="1652633"/>
            <a:ext cx="5326215" cy="3728079"/>
          </a:xfrm>
          <a:prstGeom prst="rect">
            <a:avLst/>
          </a:prstGeom>
        </p:spPr>
      </p:pic>
      <p:cxnSp>
        <p:nvCxnSpPr>
          <p:cNvPr id="14" name="直線矢印コネクタ 13">
            <a:extLst>
              <a:ext uri="{FF2B5EF4-FFF2-40B4-BE49-F238E27FC236}">
                <a16:creationId xmlns:a16="http://schemas.microsoft.com/office/drawing/2014/main" id="{E00809E5-F745-1291-F1CE-8D8219189C1E}"/>
              </a:ext>
            </a:extLst>
          </p:cNvPr>
          <p:cNvCxnSpPr/>
          <p:nvPr/>
        </p:nvCxnSpPr>
        <p:spPr>
          <a:xfrm flipV="1">
            <a:off x="6096000" y="2504661"/>
            <a:ext cx="3445565" cy="2651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143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D4C377-B6C0-166D-26C9-201F15890757}"/>
              </a:ext>
            </a:extLst>
          </p:cNvPr>
          <p:cNvSpPr>
            <a:spLocks noGrp="1"/>
          </p:cNvSpPr>
          <p:nvPr>
            <p:ph type="title"/>
          </p:nvPr>
        </p:nvSpPr>
        <p:spPr/>
        <p:txBody>
          <a:bodyPr>
            <a:noAutofit/>
          </a:bodyPr>
          <a:lstStyle/>
          <a:p>
            <a:r>
              <a:rPr lang="en-US" altLang="ja-JP" sz="2800" dirty="0">
                <a:solidFill>
                  <a:srgbClr val="002060"/>
                </a:solidFill>
              </a:rPr>
              <a:t>Summary of Specific luminosity </a:t>
            </a:r>
            <a:br>
              <a:rPr lang="en-US" altLang="ja-JP" sz="2800" dirty="0">
                <a:solidFill>
                  <a:srgbClr val="002060"/>
                </a:solidFill>
              </a:rPr>
            </a:br>
            <a:r>
              <a:rPr lang="en-US" altLang="ja-JP" sz="2800" dirty="0">
                <a:solidFill>
                  <a:srgbClr val="002060"/>
                </a:solidFill>
              </a:rPr>
              <a:t>and beam-beam parameters</a:t>
            </a:r>
            <a:endParaRPr lang="en-US" sz="2800" dirty="0">
              <a:solidFill>
                <a:srgbClr val="002060"/>
              </a:solidFill>
            </a:endParaRPr>
          </a:p>
        </p:txBody>
      </p:sp>
      <p:sp>
        <p:nvSpPr>
          <p:cNvPr id="3" name="コンテンツ プレースホルダー 2">
            <a:extLst>
              <a:ext uri="{FF2B5EF4-FFF2-40B4-BE49-F238E27FC236}">
                <a16:creationId xmlns:a16="http://schemas.microsoft.com/office/drawing/2014/main" id="{7E6EFD19-05CC-3485-ED29-14355FAB8615}"/>
              </a:ext>
            </a:extLst>
          </p:cNvPr>
          <p:cNvSpPr>
            <a:spLocks noGrp="1"/>
          </p:cNvSpPr>
          <p:nvPr>
            <p:ph idx="1"/>
          </p:nvPr>
        </p:nvSpPr>
        <p:spPr/>
        <p:txBody>
          <a:bodyPr/>
          <a:lstStyle/>
          <a:p>
            <a:r>
              <a:rPr lang="en-US" dirty="0"/>
              <a:t>The achieved specific luminosity at a higher bunch current product (~&gt; 1 mA2) is about a half of the strong-strong simulation (w/ longitudinal wake).</a:t>
            </a:r>
          </a:p>
          <a:p>
            <a:pPr lvl="1"/>
            <a:r>
              <a:rPr lang="en-US" dirty="0">
                <a:solidFill>
                  <a:srgbClr val="FF0000"/>
                </a:solidFill>
              </a:rPr>
              <a:t>To identify the cause for this is very important for </a:t>
            </a:r>
            <a:r>
              <a:rPr lang="en-US" dirty="0" err="1">
                <a:solidFill>
                  <a:srgbClr val="FF0000"/>
                </a:solidFill>
              </a:rPr>
              <a:t>SuperKEKB</a:t>
            </a:r>
            <a:r>
              <a:rPr lang="en-US" dirty="0">
                <a:solidFill>
                  <a:srgbClr val="FF0000"/>
                </a:solidFill>
              </a:rPr>
              <a:t>.</a:t>
            </a:r>
          </a:p>
          <a:p>
            <a:r>
              <a:rPr lang="en-US" altLang="ja-JP" dirty="0"/>
              <a:t>In high bunch current collision (HBCC) experiment ,vertical beam-beam parameters (</a:t>
            </a:r>
            <a:r>
              <a:rPr lang="en-US" altLang="ja-JP" dirty="0" err="1">
                <a:latin typeface="Symbol" pitchFamily="2" charset="2"/>
              </a:rPr>
              <a:t>x</a:t>
            </a:r>
            <a:r>
              <a:rPr lang="en-US" altLang="ja-JP" baseline="-25000" dirty="0" err="1"/>
              <a:t>y</a:t>
            </a:r>
            <a:r>
              <a:rPr lang="en-US" altLang="ja-JP" dirty="0"/>
              <a:t>) of HER and LER seems to be saturated at around 0.03 and 0.045, respectively.</a:t>
            </a:r>
          </a:p>
          <a:p>
            <a:r>
              <a:rPr lang="en-US" altLang="ja-JP" dirty="0"/>
              <a:t>With FB off, the specific luminosity was improved and the Vertical beam-beam parameters (</a:t>
            </a:r>
            <a:r>
              <a:rPr lang="en-US" altLang="ja-JP" dirty="0" err="1">
                <a:latin typeface="Symbol" pitchFamily="2" charset="2"/>
              </a:rPr>
              <a:t>x</a:t>
            </a:r>
            <a:r>
              <a:rPr lang="en-US" altLang="ja-JP" baseline="-25000" dirty="0" err="1"/>
              <a:t>y</a:t>
            </a:r>
            <a:r>
              <a:rPr lang="en-US" altLang="ja-JP" dirty="0"/>
              <a:t>) of HER and LER obtained were 0.0434 and </a:t>
            </a:r>
            <a:r>
              <a:rPr lang="en-US" altLang="ja-JP" dirty="0">
                <a:latin typeface="Calibri" panose="020F0502020204030204" pitchFamily="34" charset="0"/>
                <a:cs typeface="Calibri" panose="020F0502020204030204" pitchFamily="34" charset="0"/>
              </a:rPr>
              <a:t>0.0565, respectively.</a:t>
            </a:r>
            <a:endParaRPr lang="en-US" altLang="ja-JP" dirty="0"/>
          </a:p>
          <a:p>
            <a:endParaRPr lang="en-US" dirty="0"/>
          </a:p>
        </p:txBody>
      </p:sp>
      <p:sp>
        <p:nvSpPr>
          <p:cNvPr id="4" name="日付プレースホルダー 3">
            <a:extLst>
              <a:ext uri="{FF2B5EF4-FFF2-40B4-BE49-F238E27FC236}">
                <a16:creationId xmlns:a16="http://schemas.microsoft.com/office/drawing/2014/main" id="{52073B97-DE5A-CC24-B33D-C9358A3A359F}"/>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3E23FC2B-7D21-DFF8-7720-4E6CCFFC281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484AB193-3E4C-AC83-04C2-016D134B109F}"/>
              </a:ext>
            </a:extLst>
          </p:cNvPr>
          <p:cNvSpPr>
            <a:spLocks noGrp="1"/>
          </p:cNvSpPr>
          <p:nvPr>
            <p:ph type="sldNum" sz="quarter" idx="12"/>
          </p:nvPr>
        </p:nvSpPr>
        <p:spPr/>
        <p:txBody>
          <a:bodyPr/>
          <a:lstStyle/>
          <a:p>
            <a:fld id="{D92486E9-A0B3-4706-B8AA-9F1AFB67B3EB}" type="slidenum">
              <a:rPr lang="ja-JP" altLang="en-US" smtClean="0"/>
              <a:pPr/>
              <a:t>19</a:t>
            </a:fld>
            <a:endParaRPr lang="ja-JP" altLang="en-US"/>
          </a:p>
        </p:txBody>
      </p:sp>
    </p:spTree>
    <p:extLst>
      <p:ext uri="{BB962C8B-B14F-4D97-AF65-F5344CB8AC3E}">
        <p14:creationId xmlns:p14="http://schemas.microsoft.com/office/powerpoint/2010/main" val="78310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B05AA-35A2-FC6F-5EAF-401A293E6B0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F32E9A0-EDF3-380D-4ACE-DC1300F4018A}"/>
              </a:ext>
            </a:extLst>
          </p:cNvPr>
          <p:cNvSpPr>
            <a:spLocks noGrp="1"/>
          </p:cNvSpPr>
          <p:nvPr>
            <p:ph type="title"/>
          </p:nvPr>
        </p:nvSpPr>
        <p:spPr/>
        <p:txBody>
          <a:bodyPr>
            <a:normAutofit fontScale="90000"/>
          </a:bodyPr>
          <a:lstStyle/>
          <a:p>
            <a:r>
              <a:rPr lang="en-US" dirty="0">
                <a:solidFill>
                  <a:srgbClr val="0070C0"/>
                </a:solidFill>
              </a:rPr>
              <a:t>Contents</a:t>
            </a:r>
          </a:p>
        </p:txBody>
      </p:sp>
      <p:sp>
        <p:nvSpPr>
          <p:cNvPr id="3" name="コンテンツ プレースホルダー 2">
            <a:extLst>
              <a:ext uri="{FF2B5EF4-FFF2-40B4-BE49-F238E27FC236}">
                <a16:creationId xmlns:a16="http://schemas.microsoft.com/office/drawing/2014/main" id="{6F4F36D2-90FC-0E29-7B39-E2A965A4B232}"/>
              </a:ext>
            </a:extLst>
          </p:cNvPr>
          <p:cNvSpPr>
            <a:spLocks noGrp="1"/>
          </p:cNvSpPr>
          <p:nvPr>
            <p:ph idx="1"/>
          </p:nvPr>
        </p:nvSpPr>
        <p:spPr/>
        <p:txBody>
          <a:bodyPr/>
          <a:lstStyle/>
          <a:p>
            <a:r>
              <a:rPr lang="en-US" dirty="0">
                <a:solidFill>
                  <a:srgbClr val="0070C0"/>
                </a:solidFill>
              </a:rPr>
              <a:t>Beam-Beam force</a:t>
            </a:r>
          </a:p>
          <a:p>
            <a:r>
              <a:rPr lang="en-US" dirty="0"/>
              <a:t>Crab waist</a:t>
            </a:r>
          </a:p>
          <a:p>
            <a:r>
              <a:rPr lang="en-US" dirty="0"/>
              <a:t>Specific luminosity and beam-beam parameters</a:t>
            </a:r>
          </a:p>
          <a:p>
            <a:r>
              <a:rPr lang="en-US" dirty="0">
                <a:solidFill>
                  <a:schemeClr val="accent6">
                    <a:lumMod val="60000"/>
                    <a:lumOff val="40000"/>
                  </a:schemeClr>
                </a:solidFill>
              </a:rPr>
              <a:t>Beam injection</a:t>
            </a:r>
          </a:p>
          <a:p>
            <a:r>
              <a:rPr lang="en-US" dirty="0">
                <a:solidFill>
                  <a:schemeClr val="accent6">
                    <a:lumMod val="60000"/>
                    <a:lumOff val="40000"/>
                  </a:schemeClr>
                </a:solidFill>
              </a:rPr>
              <a:t>Effect of bunch-by-bunch feedback system</a:t>
            </a:r>
          </a:p>
          <a:p>
            <a:r>
              <a:rPr lang="en-US" dirty="0">
                <a:solidFill>
                  <a:schemeClr val="accent6">
                    <a:lumMod val="60000"/>
                    <a:lumOff val="40000"/>
                  </a:schemeClr>
                </a:solidFill>
              </a:rPr>
              <a:t>Tune survey</a:t>
            </a:r>
          </a:p>
          <a:p>
            <a:r>
              <a:rPr lang="en-US" altLang="ja-JP" dirty="0">
                <a:solidFill>
                  <a:srgbClr val="0070C0"/>
                </a:solidFill>
              </a:rPr>
              <a:t>Beam-beam simulations</a:t>
            </a:r>
            <a:endParaRPr lang="en-US" dirty="0">
              <a:solidFill>
                <a:srgbClr val="0070C0"/>
              </a:solidFill>
            </a:endParaRPr>
          </a:p>
        </p:txBody>
      </p:sp>
      <p:sp>
        <p:nvSpPr>
          <p:cNvPr id="4" name="日付プレースホルダー 3">
            <a:extLst>
              <a:ext uri="{FF2B5EF4-FFF2-40B4-BE49-F238E27FC236}">
                <a16:creationId xmlns:a16="http://schemas.microsoft.com/office/drawing/2014/main" id="{3BDBF5F5-4C2F-BB32-106D-9F1B666DF428}"/>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F80801F6-CC0E-01DB-0CD6-589B48219BF0}"/>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DE121EDD-B326-A403-0171-CA3301976E75}"/>
              </a:ext>
            </a:extLst>
          </p:cNvPr>
          <p:cNvSpPr>
            <a:spLocks noGrp="1"/>
          </p:cNvSpPr>
          <p:nvPr>
            <p:ph type="sldNum" sz="quarter" idx="12"/>
          </p:nvPr>
        </p:nvSpPr>
        <p:spPr/>
        <p:txBody>
          <a:bodyPr/>
          <a:lstStyle/>
          <a:p>
            <a:fld id="{D92486E9-A0B3-4706-B8AA-9F1AFB67B3EB}" type="slidenum">
              <a:rPr lang="ja-JP" altLang="en-US" smtClean="0"/>
              <a:pPr/>
              <a:t>2</a:t>
            </a:fld>
            <a:endParaRPr lang="ja-JP" altLang="en-US"/>
          </a:p>
        </p:txBody>
      </p:sp>
    </p:spTree>
    <p:extLst>
      <p:ext uri="{BB962C8B-B14F-4D97-AF65-F5344CB8AC3E}">
        <p14:creationId xmlns:p14="http://schemas.microsoft.com/office/powerpoint/2010/main" val="326585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EBA71-970B-A9C2-0BB1-B54E592EF526}"/>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120EFDC8-2459-1CC8-5E06-130F5E605434}"/>
              </a:ext>
            </a:extLst>
          </p:cNvPr>
          <p:cNvSpPr>
            <a:spLocks noGrp="1"/>
          </p:cNvSpPr>
          <p:nvPr>
            <p:ph type="ctrTitle"/>
          </p:nvPr>
        </p:nvSpPr>
        <p:spPr/>
        <p:txBody>
          <a:bodyPr/>
          <a:lstStyle/>
          <a:p>
            <a:r>
              <a:rPr lang="en-US" dirty="0"/>
              <a:t>Simulations on beam-beam effects</a:t>
            </a:r>
          </a:p>
        </p:txBody>
      </p:sp>
      <p:sp>
        <p:nvSpPr>
          <p:cNvPr id="8" name="字幕 7">
            <a:extLst>
              <a:ext uri="{FF2B5EF4-FFF2-40B4-BE49-F238E27FC236}">
                <a16:creationId xmlns:a16="http://schemas.microsoft.com/office/drawing/2014/main" id="{4B651CE2-0ED1-58A7-8F50-E8EC2FAB09B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79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A2EDF9-54BD-BE52-EAE6-43FF7ECD08E4}"/>
              </a:ext>
            </a:extLst>
          </p:cNvPr>
          <p:cNvSpPr>
            <a:spLocks noGrp="1"/>
          </p:cNvSpPr>
          <p:nvPr>
            <p:ph type="title"/>
          </p:nvPr>
        </p:nvSpPr>
        <p:spPr/>
        <p:txBody>
          <a:bodyPr>
            <a:normAutofit fontScale="90000"/>
          </a:bodyPr>
          <a:lstStyle/>
          <a:p>
            <a:r>
              <a:rPr lang="en-US" dirty="0"/>
              <a:t>Boosted frame  </a:t>
            </a:r>
          </a:p>
        </p:txBody>
      </p:sp>
      <p:pic>
        <p:nvPicPr>
          <p:cNvPr id="7" name="コンテンツ プレースホルダー 6">
            <a:extLst>
              <a:ext uri="{FF2B5EF4-FFF2-40B4-BE49-F238E27FC236}">
                <a16:creationId xmlns:a16="http://schemas.microsoft.com/office/drawing/2014/main" id="{04D50ABE-F2A5-9C5D-1E38-BC2B1C612D4D}"/>
              </a:ext>
            </a:extLst>
          </p:cNvPr>
          <p:cNvPicPr>
            <a:picLocks noGrp="1" noChangeAspect="1"/>
          </p:cNvPicPr>
          <p:nvPr>
            <p:ph idx="1"/>
          </p:nvPr>
        </p:nvPicPr>
        <p:blipFill>
          <a:blip r:embed="rId2"/>
          <a:stretch>
            <a:fillRect/>
          </a:stretch>
        </p:blipFill>
        <p:spPr>
          <a:xfrm>
            <a:off x="319042" y="1463675"/>
            <a:ext cx="5426218" cy="4112177"/>
          </a:xfrm>
          <a:prstGeom prst="rect">
            <a:avLst/>
          </a:prstGeom>
        </p:spPr>
      </p:pic>
      <p:sp>
        <p:nvSpPr>
          <p:cNvPr id="4" name="日付プレースホルダー 3">
            <a:extLst>
              <a:ext uri="{FF2B5EF4-FFF2-40B4-BE49-F238E27FC236}">
                <a16:creationId xmlns:a16="http://schemas.microsoft.com/office/drawing/2014/main" id="{8868D90A-9475-825F-980D-F1BBBD3FDBC8}"/>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03C4EF10-0CFA-895D-FE38-9D3697DE791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735BBB22-BC37-7710-3C49-11E06F76FA84}"/>
              </a:ext>
            </a:extLst>
          </p:cNvPr>
          <p:cNvSpPr>
            <a:spLocks noGrp="1"/>
          </p:cNvSpPr>
          <p:nvPr>
            <p:ph type="sldNum" sz="quarter" idx="12"/>
          </p:nvPr>
        </p:nvSpPr>
        <p:spPr/>
        <p:txBody>
          <a:bodyPr/>
          <a:lstStyle/>
          <a:p>
            <a:fld id="{D92486E9-A0B3-4706-B8AA-9F1AFB67B3EB}" type="slidenum">
              <a:rPr lang="ja-JP" altLang="en-US" smtClean="0"/>
              <a:pPr/>
              <a:t>21</a:t>
            </a:fld>
            <a:endParaRPr lang="ja-JP" altLang="en-US"/>
          </a:p>
        </p:txBody>
      </p:sp>
      <p:pic>
        <p:nvPicPr>
          <p:cNvPr id="8" name="図 7">
            <a:extLst>
              <a:ext uri="{FF2B5EF4-FFF2-40B4-BE49-F238E27FC236}">
                <a16:creationId xmlns:a16="http://schemas.microsoft.com/office/drawing/2014/main" id="{AFCB1405-36A8-72E9-6E1A-4176CA893AC3}"/>
              </a:ext>
            </a:extLst>
          </p:cNvPr>
          <p:cNvPicPr>
            <a:picLocks noChangeAspect="1"/>
          </p:cNvPicPr>
          <p:nvPr/>
        </p:nvPicPr>
        <p:blipFill>
          <a:blip r:embed="rId3"/>
          <a:stretch>
            <a:fillRect/>
          </a:stretch>
        </p:blipFill>
        <p:spPr>
          <a:xfrm>
            <a:off x="6481865" y="1668284"/>
            <a:ext cx="5710135" cy="3796167"/>
          </a:xfrm>
          <a:prstGeom prst="rect">
            <a:avLst/>
          </a:prstGeom>
        </p:spPr>
      </p:pic>
      <p:sp>
        <p:nvSpPr>
          <p:cNvPr id="9" name="右矢印 8">
            <a:extLst>
              <a:ext uri="{FF2B5EF4-FFF2-40B4-BE49-F238E27FC236}">
                <a16:creationId xmlns:a16="http://schemas.microsoft.com/office/drawing/2014/main" id="{6712C044-57ED-E9BD-A045-C7297A5E95F5}"/>
              </a:ext>
            </a:extLst>
          </p:cNvPr>
          <p:cNvSpPr/>
          <p:nvPr/>
        </p:nvSpPr>
        <p:spPr>
          <a:xfrm>
            <a:off x="4860235" y="3269974"/>
            <a:ext cx="1235765" cy="7454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正方形/長方形 9">
            <a:extLst>
              <a:ext uri="{FF2B5EF4-FFF2-40B4-BE49-F238E27FC236}">
                <a16:creationId xmlns:a16="http://schemas.microsoft.com/office/drawing/2014/main" id="{CAC2AC3A-810C-D491-AD31-088E7AF5CA4E}"/>
              </a:ext>
            </a:extLst>
          </p:cNvPr>
          <p:cNvSpPr/>
          <p:nvPr/>
        </p:nvSpPr>
        <p:spPr>
          <a:xfrm>
            <a:off x="99391" y="1341783"/>
            <a:ext cx="738809" cy="506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正方形/長方形 10">
            <a:extLst>
              <a:ext uri="{FF2B5EF4-FFF2-40B4-BE49-F238E27FC236}">
                <a16:creationId xmlns:a16="http://schemas.microsoft.com/office/drawing/2014/main" id="{906B4C03-0478-5999-5F4C-8739D065454A}"/>
              </a:ext>
            </a:extLst>
          </p:cNvPr>
          <p:cNvSpPr/>
          <p:nvPr/>
        </p:nvSpPr>
        <p:spPr>
          <a:xfrm>
            <a:off x="6286831" y="1556883"/>
            <a:ext cx="738809" cy="506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直線矢印コネクタ 12">
            <a:extLst>
              <a:ext uri="{FF2B5EF4-FFF2-40B4-BE49-F238E27FC236}">
                <a16:creationId xmlns:a16="http://schemas.microsoft.com/office/drawing/2014/main" id="{71848458-E8DC-CBF3-BBE7-8A38A72F6089}"/>
              </a:ext>
            </a:extLst>
          </p:cNvPr>
          <p:cNvCxnSpPr/>
          <p:nvPr/>
        </p:nvCxnSpPr>
        <p:spPr>
          <a:xfrm>
            <a:off x="7247823" y="3690816"/>
            <a:ext cx="80852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2BA86A6A-4F1B-D6E7-7B7F-7B7F4146EFBD}"/>
              </a:ext>
            </a:extLst>
          </p:cNvPr>
          <p:cNvCxnSpPr>
            <a:cxnSpLocks/>
          </p:cNvCxnSpPr>
          <p:nvPr/>
        </p:nvCxnSpPr>
        <p:spPr>
          <a:xfrm flipH="1">
            <a:off x="8654143" y="3693552"/>
            <a:ext cx="855617"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B64C7E5-E6EB-816F-9D5C-FE4617CEDEFD}"/>
              </a:ext>
            </a:extLst>
          </p:cNvPr>
          <p:cNvSpPr txBox="1"/>
          <p:nvPr/>
        </p:nvSpPr>
        <p:spPr>
          <a:xfrm>
            <a:off x="10698504" y="5372596"/>
            <a:ext cx="5426218" cy="923330"/>
          </a:xfrm>
          <a:prstGeom prst="rect">
            <a:avLst/>
          </a:prstGeom>
          <a:noFill/>
        </p:spPr>
        <p:txBody>
          <a:bodyPr wrap="square">
            <a:spAutoFit/>
          </a:bodyPr>
          <a:lstStyle/>
          <a:p>
            <a:br>
              <a:rPr lang="en-US" altLang="ja-JP" dirty="0">
                <a:effectLst/>
                <a:latin typeface="Calibri" panose="020F0502020204030204" pitchFamily="34" charset="0"/>
              </a:rPr>
            </a:br>
            <a:endParaRPr lang="en-US" altLang="ja-JP" dirty="0">
              <a:effectLst/>
              <a:latin typeface="Calibri" panose="020F0502020204030204" pitchFamily="34" charset="0"/>
            </a:endParaRPr>
          </a:p>
          <a:p>
            <a:r>
              <a:rPr lang="en-US" altLang="ja-JP" dirty="0">
                <a:solidFill>
                  <a:srgbClr val="000000"/>
                </a:solidFill>
                <a:effectLst/>
                <a:latin typeface="Calibri" panose="020F0502020204030204" pitchFamily="34" charset="0"/>
              </a:rPr>
              <a:t> </a:t>
            </a:r>
            <a:r>
              <a:rPr lang="en-US" altLang="ja-JP" dirty="0">
                <a:solidFill>
                  <a:srgbClr val="44536A"/>
                </a:solidFill>
                <a:effectLst/>
                <a:latin typeface="Calibri" panose="020F0502020204030204" pitchFamily="34" charset="0"/>
              </a:rPr>
              <a:t>G. </a:t>
            </a:r>
            <a:r>
              <a:rPr lang="en-US" altLang="ja-JP" dirty="0" err="1">
                <a:solidFill>
                  <a:srgbClr val="44536A"/>
                </a:solidFill>
                <a:effectLst/>
                <a:latin typeface="Calibri" panose="020F0502020204030204" pitchFamily="34" charset="0"/>
              </a:rPr>
              <a:t>Iadarola</a:t>
            </a:r>
            <a:endParaRPr lang="en-US" altLang="ja-JP" dirty="0">
              <a:solidFill>
                <a:srgbClr val="44536A"/>
              </a:solidFill>
              <a:effectLst/>
              <a:latin typeface="Calibri" panose="020F0502020204030204" pitchFamily="34" charset="0"/>
            </a:endParaRPr>
          </a:p>
        </p:txBody>
      </p:sp>
    </p:spTree>
    <p:extLst>
      <p:ext uri="{BB962C8B-B14F-4D97-AF65-F5344CB8AC3E}">
        <p14:creationId xmlns:p14="http://schemas.microsoft.com/office/powerpoint/2010/main" val="3063287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3F2F51-1E22-691F-1FCD-E2733399B5C4}"/>
              </a:ext>
            </a:extLst>
          </p:cNvPr>
          <p:cNvSpPr>
            <a:spLocks noGrp="1"/>
          </p:cNvSpPr>
          <p:nvPr>
            <p:ph type="title"/>
          </p:nvPr>
        </p:nvSpPr>
        <p:spPr/>
        <p:txBody>
          <a:bodyPr>
            <a:normAutofit fontScale="90000"/>
          </a:bodyPr>
          <a:lstStyle/>
          <a:p>
            <a:r>
              <a:rPr lang="en-US" dirty="0"/>
              <a:t>Strong-weak and strong-strong simulations</a:t>
            </a:r>
          </a:p>
        </p:txBody>
      </p:sp>
      <p:sp>
        <p:nvSpPr>
          <p:cNvPr id="3" name="コンテンツ プレースホルダー 2">
            <a:extLst>
              <a:ext uri="{FF2B5EF4-FFF2-40B4-BE49-F238E27FC236}">
                <a16:creationId xmlns:a16="http://schemas.microsoft.com/office/drawing/2014/main" id="{75DA9A0B-3439-45ED-0560-A2A1ED228FEE}"/>
              </a:ext>
            </a:extLst>
          </p:cNvPr>
          <p:cNvSpPr>
            <a:spLocks noGrp="1"/>
          </p:cNvSpPr>
          <p:nvPr>
            <p:ph idx="1"/>
          </p:nvPr>
        </p:nvSpPr>
        <p:spPr>
          <a:xfrm>
            <a:off x="734729" y="840204"/>
            <a:ext cx="10515600" cy="5038628"/>
          </a:xfrm>
        </p:spPr>
        <p:txBody>
          <a:bodyPr/>
          <a:lstStyle/>
          <a:p>
            <a:r>
              <a:rPr lang="en-US" dirty="0"/>
              <a:t>Strong-weak simulation</a:t>
            </a:r>
          </a:p>
          <a:p>
            <a:endParaRPr lang="en-US" dirty="0"/>
          </a:p>
          <a:p>
            <a:endParaRPr lang="en-US" dirty="0"/>
          </a:p>
          <a:p>
            <a:endParaRPr lang="en-US" dirty="0"/>
          </a:p>
          <a:p>
            <a:endParaRPr lang="en-US" dirty="0"/>
          </a:p>
          <a:p>
            <a:endParaRPr lang="en-US" dirty="0"/>
          </a:p>
          <a:p>
            <a:r>
              <a:rPr lang="en-US" dirty="0"/>
              <a:t>Strong-strong simulation</a:t>
            </a:r>
          </a:p>
        </p:txBody>
      </p:sp>
      <p:sp>
        <p:nvSpPr>
          <p:cNvPr id="4" name="日付プレースホルダー 3">
            <a:extLst>
              <a:ext uri="{FF2B5EF4-FFF2-40B4-BE49-F238E27FC236}">
                <a16:creationId xmlns:a16="http://schemas.microsoft.com/office/drawing/2014/main" id="{6F8F6F83-F9DE-EF32-8523-32097D9C0526}"/>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212A9ED1-86EC-3C41-581B-F2C6A84CF686}"/>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6AEE3F32-6963-EABD-C318-844DD850A127}"/>
              </a:ext>
            </a:extLst>
          </p:cNvPr>
          <p:cNvSpPr>
            <a:spLocks noGrp="1"/>
          </p:cNvSpPr>
          <p:nvPr>
            <p:ph type="sldNum" sz="quarter" idx="12"/>
          </p:nvPr>
        </p:nvSpPr>
        <p:spPr/>
        <p:txBody>
          <a:bodyPr/>
          <a:lstStyle/>
          <a:p>
            <a:fld id="{D92486E9-A0B3-4706-B8AA-9F1AFB67B3EB}" type="slidenum">
              <a:rPr lang="ja-JP" altLang="en-US" smtClean="0"/>
              <a:pPr/>
              <a:t>22</a:t>
            </a:fld>
            <a:endParaRPr lang="ja-JP" altLang="en-US"/>
          </a:p>
        </p:txBody>
      </p:sp>
      <p:sp>
        <p:nvSpPr>
          <p:cNvPr id="7" name="円/楕円 6">
            <a:extLst>
              <a:ext uri="{FF2B5EF4-FFF2-40B4-BE49-F238E27FC236}">
                <a16:creationId xmlns:a16="http://schemas.microsoft.com/office/drawing/2014/main" id="{DD443061-BFF9-1D1B-95D4-2F62FB2F5015}"/>
              </a:ext>
            </a:extLst>
          </p:cNvPr>
          <p:cNvSpPr/>
          <p:nvPr/>
        </p:nvSpPr>
        <p:spPr>
          <a:xfrm>
            <a:off x="1915427" y="2011681"/>
            <a:ext cx="2464067" cy="770021"/>
          </a:xfrm>
          <a:prstGeom prst="ellipse">
            <a:avLst/>
          </a:prstGeom>
          <a:scene3d>
            <a:camera prst="orthographicFront">
              <a:rot lat="0" lon="0" rev="9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円/楕円 8">
            <a:extLst>
              <a:ext uri="{FF2B5EF4-FFF2-40B4-BE49-F238E27FC236}">
                <a16:creationId xmlns:a16="http://schemas.microsoft.com/office/drawing/2014/main" id="{5C773E87-D09C-F8EC-F5B4-788F51E49A96}"/>
              </a:ext>
            </a:extLst>
          </p:cNvPr>
          <p:cNvSpPr/>
          <p:nvPr/>
        </p:nvSpPr>
        <p:spPr>
          <a:xfrm>
            <a:off x="7812508" y="1886555"/>
            <a:ext cx="2464067" cy="770021"/>
          </a:xfrm>
          <a:prstGeom prst="ellipse">
            <a:avLst/>
          </a:prstGeom>
          <a:solidFill>
            <a:srgbClr val="FF0000"/>
          </a:solidFill>
          <a:scene3d>
            <a:camera prst="orthographicFront">
              <a:rot lat="0" lon="0" rev="20699999"/>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直線矢印コネクタ 10">
            <a:extLst>
              <a:ext uri="{FF2B5EF4-FFF2-40B4-BE49-F238E27FC236}">
                <a16:creationId xmlns:a16="http://schemas.microsoft.com/office/drawing/2014/main" id="{EAA7CB47-469A-4599-3126-62B18737264B}"/>
              </a:ext>
            </a:extLst>
          </p:cNvPr>
          <p:cNvCxnSpPr/>
          <p:nvPr/>
        </p:nvCxnSpPr>
        <p:spPr>
          <a:xfrm flipV="1">
            <a:off x="625642" y="2242686"/>
            <a:ext cx="10308657" cy="202131"/>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A67EAEF3-6E2A-F816-AD96-6C6B34EF3098}"/>
              </a:ext>
            </a:extLst>
          </p:cNvPr>
          <p:cNvCxnSpPr/>
          <p:nvPr/>
        </p:nvCxnSpPr>
        <p:spPr>
          <a:xfrm>
            <a:off x="4057850" y="1886555"/>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FBB7674-153E-10ED-A6CA-BBABF4716B2A}"/>
              </a:ext>
            </a:extLst>
          </p:cNvPr>
          <p:cNvCxnSpPr/>
          <p:nvPr/>
        </p:nvCxnSpPr>
        <p:spPr>
          <a:xfrm>
            <a:off x="4210250" y="1937893"/>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B869C2F-B83E-E739-950A-77017269F29F}"/>
              </a:ext>
            </a:extLst>
          </p:cNvPr>
          <p:cNvCxnSpPr/>
          <p:nvPr/>
        </p:nvCxnSpPr>
        <p:spPr>
          <a:xfrm>
            <a:off x="4343400" y="2191355"/>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218525-7A76-E582-21C1-B52EB823772E}"/>
              </a:ext>
            </a:extLst>
          </p:cNvPr>
          <p:cNvCxnSpPr/>
          <p:nvPr/>
        </p:nvCxnSpPr>
        <p:spPr>
          <a:xfrm>
            <a:off x="4495800" y="2343755"/>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C48216-4284-59A9-416C-98ACE65A8967}"/>
              </a:ext>
            </a:extLst>
          </p:cNvPr>
          <p:cNvCxnSpPr/>
          <p:nvPr/>
        </p:nvCxnSpPr>
        <p:spPr>
          <a:xfrm>
            <a:off x="4648200" y="2496155"/>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0E13014-DF22-9E74-2783-562E13CCB1D1}"/>
              </a:ext>
            </a:extLst>
          </p:cNvPr>
          <p:cNvCxnSpPr/>
          <p:nvPr/>
        </p:nvCxnSpPr>
        <p:spPr>
          <a:xfrm>
            <a:off x="2249905" y="2337338"/>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377AF82-2617-A683-B733-E3B90F742335}"/>
              </a:ext>
            </a:extLst>
          </p:cNvPr>
          <p:cNvCxnSpPr/>
          <p:nvPr/>
        </p:nvCxnSpPr>
        <p:spPr>
          <a:xfrm>
            <a:off x="4343400" y="2191355"/>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BD7461F-CD97-362A-F0FB-E2FB66AE2C16}"/>
              </a:ext>
            </a:extLst>
          </p:cNvPr>
          <p:cNvCxnSpPr/>
          <p:nvPr/>
        </p:nvCxnSpPr>
        <p:spPr>
          <a:xfrm>
            <a:off x="2110339" y="2343755"/>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6808135-2C39-391B-BC28-C659EC792A32}"/>
              </a:ext>
            </a:extLst>
          </p:cNvPr>
          <p:cNvCxnSpPr>
            <a:cxnSpLocks/>
          </p:cNvCxnSpPr>
          <p:nvPr/>
        </p:nvCxnSpPr>
        <p:spPr>
          <a:xfrm>
            <a:off x="2402305" y="2242686"/>
            <a:ext cx="0" cy="6047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3A2F448-3225-FB52-6C78-D0973D7D8353}"/>
              </a:ext>
            </a:extLst>
          </p:cNvPr>
          <p:cNvCxnSpPr>
            <a:cxnSpLocks/>
          </p:cNvCxnSpPr>
          <p:nvPr/>
        </p:nvCxnSpPr>
        <p:spPr>
          <a:xfrm>
            <a:off x="2554705" y="2191355"/>
            <a:ext cx="0" cy="710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785ADFF-5A52-CF59-56F5-F2385AFE02EB}"/>
              </a:ext>
            </a:extLst>
          </p:cNvPr>
          <p:cNvCxnSpPr>
            <a:cxnSpLocks/>
          </p:cNvCxnSpPr>
          <p:nvPr/>
        </p:nvCxnSpPr>
        <p:spPr>
          <a:xfrm>
            <a:off x="2707105" y="2191355"/>
            <a:ext cx="0" cy="7042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36FF9F1-CDA3-78CF-7E78-F096990A835C}"/>
              </a:ext>
            </a:extLst>
          </p:cNvPr>
          <p:cNvCxnSpPr>
            <a:cxnSpLocks/>
          </p:cNvCxnSpPr>
          <p:nvPr/>
        </p:nvCxnSpPr>
        <p:spPr>
          <a:xfrm>
            <a:off x="2859505" y="2098307"/>
            <a:ext cx="0" cy="7972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2D5D3D4-6F79-DD56-EBC3-8BC108676BFA}"/>
              </a:ext>
            </a:extLst>
          </p:cNvPr>
          <p:cNvCxnSpPr>
            <a:cxnSpLocks/>
          </p:cNvCxnSpPr>
          <p:nvPr/>
        </p:nvCxnSpPr>
        <p:spPr>
          <a:xfrm>
            <a:off x="3011905" y="2011681"/>
            <a:ext cx="0" cy="835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3DEEDDA-7E72-53C6-552A-F4F3B260C01A}"/>
              </a:ext>
            </a:extLst>
          </p:cNvPr>
          <p:cNvCxnSpPr>
            <a:cxnSpLocks/>
            <a:stCxn id="7" idx="0"/>
            <a:endCxn id="7" idx="4"/>
          </p:cNvCxnSpPr>
          <p:nvPr/>
        </p:nvCxnSpPr>
        <p:spPr>
          <a:xfrm>
            <a:off x="3147461" y="2011681"/>
            <a:ext cx="0" cy="7700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863160B-DD51-7FF2-499D-F44B082FBC91}"/>
              </a:ext>
            </a:extLst>
          </p:cNvPr>
          <p:cNvCxnSpPr>
            <a:cxnSpLocks/>
          </p:cNvCxnSpPr>
          <p:nvPr/>
        </p:nvCxnSpPr>
        <p:spPr>
          <a:xfrm>
            <a:off x="3316705" y="2000463"/>
            <a:ext cx="0" cy="749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A1EFA36-C997-B846-A72A-84C1BE08336F}"/>
              </a:ext>
            </a:extLst>
          </p:cNvPr>
          <p:cNvCxnSpPr>
            <a:cxnSpLocks/>
          </p:cNvCxnSpPr>
          <p:nvPr/>
        </p:nvCxnSpPr>
        <p:spPr>
          <a:xfrm>
            <a:off x="3469105" y="1952338"/>
            <a:ext cx="0" cy="750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00A95BB-4289-0144-61EC-B2DFAB7CF4E7}"/>
              </a:ext>
            </a:extLst>
          </p:cNvPr>
          <p:cNvCxnSpPr>
            <a:cxnSpLocks/>
          </p:cNvCxnSpPr>
          <p:nvPr/>
        </p:nvCxnSpPr>
        <p:spPr>
          <a:xfrm>
            <a:off x="3621505" y="1904213"/>
            <a:ext cx="0" cy="750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0CD93D8-3FBC-8C1E-DACD-CF78C7376886}"/>
              </a:ext>
            </a:extLst>
          </p:cNvPr>
          <p:cNvCxnSpPr>
            <a:cxnSpLocks/>
          </p:cNvCxnSpPr>
          <p:nvPr/>
        </p:nvCxnSpPr>
        <p:spPr>
          <a:xfrm>
            <a:off x="3773905" y="1856088"/>
            <a:ext cx="0" cy="750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B6E4FE9-868A-E276-C748-9DCF1B5F89D7}"/>
              </a:ext>
            </a:extLst>
          </p:cNvPr>
          <p:cNvCxnSpPr>
            <a:cxnSpLocks/>
          </p:cNvCxnSpPr>
          <p:nvPr/>
        </p:nvCxnSpPr>
        <p:spPr>
          <a:xfrm>
            <a:off x="3907055" y="1807963"/>
            <a:ext cx="0" cy="6545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3E7C54B8-08B8-BE5A-6314-00CD6896DD4B}"/>
              </a:ext>
            </a:extLst>
          </p:cNvPr>
          <p:cNvSpPr txBox="1"/>
          <p:nvPr/>
        </p:nvSpPr>
        <p:spPr>
          <a:xfrm>
            <a:off x="521522" y="2938897"/>
            <a:ext cx="6182655" cy="923330"/>
          </a:xfrm>
          <a:prstGeom prst="rect">
            <a:avLst/>
          </a:prstGeom>
          <a:noFill/>
        </p:spPr>
        <p:txBody>
          <a:bodyPr wrap="none" rtlCol="0">
            <a:spAutoFit/>
          </a:bodyPr>
          <a:lstStyle/>
          <a:p>
            <a:r>
              <a:rPr lang="en-US" dirty="0"/>
              <a:t>Strong beam (divided into slices)</a:t>
            </a:r>
          </a:p>
          <a:p>
            <a:r>
              <a:rPr lang="en-US" dirty="0"/>
              <a:t>Each slice has rigid gaussian shape</a:t>
            </a:r>
            <a:br>
              <a:rPr lang="en-US" dirty="0"/>
            </a:br>
            <a:r>
              <a:rPr lang="en-US" dirty="0"/>
              <a:t>-&gt; beam-beam force is given by </a:t>
            </a:r>
            <a:r>
              <a:rPr lang="en-US" dirty="0" err="1"/>
              <a:t>Bassetti</a:t>
            </a:r>
            <a:r>
              <a:rPr lang="en-US" dirty="0"/>
              <a:t> formula using </a:t>
            </a:r>
            <a:r>
              <a:rPr lang="en-US" dirty="0" err="1">
                <a:latin typeface="Symbol" pitchFamily="2" charset="2"/>
              </a:rPr>
              <a:t>s</a:t>
            </a:r>
            <a:r>
              <a:rPr lang="en-US" dirty="0" err="1"/>
              <a:t>x</a:t>
            </a:r>
            <a:r>
              <a:rPr lang="en-US" dirty="0"/>
              <a:t> and </a:t>
            </a:r>
            <a:r>
              <a:rPr lang="en-US" dirty="0" err="1">
                <a:latin typeface="Symbol" pitchFamily="2" charset="2"/>
              </a:rPr>
              <a:t>s</a:t>
            </a:r>
            <a:r>
              <a:rPr lang="en-US" dirty="0" err="1"/>
              <a:t>y</a:t>
            </a:r>
            <a:endParaRPr lang="en-US" dirty="0"/>
          </a:p>
        </p:txBody>
      </p:sp>
      <p:cxnSp>
        <p:nvCxnSpPr>
          <p:cNvPr id="50" name="直線矢印コネクタ 49">
            <a:extLst>
              <a:ext uri="{FF2B5EF4-FFF2-40B4-BE49-F238E27FC236}">
                <a16:creationId xmlns:a16="http://schemas.microsoft.com/office/drawing/2014/main" id="{A4D92E0F-608A-7F37-08BE-08C237C9C07E}"/>
              </a:ext>
            </a:extLst>
          </p:cNvPr>
          <p:cNvCxnSpPr/>
          <p:nvPr/>
        </p:nvCxnSpPr>
        <p:spPr>
          <a:xfrm>
            <a:off x="4343400" y="2343755"/>
            <a:ext cx="80852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EE539769-6E79-8470-5CFE-DE5F653CD491}"/>
              </a:ext>
            </a:extLst>
          </p:cNvPr>
          <p:cNvCxnSpPr>
            <a:cxnSpLocks/>
          </p:cNvCxnSpPr>
          <p:nvPr/>
        </p:nvCxnSpPr>
        <p:spPr>
          <a:xfrm flipH="1">
            <a:off x="7094850" y="2308463"/>
            <a:ext cx="913369"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591B490-F8E5-FBA1-BB66-C45759B3E43B}"/>
              </a:ext>
            </a:extLst>
          </p:cNvPr>
          <p:cNvCxnSpPr>
            <a:cxnSpLocks/>
          </p:cNvCxnSpPr>
          <p:nvPr/>
        </p:nvCxnSpPr>
        <p:spPr>
          <a:xfrm>
            <a:off x="6057499" y="1270534"/>
            <a:ext cx="23262" cy="1915428"/>
          </a:xfrm>
          <a:prstGeom prst="line">
            <a:avLst/>
          </a:prstGeom>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72BBCCA5-D947-60FF-CAEE-DA84E611B495}"/>
              </a:ext>
            </a:extLst>
          </p:cNvPr>
          <p:cNvSpPr txBox="1"/>
          <p:nvPr/>
        </p:nvSpPr>
        <p:spPr>
          <a:xfrm>
            <a:off x="6096000" y="2011681"/>
            <a:ext cx="397844" cy="369332"/>
          </a:xfrm>
          <a:prstGeom prst="rect">
            <a:avLst/>
          </a:prstGeom>
          <a:noFill/>
        </p:spPr>
        <p:txBody>
          <a:bodyPr wrap="square" rtlCol="0">
            <a:spAutoFit/>
          </a:bodyPr>
          <a:lstStyle/>
          <a:p>
            <a:r>
              <a:rPr lang="en-US" dirty="0"/>
              <a:t>IP</a:t>
            </a:r>
          </a:p>
        </p:txBody>
      </p:sp>
      <p:sp>
        <p:nvSpPr>
          <p:cNvPr id="60" name="円/楕円 59">
            <a:extLst>
              <a:ext uri="{FF2B5EF4-FFF2-40B4-BE49-F238E27FC236}">
                <a16:creationId xmlns:a16="http://schemas.microsoft.com/office/drawing/2014/main" id="{AC0D7E44-85D8-9742-F343-1C0F81A54E00}"/>
              </a:ext>
            </a:extLst>
          </p:cNvPr>
          <p:cNvSpPr/>
          <p:nvPr/>
        </p:nvSpPr>
        <p:spPr>
          <a:xfrm>
            <a:off x="8210350" y="181917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円/楕円 60">
            <a:extLst>
              <a:ext uri="{FF2B5EF4-FFF2-40B4-BE49-F238E27FC236}">
                <a16:creationId xmlns:a16="http://schemas.microsoft.com/office/drawing/2014/main" id="{77F090F8-E5DB-2FFA-6577-EDCDE4D7D914}"/>
              </a:ext>
            </a:extLst>
          </p:cNvPr>
          <p:cNvSpPr/>
          <p:nvPr/>
        </p:nvSpPr>
        <p:spPr>
          <a:xfrm>
            <a:off x="8016242" y="194270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円/楕円 61">
            <a:extLst>
              <a:ext uri="{FF2B5EF4-FFF2-40B4-BE49-F238E27FC236}">
                <a16:creationId xmlns:a16="http://schemas.microsoft.com/office/drawing/2014/main" id="{6C86922B-CBA8-D615-647C-EBD2D950F454}"/>
              </a:ext>
            </a:extLst>
          </p:cNvPr>
          <p:cNvSpPr/>
          <p:nvPr/>
        </p:nvSpPr>
        <p:spPr>
          <a:xfrm>
            <a:off x="8168641" y="207584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円/楕円 62">
            <a:extLst>
              <a:ext uri="{FF2B5EF4-FFF2-40B4-BE49-F238E27FC236}">
                <a16:creationId xmlns:a16="http://schemas.microsoft.com/office/drawing/2014/main" id="{79873C45-0759-4589-C33B-B78375933BCB}"/>
              </a:ext>
            </a:extLst>
          </p:cNvPr>
          <p:cNvSpPr/>
          <p:nvPr/>
        </p:nvSpPr>
        <p:spPr>
          <a:xfrm>
            <a:off x="8388416" y="18817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円/楕円 63">
            <a:extLst>
              <a:ext uri="{FF2B5EF4-FFF2-40B4-BE49-F238E27FC236}">
                <a16:creationId xmlns:a16="http://schemas.microsoft.com/office/drawing/2014/main" id="{80073AA4-DB9A-C2C4-7E0B-401EE98DB7DF}"/>
              </a:ext>
            </a:extLst>
          </p:cNvPr>
          <p:cNvSpPr/>
          <p:nvPr/>
        </p:nvSpPr>
        <p:spPr>
          <a:xfrm>
            <a:off x="8348310" y="20726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円/楕円 64">
            <a:extLst>
              <a:ext uri="{FF2B5EF4-FFF2-40B4-BE49-F238E27FC236}">
                <a16:creationId xmlns:a16="http://schemas.microsoft.com/office/drawing/2014/main" id="{5920F49C-D7C9-DE1D-BA82-D196B3E1D234}"/>
              </a:ext>
            </a:extLst>
          </p:cNvPr>
          <p:cNvSpPr/>
          <p:nvPr/>
        </p:nvSpPr>
        <p:spPr>
          <a:xfrm>
            <a:off x="8491087" y="21865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円/楕円 65">
            <a:extLst>
              <a:ext uri="{FF2B5EF4-FFF2-40B4-BE49-F238E27FC236}">
                <a16:creationId xmlns:a16="http://schemas.microsoft.com/office/drawing/2014/main" id="{517D4F05-A8AC-2DCC-18F2-F9951671FEA3}"/>
              </a:ext>
            </a:extLst>
          </p:cNvPr>
          <p:cNvSpPr/>
          <p:nvPr/>
        </p:nvSpPr>
        <p:spPr>
          <a:xfrm>
            <a:off x="8325848" y="22619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円/楕円 66">
            <a:extLst>
              <a:ext uri="{FF2B5EF4-FFF2-40B4-BE49-F238E27FC236}">
                <a16:creationId xmlns:a16="http://schemas.microsoft.com/office/drawing/2014/main" id="{6DA59CE2-493E-5D03-BEFF-9A5A3219F65F}"/>
              </a:ext>
            </a:extLst>
          </p:cNvPr>
          <p:cNvSpPr/>
          <p:nvPr/>
        </p:nvSpPr>
        <p:spPr>
          <a:xfrm>
            <a:off x="8507126" y="235658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円/楕円 67">
            <a:extLst>
              <a:ext uri="{FF2B5EF4-FFF2-40B4-BE49-F238E27FC236}">
                <a16:creationId xmlns:a16="http://schemas.microsoft.com/office/drawing/2014/main" id="{D3C897DE-687A-0EA6-6C3D-F5AF8E24F813}"/>
              </a:ext>
            </a:extLst>
          </p:cNvPr>
          <p:cNvSpPr/>
          <p:nvPr/>
        </p:nvSpPr>
        <p:spPr>
          <a:xfrm>
            <a:off x="8601776" y="199884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円/楕円 68">
            <a:extLst>
              <a:ext uri="{FF2B5EF4-FFF2-40B4-BE49-F238E27FC236}">
                <a16:creationId xmlns:a16="http://schemas.microsoft.com/office/drawing/2014/main" id="{8B829D1E-CCD6-21B8-21AE-1C5BE63C14AD}"/>
              </a:ext>
            </a:extLst>
          </p:cNvPr>
          <p:cNvSpPr/>
          <p:nvPr/>
        </p:nvSpPr>
        <p:spPr>
          <a:xfrm>
            <a:off x="8677170" y="237262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円/楕円 69">
            <a:extLst>
              <a:ext uri="{FF2B5EF4-FFF2-40B4-BE49-F238E27FC236}">
                <a16:creationId xmlns:a16="http://schemas.microsoft.com/office/drawing/2014/main" id="{8F487B1D-7D2E-4783-47AD-FA68BA6C4BA1}"/>
              </a:ext>
            </a:extLst>
          </p:cNvPr>
          <p:cNvSpPr/>
          <p:nvPr/>
        </p:nvSpPr>
        <p:spPr>
          <a:xfrm>
            <a:off x="8877698" y="243840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円/楕円 70">
            <a:extLst>
              <a:ext uri="{FF2B5EF4-FFF2-40B4-BE49-F238E27FC236}">
                <a16:creationId xmlns:a16="http://schemas.microsoft.com/office/drawing/2014/main" id="{801D16E4-8C4C-EEEB-CBDD-7B7F6905B886}"/>
              </a:ext>
            </a:extLst>
          </p:cNvPr>
          <p:cNvSpPr/>
          <p:nvPr/>
        </p:nvSpPr>
        <p:spPr>
          <a:xfrm>
            <a:off x="9030098" y="248492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円/楕円 71">
            <a:extLst>
              <a:ext uri="{FF2B5EF4-FFF2-40B4-BE49-F238E27FC236}">
                <a16:creationId xmlns:a16="http://schemas.microsoft.com/office/drawing/2014/main" id="{8C5076F4-F2D8-415B-E313-EA729DFFBA4D}"/>
              </a:ext>
            </a:extLst>
          </p:cNvPr>
          <p:cNvSpPr/>
          <p:nvPr/>
        </p:nvSpPr>
        <p:spPr>
          <a:xfrm>
            <a:off x="8527977" y="182880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円/楕円 72">
            <a:extLst>
              <a:ext uri="{FF2B5EF4-FFF2-40B4-BE49-F238E27FC236}">
                <a16:creationId xmlns:a16="http://schemas.microsoft.com/office/drawing/2014/main" id="{5C07C0A6-0D43-41F3-27C0-A4F6F055CA2D}"/>
              </a:ext>
            </a:extLst>
          </p:cNvPr>
          <p:cNvSpPr/>
          <p:nvPr/>
        </p:nvSpPr>
        <p:spPr>
          <a:xfrm>
            <a:off x="8680380" y="215445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円/楕円 73">
            <a:extLst>
              <a:ext uri="{FF2B5EF4-FFF2-40B4-BE49-F238E27FC236}">
                <a16:creationId xmlns:a16="http://schemas.microsoft.com/office/drawing/2014/main" id="{41E43342-2F9B-EC5D-6D7B-5DD431C10137}"/>
              </a:ext>
            </a:extLst>
          </p:cNvPr>
          <p:cNvSpPr/>
          <p:nvPr/>
        </p:nvSpPr>
        <p:spPr>
          <a:xfrm>
            <a:off x="8803902" y="191221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円/楕円 74">
            <a:extLst>
              <a:ext uri="{FF2B5EF4-FFF2-40B4-BE49-F238E27FC236}">
                <a16:creationId xmlns:a16="http://schemas.microsoft.com/office/drawing/2014/main" id="{D32494C5-A4AE-D369-595F-6CBF33D13686}"/>
              </a:ext>
            </a:extLst>
          </p:cNvPr>
          <p:cNvSpPr/>
          <p:nvPr/>
        </p:nvSpPr>
        <p:spPr>
          <a:xfrm>
            <a:off x="8831172" y="211274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円/楕円 75">
            <a:extLst>
              <a:ext uri="{FF2B5EF4-FFF2-40B4-BE49-F238E27FC236}">
                <a16:creationId xmlns:a16="http://schemas.microsoft.com/office/drawing/2014/main" id="{4B58F27E-0B88-8721-344A-EEED74D0A2D3}"/>
              </a:ext>
            </a:extLst>
          </p:cNvPr>
          <p:cNvSpPr/>
          <p:nvPr/>
        </p:nvSpPr>
        <p:spPr>
          <a:xfrm>
            <a:off x="8887315" y="226514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円/楕円 76">
            <a:extLst>
              <a:ext uri="{FF2B5EF4-FFF2-40B4-BE49-F238E27FC236}">
                <a16:creationId xmlns:a16="http://schemas.microsoft.com/office/drawing/2014/main" id="{3414E94E-4D3F-6869-A953-AD0476735714}"/>
              </a:ext>
            </a:extLst>
          </p:cNvPr>
          <p:cNvSpPr/>
          <p:nvPr/>
        </p:nvSpPr>
        <p:spPr>
          <a:xfrm>
            <a:off x="9257901" y="197157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円/楕円 77">
            <a:extLst>
              <a:ext uri="{FF2B5EF4-FFF2-40B4-BE49-F238E27FC236}">
                <a16:creationId xmlns:a16="http://schemas.microsoft.com/office/drawing/2014/main" id="{937E90BB-C19B-DBDE-D2ED-4A5E1B9A7398}"/>
              </a:ext>
            </a:extLst>
          </p:cNvPr>
          <p:cNvSpPr/>
          <p:nvPr/>
        </p:nvSpPr>
        <p:spPr>
          <a:xfrm>
            <a:off x="9063793" y="209510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円/楕円 78">
            <a:extLst>
              <a:ext uri="{FF2B5EF4-FFF2-40B4-BE49-F238E27FC236}">
                <a16:creationId xmlns:a16="http://schemas.microsoft.com/office/drawing/2014/main" id="{2B2344D5-EC3B-98D6-D588-5323F1129DDC}"/>
              </a:ext>
            </a:extLst>
          </p:cNvPr>
          <p:cNvSpPr/>
          <p:nvPr/>
        </p:nvSpPr>
        <p:spPr>
          <a:xfrm>
            <a:off x="9216192" y="222824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円/楕円 79">
            <a:extLst>
              <a:ext uri="{FF2B5EF4-FFF2-40B4-BE49-F238E27FC236}">
                <a16:creationId xmlns:a16="http://schemas.microsoft.com/office/drawing/2014/main" id="{E13DEB88-F56A-E0DA-8B15-171F0D151F90}"/>
              </a:ext>
            </a:extLst>
          </p:cNvPr>
          <p:cNvSpPr/>
          <p:nvPr/>
        </p:nvSpPr>
        <p:spPr>
          <a:xfrm>
            <a:off x="9435967" y="20341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円/楕円 80">
            <a:extLst>
              <a:ext uri="{FF2B5EF4-FFF2-40B4-BE49-F238E27FC236}">
                <a16:creationId xmlns:a16="http://schemas.microsoft.com/office/drawing/2014/main" id="{9C7B97EC-57D9-EAF6-F8A5-DCA2B8430862}"/>
              </a:ext>
            </a:extLst>
          </p:cNvPr>
          <p:cNvSpPr/>
          <p:nvPr/>
        </p:nvSpPr>
        <p:spPr>
          <a:xfrm>
            <a:off x="9395861" y="22250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円/楕円 81">
            <a:extLst>
              <a:ext uri="{FF2B5EF4-FFF2-40B4-BE49-F238E27FC236}">
                <a16:creationId xmlns:a16="http://schemas.microsoft.com/office/drawing/2014/main" id="{974C9697-7D6D-B975-F3B0-F0A93D3E5D01}"/>
              </a:ext>
            </a:extLst>
          </p:cNvPr>
          <p:cNvSpPr/>
          <p:nvPr/>
        </p:nvSpPr>
        <p:spPr>
          <a:xfrm>
            <a:off x="9538638" y="23389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円/楕円 82">
            <a:extLst>
              <a:ext uri="{FF2B5EF4-FFF2-40B4-BE49-F238E27FC236}">
                <a16:creationId xmlns:a16="http://schemas.microsoft.com/office/drawing/2014/main" id="{7543217F-8713-D09F-C735-0F1E6C22B0F8}"/>
              </a:ext>
            </a:extLst>
          </p:cNvPr>
          <p:cNvSpPr/>
          <p:nvPr/>
        </p:nvSpPr>
        <p:spPr>
          <a:xfrm>
            <a:off x="9373399" y="24143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円/楕円 83">
            <a:extLst>
              <a:ext uri="{FF2B5EF4-FFF2-40B4-BE49-F238E27FC236}">
                <a16:creationId xmlns:a16="http://schemas.microsoft.com/office/drawing/2014/main" id="{DCCF2EFF-7604-BC5A-F537-53FC5D95EB94}"/>
              </a:ext>
            </a:extLst>
          </p:cNvPr>
          <p:cNvSpPr/>
          <p:nvPr/>
        </p:nvSpPr>
        <p:spPr>
          <a:xfrm>
            <a:off x="9554677" y="250898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円/楕円 84">
            <a:extLst>
              <a:ext uri="{FF2B5EF4-FFF2-40B4-BE49-F238E27FC236}">
                <a16:creationId xmlns:a16="http://schemas.microsoft.com/office/drawing/2014/main" id="{27785541-B18D-39C9-EFA2-E68A8708B251}"/>
              </a:ext>
            </a:extLst>
          </p:cNvPr>
          <p:cNvSpPr/>
          <p:nvPr/>
        </p:nvSpPr>
        <p:spPr>
          <a:xfrm>
            <a:off x="9649327" y="215124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円/楕円 85">
            <a:extLst>
              <a:ext uri="{FF2B5EF4-FFF2-40B4-BE49-F238E27FC236}">
                <a16:creationId xmlns:a16="http://schemas.microsoft.com/office/drawing/2014/main" id="{0CDD9F58-20A5-AF8E-0A13-B8A99502E226}"/>
              </a:ext>
            </a:extLst>
          </p:cNvPr>
          <p:cNvSpPr/>
          <p:nvPr/>
        </p:nvSpPr>
        <p:spPr>
          <a:xfrm>
            <a:off x="9724721" y="252502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円/楕円 86">
            <a:extLst>
              <a:ext uri="{FF2B5EF4-FFF2-40B4-BE49-F238E27FC236}">
                <a16:creationId xmlns:a16="http://schemas.microsoft.com/office/drawing/2014/main" id="{ABDEC463-BECA-EEDF-F46A-7846A83208E3}"/>
              </a:ext>
            </a:extLst>
          </p:cNvPr>
          <p:cNvSpPr/>
          <p:nvPr/>
        </p:nvSpPr>
        <p:spPr>
          <a:xfrm>
            <a:off x="9925249" y="259080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円/楕円 87">
            <a:extLst>
              <a:ext uri="{FF2B5EF4-FFF2-40B4-BE49-F238E27FC236}">
                <a16:creationId xmlns:a16="http://schemas.microsoft.com/office/drawing/2014/main" id="{265B54EE-BBD5-0984-0EBA-9EA04FCFEAC5}"/>
              </a:ext>
            </a:extLst>
          </p:cNvPr>
          <p:cNvSpPr/>
          <p:nvPr/>
        </p:nvSpPr>
        <p:spPr>
          <a:xfrm>
            <a:off x="10087274" y="248332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円/楕円 88">
            <a:extLst>
              <a:ext uri="{FF2B5EF4-FFF2-40B4-BE49-F238E27FC236}">
                <a16:creationId xmlns:a16="http://schemas.microsoft.com/office/drawing/2014/main" id="{355357B0-B11D-C82F-41FB-8FF75CCC1280}"/>
              </a:ext>
            </a:extLst>
          </p:cNvPr>
          <p:cNvSpPr/>
          <p:nvPr/>
        </p:nvSpPr>
        <p:spPr>
          <a:xfrm>
            <a:off x="9479276" y="261646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円/楕円 89">
            <a:extLst>
              <a:ext uri="{FF2B5EF4-FFF2-40B4-BE49-F238E27FC236}">
                <a16:creationId xmlns:a16="http://schemas.microsoft.com/office/drawing/2014/main" id="{7DBB1A7C-8855-AA02-50C2-76237ACB64ED}"/>
              </a:ext>
            </a:extLst>
          </p:cNvPr>
          <p:cNvSpPr/>
          <p:nvPr/>
        </p:nvSpPr>
        <p:spPr>
          <a:xfrm>
            <a:off x="9727931" y="230685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円/楕円 90">
            <a:extLst>
              <a:ext uri="{FF2B5EF4-FFF2-40B4-BE49-F238E27FC236}">
                <a16:creationId xmlns:a16="http://schemas.microsoft.com/office/drawing/2014/main" id="{D4EA839D-6A6A-CE81-1396-A261807C9861}"/>
              </a:ext>
            </a:extLst>
          </p:cNvPr>
          <p:cNvSpPr/>
          <p:nvPr/>
        </p:nvSpPr>
        <p:spPr>
          <a:xfrm>
            <a:off x="9235435" y="258438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円/楕円 91">
            <a:extLst>
              <a:ext uri="{FF2B5EF4-FFF2-40B4-BE49-F238E27FC236}">
                <a16:creationId xmlns:a16="http://schemas.microsoft.com/office/drawing/2014/main" id="{AEBDA741-AE27-D506-4751-92FCB556F568}"/>
              </a:ext>
            </a:extLst>
          </p:cNvPr>
          <p:cNvSpPr/>
          <p:nvPr/>
        </p:nvSpPr>
        <p:spPr>
          <a:xfrm>
            <a:off x="9878723" y="226514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円/楕円 92">
            <a:extLst>
              <a:ext uri="{FF2B5EF4-FFF2-40B4-BE49-F238E27FC236}">
                <a16:creationId xmlns:a16="http://schemas.microsoft.com/office/drawing/2014/main" id="{56977307-DA95-50BD-345D-0C0E5CC826F7}"/>
              </a:ext>
            </a:extLst>
          </p:cNvPr>
          <p:cNvSpPr/>
          <p:nvPr/>
        </p:nvSpPr>
        <p:spPr>
          <a:xfrm>
            <a:off x="9934866" y="235979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円/楕円 93">
            <a:extLst>
              <a:ext uri="{FF2B5EF4-FFF2-40B4-BE49-F238E27FC236}">
                <a16:creationId xmlns:a16="http://schemas.microsoft.com/office/drawing/2014/main" id="{39DEF192-8DE5-ACFC-E207-021BDC0A1F9F}"/>
              </a:ext>
            </a:extLst>
          </p:cNvPr>
          <p:cNvSpPr/>
          <p:nvPr/>
        </p:nvSpPr>
        <p:spPr>
          <a:xfrm>
            <a:off x="9145590" y="2359791"/>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円/楕円 94">
            <a:extLst>
              <a:ext uri="{FF2B5EF4-FFF2-40B4-BE49-F238E27FC236}">
                <a16:creationId xmlns:a16="http://schemas.microsoft.com/office/drawing/2014/main" id="{6EEB634F-9092-D8A6-1563-31FE827B4FCB}"/>
              </a:ext>
            </a:extLst>
          </p:cNvPr>
          <p:cNvSpPr/>
          <p:nvPr/>
        </p:nvSpPr>
        <p:spPr>
          <a:xfrm>
            <a:off x="9066986" y="1905802"/>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円/楕円 95">
            <a:extLst>
              <a:ext uri="{FF2B5EF4-FFF2-40B4-BE49-F238E27FC236}">
                <a16:creationId xmlns:a16="http://schemas.microsoft.com/office/drawing/2014/main" id="{4296B58B-36DC-1C81-A330-1458B742DDBF}"/>
              </a:ext>
            </a:extLst>
          </p:cNvPr>
          <p:cNvSpPr/>
          <p:nvPr/>
        </p:nvSpPr>
        <p:spPr>
          <a:xfrm>
            <a:off x="7984158" y="4416392"/>
            <a:ext cx="2464067" cy="770021"/>
          </a:xfrm>
          <a:prstGeom prst="ellipse">
            <a:avLst/>
          </a:prstGeom>
          <a:solidFill>
            <a:srgbClr val="FF0000"/>
          </a:solidFill>
          <a:scene3d>
            <a:camera prst="orthographicFront">
              <a:rot lat="0" lon="0" rev="20699999"/>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直線矢印コネクタ 96">
            <a:extLst>
              <a:ext uri="{FF2B5EF4-FFF2-40B4-BE49-F238E27FC236}">
                <a16:creationId xmlns:a16="http://schemas.microsoft.com/office/drawing/2014/main" id="{30F01650-B531-DC6D-4EC3-D22BCA6AF3C7}"/>
              </a:ext>
            </a:extLst>
          </p:cNvPr>
          <p:cNvCxnSpPr>
            <a:cxnSpLocks/>
          </p:cNvCxnSpPr>
          <p:nvPr/>
        </p:nvCxnSpPr>
        <p:spPr>
          <a:xfrm flipH="1">
            <a:off x="7266500" y="4838300"/>
            <a:ext cx="913369"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円/楕円 97">
            <a:extLst>
              <a:ext uri="{FF2B5EF4-FFF2-40B4-BE49-F238E27FC236}">
                <a16:creationId xmlns:a16="http://schemas.microsoft.com/office/drawing/2014/main" id="{44BCF8BA-8D18-EE2B-4F7F-E08697844B5B}"/>
              </a:ext>
            </a:extLst>
          </p:cNvPr>
          <p:cNvSpPr/>
          <p:nvPr/>
        </p:nvSpPr>
        <p:spPr>
          <a:xfrm>
            <a:off x="8382000" y="434901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円/楕円 98">
            <a:extLst>
              <a:ext uri="{FF2B5EF4-FFF2-40B4-BE49-F238E27FC236}">
                <a16:creationId xmlns:a16="http://schemas.microsoft.com/office/drawing/2014/main" id="{9B504A90-83FA-C07A-921C-DD7527BA93F0}"/>
              </a:ext>
            </a:extLst>
          </p:cNvPr>
          <p:cNvSpPr/>
          <p:nvPr/>
        </p:nvSpPr>
        <p:spPr>
          <a:xfrm>
            <a:off x="8187892" y="447254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円/楕円 99">
            <a:extLst>
              <a:ext uri="{FF2B5EF4-FFF2-40B4-BE49-F238E27FC236}">
                <a16:creationId xmlns:a16="http://schemas.microsoft.com/office/drawing/2014/main" id="{0B9DF3B9-A743-7338-B419-C1C00A396D8C}"/>
              </a:ext>
            </a:extLst>
          </p:cNvPr>
          <p:cNvSpPr/>
          <p:nvPr/>
        </p:nvSpPr>
        <p:spPr>
          <a:xfrm>
            <a:off x="8340291" y="460568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円/楕円 100">
            <a:extLst>
              <a:ext uri="{FF2B5EF4-FFF2-40B4-BE49-F238E27FC236}">
                <a16:creationId xmlns:a16="http://schemas.microsoft.com/office/drawing/2014/main" id="{47AC469E-EB7B-FB90-8860-F52544DD7F49}"/>
              </a:ext>
            </a:extLst>
          </p:cNvPr>
          <p:cNvSpPr/>
          <p:nvPr/>
        </p:nvSpPr>
        <p:spPr>
          <a:xfrm>
            <a:off x="8560066" y="44115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円/楕円 101">
            <a:extLst>
              <a:ext uri="{FF2B5EF4-FFF2-40B4-BE49-F238E27FC236}">
                <a16:creationId xmlns:a16="http://schemas.microsoft.com/office/drawing/2014/main" id="{27FB05DB-4530-D545-19B4-00E8AE1686C3}"/>
              </a:ext>
            </a:extLst>
          </p:cNvPr>
          <p:cNvSpPr/>
          <p:nvPr/>
        </p:nvSpPr>
        <p:spPr>
          <a:xfrm>
            <a:off x="8519960" y="46024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円/楕円 102">
            <a:extLst>
              <a:ext uri="{FF2B5EF4-FFF2-40B4-BE49-F238E27FC236}">
                <a16:creationId xmlns:a16="http://schemas.microsoft.com/office/drawing/2014/main" id="{A755EEDB-C967-146A-9190-57D97765778C}"/>
              </a:ext>
            </a:extLst>
          </p:cNvPr>
          <p:cNvSpPr/>
          <p:nvPr/>
        </p:nvSpPr>
        <p:spPr>
          <a:xfrm>
            <a:off x="8662737" y="47163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円/楕円 103">
            <a:extLst>
              <a:ext uri="{FF2B5EF4-FFF2-40B4-BE49-F238E27FC236}">
                <a16:creationId xmlns:a16="http://schemas.microsoft.com/office/drawing/2014/main" id="{EB71254A-D97B-C478-4FC4-9CB85E1FC3B1}"/>
              </a:ext>
            </a:extLst>
          </p:cNvPr>
          <p:cNvSpPr/>
          <p:nvPr/>
        </p:nvSpPr>
        <p:spPr>
          <a:xfrm>
            <a:off x="8497498" y="47917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円/楕円 104">
            <a:extLst>
              <a:ext uri="{FF2B5EF4-FFF2-40B4-BE49-F238E27FC236}">
                <a16:creationId xmlns:a16="http://schemas.microsoft.com/office/drawing/2014/main" id="{79C88C33-F18E-A40E-6E4C-C9883FC22CCA}"/>
              </a:ext>
            </a:extLst>
          </p:cNvPr>
          <p:cNvSpPr/>
          <p:nvPr/>
        </p:nvSpPr>
        <p:spPr>
          <a:xfrm>
            <a:off x="8678776" y="488642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円/楕円 105">
            <a:extLst>
              <a:ext uri="{FF2B5EF4-FFF2-40B4-BE49-F238E27FC236}">
                <a16:creationId xmlns:a16="http://schemas.microsoft.com/office/drawing/2014/main" id="{326B76AE-7253-09A7-C2C9-B22CEFAFDCF7}"/>
              </a:ext>
            </a:extLst>
          </p:cNvPr>
          <p:cNvSpPr/>
          <p:nvPr/>
        </p:nvSpPr>
        <p:spPr>
          <a:xfrm>
            <a:off x="8773426" y="452868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円/楕円 106">
            <a:extLst>
              <a:ext uri="{FF2B5EF4-FFF2-40B4-BE49-F238E27FC236}">
                <a16:creationId xmlns:a16="http://schemas.microsoft.com/office/drawing/2014/main" id="{0FC4F791-BB8A-B995-5759-01DA58C704ED}"/>
              </a:ext>
            </a:extLst>
          </p:cNvPr>
          <p:cNvSpPr/>
          <p:nvPr/>
        </p:nvSpPr>
        <p:spPr>
          <a:xfrm>
            <a:off x="8848820" y="490246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円/楕円 107">
            <a:extLst>
              <a:ext uri="{FF2B5EF4-FFF2-40B4-BE49-F238E27FC236}">
                <a16:creationId xmlns:a16="http://schemas.microsoft.com/office/drawing/2014/main" id="{F0550804-5ED1-3EDC-DEBD-65A28B73C79E}"/>
              </a:ext>
            </a:extLst>
          </p:cNvPr>
          <p:cNvSpPr/>
          <p:nvPr/>
        </p:nvSpPr>
        <p:spPr>
          <a:xfrm>
            <a:off x="9049348" y="4968237"/>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円/楕円 108">
            <a:extLst>
              <a:ext uri="{FF2B5EF4-FFF2-40B4-BE49-F238E27FC236}">
                <a16:creationId xmlns:a16="http://schemas.microsoft.com/office/drawing/2014/main" id="{4AC77485-4D42-D45F-69B5-4C25B7E89066}"/>
              </a:ext>
            </a:extLst>
          </p:cNvPr>
          <p:cNvSpPr/>
          <p:nvPr/>
        </p:nvSpPr>
        <p:spPr>
          <a:xfrm>
            <a:off x="9201748" y="501475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円/楕円 109">
            <a:extLst>
              <a:ext uri="{FF2B5EF4-FFF2-40B4-BE49-F238E27FC236}">
                <a16:creationId xmlns:a16="http://schemas.microsoft.com/office/drawing/2014/main" id="{A59FA2C5-C933-DB11-8057-6F864E849354}"/>
              </a:ext>
            </a:extLst>
          </p:cNvPr>
          <p:cNvSpPr/>
          <p:nvPr/>
        </p:nvSpPr>
        <p:spPr>
          <a:xfrm>
            <a:off x="8699627" y="4358637"/>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円/楕円 110">
            <a:extLst>
              <a:ext uri="{FF2B5EF4-FFF2-40B4-BE49-F238E27FC236}">
                <a16:creationId xmlns:a16="http://schemas.microsoft.com/office/drawing/2014/main" id="{75D4F196-50FD-5EFA-B5E3-A77DED35EEF5}"/>
              </a:ext>
            </a:extLst>
          </p:cNvPr>
          <p:cNvSpPr/>
          <p:nvPr/>
        </p:nvSpPr>
        <p:spPr>
          <a:xfrm>
            <a:off x="8852030" y="468429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円/楕円 111">
            <a:extLst>
              <a:ext uri="{FF2B5EF4-FFF2-40B4-BE49-F238E27FC236}">
                <a16:creationId xmlns:a16="http://schemas.microsoft.com/office/drawing/2014/main" id="{8BFE52FF-596D-E80B-BD51-6AAC689FAEFB}"/>
              </a:ext>
            </a:extLst>
          </p:cNvPr>
          <p:cNvSpPr/>
          <p:nvPr/>
        </p:nvSpPr>
        <p:spPr>
          <a:xfrm>
            <a:off x="8975552" y="444205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円/楕円 112">
            <a:extLst>
              <a:ext uri="{FF2B5EF4-FFF2-40B4-BE49-F238E27FC236}">
                <a16:creationId xmlns:a16="http://schemas.microsoft.com/office/drawing/2014/main" id="{5A5DF243-879D-FD81-9563-059BD104267F}"/>
              </a:ext>
            </a:extLst>
          </p:cNvPr>
          <p:cNvSpPr/>
          <p:nvPr/>
        </p:nvSpPr>
        <p:spPr>
          <a:xfrm>
            <a:off x="9002822" y="464257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円/楕円 113">
            <a:extLst>
              <a:ext uri="{FF2B5EF4-FFF2-40B4-BE49-F238E27FC236}">
                <a16:creationId xmlns:a16="http://schemas.microsoft.com/office/drawing/2014/main" id="{26E88016-376E-396B-1891-5683E5716611}"/>
              </a:ext>
            </a:extLst>
          </p:cNvPr>
          <p:cNvSpPr/>
          <p:nvPr/>
        </p:nvSpPr>
        <p:spPr>
          <a:xfrm>
            <a:off x="9058965" y="479497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円/楕円 114">
            <a:extLst>
              <a:ext uri="{FF2B5EF4-FFF2-40B4-BE49-F238E27FC236}">
                <a16:creationId xmlns:a16="http://schemas.microsoft.com/office/drawing/2014/main" id="{E29183FA-4380-A469-3BE1-6CFBD1DD0294}"/>
              </a:ext>
            </a:extLst>
          </p:cNvPr>
          <p:cNvSpPr/>
          <p:nvPr/>
        </p:nvSpPr>
        <p:spPr>
          <a:xfrm>
            <a:off x="9429551" y="450141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円/楕円 115">
            <a:extLst>
              <a:ext uri="{FF2B5EF4-FFF2-40B4-BE49-F238E27FC236}">
                <a16:creationId xmlns:a16="http://schemas.microsoft.com/office/drawing/2014/main" id="{8E02693A-6988-5D71-FC2F-1A59324F2930}"/>
              </a:ext>
            </a:extLst>
          </p:cNvPr>
          <p:cNvSpPr/>
          <p:nvPr/>
        </p:nvSpPr>
        <p:spPr>
          <a:xfrm>
            <a:off x="9235443" y="462494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円/楕円 116">
            <a:extLst>
              <a:ext uri="{FF2B5EF4-FFF2-40B4-BE49-F238E27FC236}">
                <a16:creationId xmlns:a16="http://schemas.microsoft.com/office/drawing/2014/main" id="{150D1980-8D66-3BAF-5CA4-4364E629C99C}"/>
              </a:ext>
            </a:extLst>
          </p:cNvPr>
          <p:cNvSpPr/>
          <p:nvPr/>
        </p:nvSpPr>
        <p:spPr>
          <a:xfrm>
            <a:off x="9387842" y="475808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円/楕円 117">
            <a:extLst>
              <a:ext uri="{FF2B5EF4-FFF2-40B4-BE49-F238E27FC236}">
                <a16:creationId xmlns:a16="http://schemas.microsoft.com/office/drawing/2014/main" id="{5B873BBF-C086-A48B-1D6B-B9C1B67D85AA}"/>
              </a:ext>
            </a:extLst>
          </p:cNvPr>
          <p:cNvSpPr/>
          <p:nvPr/>
        </p:nvSpPr>
        <p:spPr>
          <a:xfrm>
            <a:off x="9607617" y="45639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円/楕円 118">
            <a:extLst>
              <a:ext uri="{FF2B5EF4-FFF2-40B4-BE49-F238E27FC236}">
                <a16:creationId xmlns:a16="http://schemas.microsoft.com/office/drawing/2014/main" id="{07FE87C5-6118-510C-6142-C9D2AAFB4A4D}"/>
              </a:ext>
            </a:extLst>
          </p:cNvPr>
          <p:cNvSpPr/>
          <p:nvPr/>
        </p:nvSpPr>
        <p:spPr>
          <a:xfrm>
            <a:off x="9567511" y="47548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円/楕円 119">
            <a:extLst>
              <a:ext uri="{FF2B5EF4-FFF2-40B4-BE49-F238E27FC236}">
                <a16:creationId xmlns:a16="http://schemas.microsoft.com/office/drawing/2014/main" id="{6B0F3885-3DA3-BC89-1AD0-D187AE57D7E8}"/>
              </a:ext>
            </a:extLst>
          </p:cNvPr>
          <p:cNvSpPr/>
          <p:nvPr/>
        </p:nvSpPr>
        <p:spPr>
          <a:xfrm>
            <a:off x="9710288" y="48687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円/楕円 120">
            <a:extLst>
              <a:ext uri="{FF2B5EF4-FFF2-40B4-BE49-F238E27FC236}">
                <a16:creationId xmlns:a16="http://schemas.microsoft.com/office/drawing/2014/main" id="{F738F9CF-50BA-0E76-8895-E8AC6316DD93}"/>
              </a:ext>
            </a:extLst>
          </p:cNvPr>
          <p:cNvSpPr/>
          <p:nvPr/>
        </p:nvSpPr>
        <p:spPr>
          <a:xfrm>
            <a:off x="9545049" y="494417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円/楕円 121">
            <a:extLst>
              <a:ext uri="{FF2B5EF4-FFF2-40B4-BE49-F238E27FC236}">
                <a16:creationId xmlns:a16="http://schemas.microsoft.com/office/drawing/2014/main" id="{394AC392-D816-C6C9-40B4-67DD16EDF27D}"/>
              </a:ext>
            </a:extLst>
          </p:cNvPr>
          <p:cNvSpPr/>
          <p:nvPr/>
        </p:nvSpPr>
        <p:spPr>
          <a:xfrm>
            <a:off x="9726327" y="503882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円/楕円 122">
            <a:extLst>
              <a:ext uri="{FF2B5EF4-FFF2-40B4-BE49-F238E27FC236}">
                <a16:creationId xmlns:a16="http://schemas.microsoft.com/office/drawing/2014/main" id="{A6DDD327-6CE0-BB2C-A2B8-B7345C4F8B60}"/>
              </a:ext>
            </a:extLst>
          </p:cNvPr>
          <p:cNvSpPr/>
          <p:nvPr/>
        </p:nvSpPr>
        <p:spPr>
          <a:xfrm>
            <a:off x="9820977" y="468108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円/楕円 123">
            <a:extLst>
              <a:ext uri="{FF2B5EF4-FFF2-40B4-BE49-F238E27FC236}">
                <a16:creationId xmlns:a16="http://schemas.microsoft.com/office/drawing/2014/main" id="{6E5E76E4-E47C-25BA-EFF8-61DACF539B13}"/>
              </a:ext>
            </a:extLst>
          </p:cNvPr>
          <p:cNvSpPr/>
          <p:nvPr/>
        </p:nvSpPr>
        <p:spPr>
          <a:xfrm>
            <a:off x="9896371" y="505486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円/楕円 124">
            <a:extLst>
              <a:ext uri="{FF2B5EF4-FFF2-40B4-BE49-F238E27FC236}">
                <a16:creationId xmlns:a16="http://schemas.microsoft.com/office/drawing/2014/main" id="{E181CB31-2A0E-7CB1-7764-71D06CC1AC1B}"/>
              </a:ext>
            </a:extLst>
          </p:cNvPr>
          <p:cNvSpPr/>
          <p:nvPr/>
        </p:nvSpPr>
        <p:spPr>
          <a:xfrm>
            <a:off x="10096899" y="5120637"/>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円/楕円 125">
            <a:extLst>
              <a:ext uri="{FF2B5EF4-FFF2-40B4-BE49-F238E27FC236}">
                <a16:creationId xmlns:a16="http://schemas.microsoft.com/office/drawing/2014/main" id="{FDB9FE2C-2BBA-81C4-A4BA-7611BC1083FA}"/>
              </a:ext>
            </a:extLst>
          </p:cNvPr>
          <p:cNvSpPr/>
          <p:nvPr/>
        </p:nvSpPr>
        <p:spPr>
          <a:xfrm>
            <a:off x="10258924" y="501315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円/楕円 126">
            <a:extLst>
              <a:ext uri="{FF2B5EF4-FFF2-40B4-BE49-F238E27FC236}">
                <a16:creationId xmlns:a16="http://schemas.microsoft.com/office/drawing/2014/main" id="{15DF1411-82C7-7A4A-1E81-8DF17128BDBA}"/>
              </a:ext>
            </a:extLst>
          </p:cNvPr>
          <p:cNvSpPr/>
          <p:nvPr/>
        </p:nvSpPr>
        <p:spPr>
          <a:xfrm>
            <a:off x="9650926" y="514630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円/楕円 127">
            <a:extLst>
              <a:ext uri="{FF2B5EF4-FFF2-40B4-BE49-F238E27FC236}">
                <a16:creationId xmlns:a16="http://schemas.microsoft.com/office/drawing/2014/main" id="{75C2D604-9750-3D89-F8F6-D578FB8ACF21}"/>
              </a:ext>
            </a:extLst>
          </p:cNvPr>
          <p:cNvSpPr/>
          <p:nvPr/>
        </p:nvSpPr>
        <p:spPr>
          <a:xfrm>
            <a:off x="9899581" y="483669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円/楕円 128">
            <a:extLst>
              <a:ext uri="{FF2B5EF4-FFF2-40B4-BE49-F238E27FC236}">
                <a16:creationId xmlns:a16="http://schemas.microsoft.com/office/drawing/2014/main" id="{61CBB41F-49F5-2A3F-590A-A9BDFDA7272E}"/>
              </a:ext>
            </a:extLst>
          </p:cNvPr>
          <p:cNvSpPr/>
          <p:nvPr/>
        </p:nvSpPr>
        <p:spPr>
          <a:xfrm>
            <a:off x="9407085" y="5114222"/>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円/楕円 129">
            <a:extLst>
              <a:ext uri="{FF2B5EF4-FFF2-40B4-BE49-F238E27FC236}">
                <a16:creationId xmlns:a16="http://schemas.microsoft.com/office/drawing/2014/main" id="{1F66D411-D469-ECD1-F699-933F8967CFE7}"/>
              </a:ext>
            </a:extLst>
          </p:cNvPr>
          <p:cNvSpPr/>
          <p:nvPr/>
        </p:nvSpPr>
        <p:spPr>
          <a:xfrm>
            <a:off x="10050373" y="479497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円/楕円 130">
            <a:extLst>
              <a:ext uri="{FF2B5EF4-FFF2-40B4-BE49-F238E27FC236}">
                <a16:creationId xmlns:a16="http://schemas.microsoft.com/office/drawing/2014/main" id="{6DD10BC6-4854-5F7F-D6DB-9C3D9FC11683}"/>
              </a:ext>
            </a:extLst>
          </p:cNvPr>
          <p:cNvSpPr/>
          <p:nvPr/>
        </p:nvSpPr>
        <p:spPr>
          <a:xfrm>
            <a:off x="10106516" y="488962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円/楕円 131">
            <a:extLst>
              <a:ext uri="{FF2B5EF4-FFF2-40B4-BE49-F238E27FC236}">
                <a16:creationId xmlns:a16="http://schemas.microsoft.com/office/drawing/2014/main" id="{3EA2BA9D-B2DA-967C-58BC-323D17FD22ED}"/>
              </a:ext>
            </a:extLst>
          </p:cNvPr>
          <p:cNvSpPr/>
          <p:nvPr/>
        </p:nvSpPr>
        <p:spPr>
          <a:xfrm>
            <a:off x="9317240" y="488962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円/楕円 132">
            <a:extLst>
              <a:ext uri="{FF2B5EF4-FFF2-40B4-BE49-F238E27FC236}">
                <a16:creationId xmlns:a16="http://schemas.microsoft.com/office/drawing/2014/main" id="{C95DF6DD-97B3-01F0-D2E7-80B7BABA0E31}"/>
              </a:ext>
            </a:extLst>
          </p:cNvPr>
          <p:cNvSpPr/>
          <p:nvPr/>
        </p:nvSpPr>
        <p:spPr>
          <a:xfrm>
            <a:off x="9238636" y="4435639"/>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グループ化 174">
            <a:extLst>
              <a:ext uri="{FF2B5EF4-FFF2-40B4-BE49-F238E27FC236}">
                <a16:creationId xmlns:a16="http://schemas.microsoft.com/office/drawing/2014/main" id="{84DB6ACA-B8DA-A290-C43D-DA14409E8413}"/>
              </a:ext>
            </a:extLst>
          </p:cNvPr>
          <p:cNvGrpSpPr/>
          <p:nvPr/>
        </p:nvGrpSpPr>
        <p:grpSpPr>
          <a:xfrm>
            <a:off x="1921042" y="4365056"/>
            <a:ext cx="2464067" cy="922423"/>
            <a:chOff x="2578970" y="4441538"/>
            <a:chExt cx="2464067" cy="922423"/>
          </a:xfrm>
        </p:grpSpPr>
        <p:sp>
          <p:nvSpPr>
            <p:cNvPr id="134" name="円/楕円 133">
              <a:extLst>
                <a:ext uri="{FF2B5EF4-FFF2-40B4-BE49-F238E27FC236}">
                  <a16:creationId xmlns:a16="http://schemas.microsoft.com/office/drawing/2014/main" id="{35247B87-E018-7F11-0135-A5C2831C531F}"/>
                </a:ext>
              </a:extLst>
            </p:cNvPr>
            <p:cNvSpPr/>
            <p:nvPr/>
          </p:nvSpPr>
          <p:spPr>
            <a:xfrm>
              <a:off x="2578970" y="4531376"/>
              <a:ext cx="2464067" cy="770021"/>
            </a:xfrm>
            <a:prstGeom prst="ellipse">
              <a:avLst/>
            </a:prstGeom>
            <a:solidFill>
              <a:srgbClr val="0070C0"/>
            </a:solidFill>
            <a:scene3d>
              <a:camera prst="orthographicFront">
                <a:rot lat="0" lon="0" rev="12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グループ化 173">
              <a:extLst>
                <a:ext uri="{FF2B5EF4-FFF2-40B4-BE49-F238E27FC236}">
                  <a16:creationId xmlns:a16="http://schemas.microsoft.com/office/drawing/2014/main" id="{3F9837FB-3A72-FBF0-B365-8D6EC7B195C0}"/>
                </a:ext>
              </a:extLst>
            </p:cNvPr>
            <p:cNvGrpSpPr/>
            <p:nvPr/>
          </p:nvGrpSpPr>
          <p:grpSpPr>
            <a:xfrm>
              <a:off x="2721146" y="4441538"/>
              <a:ext cx="2196160" cy="922423"/>
              <a:chOff x="2721146" y="4441538"/>
              <a:chExt cx="2196160" cy="922423"/>
            </a:xfrm>
            <a:scene3d>
              <a:camera prst="orthographicFront">
                <a:rot lat="0" lon="0" rev="2100000"/>
              </a:camera>
              <a:lightRig rig="threePt" dir="t"/>
            </a:scene3d>
          </p:grpSpPr>
          <p:sp>
            <p:nvSpPr>
              <p:cNvPr id="136" name="円/楕円 135">
                <a:extLst>
                  <a:ext uri="{FF2B5EF4-FFF2-40B4-BE49-F238E27FC236}">
                    <a16:creationId xmlns:a16="http://schemas.microsoft.com/office/drawing/2014/main" id="{4B5FA959-31AC-CC38-43B1-50B2E6EE7828}"/>
                  </a:ext>
                </a:extLst>
              </p:cNvPr>
              <p:cNvSpPr/>
              <p:nvPr/>
            </p:nvSpPr>
            <p:spPr>
              <a:xfrm>
                <a:off x="2915254" y="444153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円/楕円 136">
                <a:extLst>
                  <a:ext uri="{FF2B5EF4-FFF2-40B4-BE49-F238E27FC236}">
                    <a16:creationId xmlns:a16="http://schemas.microsoft.com/office/drawing/2014/main" id="{5CE7F71E-0871-CA27-4A63-517EF27C7AB3}"/>
                  </a:ext>
                </a:extLst>
              </p:cNvPr>
              <p:cNvSpPr/>
              <p:nvPr/>
            </p:nvSpPr>
            <p:spPr>
              <a:xfrm>
                <a:off x="2721146" y="456506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円/楕円 137">
                <a:extLst>
                  <a:ext uri="{FF2B5EF4-FFF2-40B4-BE49-F238E27FC236}">
                    <a16:creationId xmlns:a16="http://schemas.microsoft.com/office/drawing/2014/main" id="{0758303C-0BBB-966F-0433-CABCB2458F31}"/>
                  </a:ext>
                </a:extLst>
              </p:cNvPr>
              <p:cNvSpPr/>
              <p:nvPr/>
            </p:nvSpPr>
            <p:spPr>
              <a:xfrm>
                <a:off x="2873545" y="469821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円/楕円 138">
                <a:extLst>
                  <a:ext uri="{FF2B5EF4-FFF2-40B4-BE49-F238E27FC236}">
                    <a16:creationId xmlns:a16="http://schemas.microsoft.com/office/drawing/2014/main" id="{1D4AE08C-E93D-1094-5B12-5CAF8F1312C2}"/>
                  </a:ext>
                </a:extLst>
              </p:cNvPr>
              <p:cNvSpPr/>
              <p:nvPr/>
            </p:nvSpPr>
            <p:spPr>
              <a:xfrm>
                <a:off x="3093320" y="45041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円/楕円 139">
                <a:extLst>
                  <a:ext uri="{FF2B5EF4-FFF2-40B4-BE49-F238E27FC236}">
                    <a16:creationId xmlns:a16="http://schemas.microsoft.com/office/drawing/2014/main" id="{E0709851-3140-C529-D8EC-BB546E78D777}"/>
                  </a:ext>
                </a:extLst>
              </p:cNvPr>
              <p:cNvSpPr/>
              <p:nvPr/>
            </p:nvSpPr>
            <p:spPr>
              <a:xfrm>
                <a:off x="3053214" y="46950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円/楕円 140">
                <a:extLst>
                  <a:ext uri="{FF2B5EF4-FFF2-40B4-BE49-F238E27FC236}">
                    <a16:creationId xmlns:a16="http://schemas.microsoft.com/office/drawing/2014/main" id="{A86751E4-5DC1-D491-22E7-DE70EC45EF04}"/>
                  </a:ext>
                </a:extLst>
              </p:cNvPr>
              <p:cNvSpPr/>
              <p:nvPr/>
            </p:nvSpPr>
            <p:spPr>
              <a:xfrm>
                <a:off x="3195991" y="48089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円/楕円 141">
                <a:extLst>
                  <a:ext uri="{FF2B5EF4-FFF2-40B4-BE49-F238E27FC236}">
                    <a16:creationId xmlns:a16="http://schemas.microsoft.com/office/drawing/2014/main" id="{FA5D5891-61A9-40A0-71E9-20A50DA7DE61}"/>
                  </a:ext>
                </a:extLst>
              </p:cNvPr>
              <p:cNvSpPr/>
              <p:nvPr/>
            </p:nvSpPr>
            <p:spPr>
              <a:xfrm>
                <a:off x="3030752" y="48843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円/楕円 142">
                <a:extLst>
                  <a:ext uri="{FF2B5EF4-FFF2-40B4-BE49-F238E27FC236}">
                    <a16:creationId xmlns:a16="http://schemas.microsoft.com/office/drawing/2014/main" id="{D69A96BC-DFE2-A08C-A714-F30501D05E14}"/>
                  </a:ext>
                </a:extLst>
              </p:cNvPr>
              <p:cNvSpPr/>
              <p:nvPr/>
            </p:nvSpPr>
            <p:spPr>
              <a:xfrm>
                <a:off x="3212030" y="497895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円/楕円 143">
                <a:extLst>
                  <a:ext uri="{FF2B5EF4-FFF2-40B4-BE49-F238E27FC236}">
                    <a16:creationId xmlns:a16="http://schemas.microsoft.com/office/drawing/2014/main" id="{80BB8773-7676-0EA3-4677-7D1B09022113}"/>
                  </a:ext>
                </a:extLst>
              </p:cNvPr>
              <p:cNvSpPr/>
              <p:nvPr/>
            </p:nvSpPr>
            <p:spPr>
              <a:xfrm>
                <a:off x="3306680" y="462121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円/楕円 144">
                <a:extLst>
                  <a:ext uri="{FF2B5EF4-FFF2-40B4-BE49-F238E27FC236}">
                    <a16:creationId xmlns:a16="http://schemas.microsoft.com/office/drawing/2014/main" id="{21C9E334-FAD1-E3D7-D632-E19536497EFA}"/>
                  </a:ext>
                </a:extLst>
              </p:cNvPr>
              <p:cNvSpPr/>
              <p:nvPr/>
            </p:nvSpPr>
            <p:spPr>
              <a:xfrm>
                <a:off x="3382074" y="499499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円/楕円 145">
                <a:extLst>
                  <a:ext uri="{FF2B5EF4-FFF2-40B4-BE49-F238E27FC236}">
                    <a16:creationId xmlns:a16="http://schemas.microsoft.com/office/drawing/2014/main" id="{1FA19997-5C02-2A16-ECC9-2721ECF30AB5}"/>
                  </a:ext>
                </a:extLst>
              </p:cNvPr>
              <p:cNvSpPr/>
              <p:nvPr/>
            </p:nvSpPr>
            <p:spPr>
              <a:xfrm>
                <a:off x="3582602" y="506076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円/楕円 146">
                <a:extLst>
                  <a:ext uri="{FF2B5EF4-FFF2-40B4-BE49-F238E27FC236}">
                    <a16:creationId xmlns:a16="http://schemas.microsoft.com/office/drawing/2014/main" id="{2A91D911-8EEA-7360-C11E-6E715A68FFBF}"/>
                  </a:ext>
                </a:extLst>
              </p:cNvPr>
              <p:cNvSpPr/>
              <p:nvPr/>
            </p:nvSpPr>
            <p:spPr>
              <a:xfrm>
                <a:off x="3735002" y="510728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円/楕円 147">
                <a:extLst>
                  <a:ext uri="{FF2B5EF4-FFF2-40B4-BE49-F238E27FC236}">
                    <a16:creationId xmlns:a16="http://schemas.microsoft.com/office/drawing/2014/main" id="{FEB40611-B70B-CEEC-FF52-962D86FECA6E}"/>
                  </a:ext>
                </a:extLst>
              </p:cNvPr>
              <p:cNvSpPr/>
              <p:nvPr/>
            </p:nvSpPr>
            <p:spPr>
              <a:xfrm>
                <a:off x="3232881" y="445116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円/楕円 148">
                <a:extLst>
                  <a:ext uri="{FF2B5EF4-FFF2-40B4-BE49-F238E27FC236}">
                    <a16:creationId xmlns:a16="http://schemas.microsoft.com/office/drawing/2014/main" id="{B71D7D1F-4021-EABB-87B6-324796A2F396}"/>
                  </a:ext>
                </a:extLst>
              </p:cNvPr>
              <p:cNvSpPr/>
              <p:nvPr/>
            </p:nvSpPr>
            <p:spPr>
              <a:xfrm>
                <a:off x="3385284" y="477681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円/楕円 149">
                <a:extLst>
                  <a:ext uri="{FF2B5EF4-FFF2-40B4-BE49-F238E27FC236}">
                    <a16:creationId xmlns:a16="http://schemas.microsoft.com/office/drawing/2014/main" id="{90823438-5426-4B84-6F4C-10496A3C2E11}"/>
                  </a:ext>
                </a:extLst>
              </p:cNvPr>
              <p:cNvSpPr/>
              <p:nvPr/>
            </p:nvSpPr>
            <p:spPr>
              <a:xfrm>
                <a:off x="3508806" y="453458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円/楕円 150">
                <a:extLst>
                  <a:ext uri="{FF2B5EF4-FFF2-40B4-BE49-F238E27FC236}">
                    <a16:creationId xmlns:a16="http://schemas.microsoft.com/office/drawing/2014/main" id="{98D49B46-2E27-BCB2-6BBA-E7171309F9E4}"/>
                  </a:ext>
                </a:extLst>
              </p:cNvPr>
              <p:cNvSpPr/>
              <p:nvPr/>
            </p:nvSpPr>
            <p:spPr>
              <a:xfrm>
                <a:off x="3536076" y="473510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円/楕円 151">
                <a:extLst>
                  <a:ext uri="{FF2B5EF4-FFF2-40B4-BE49-F238E27FC236}">
                    <a16:creationId xmlns:a16="http://schemas.microsoft.com/office/drawing/2014/main" id="{650AF962-E44D-9AD9-0A88-3949BC4CD4F9}"/>
                  </a:ext>
                </a:extLst>
              </p:cNvPr>
              <p:cNvSpPr/>
              <p:nvPr/>
            </p:nvSpPr>
            <p:spPr>
              <a:xfrm>
                <a:off x="3592219" y="488750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円/楕円 152">
                <a:extLst>
                  <a:ext uri="{FF2B5EF4-FFF2-40B4-BE49-F238E27FC236}">
                    <a16:creationId xmlns:a16="http://schemas.microsoft.com/office/drawing/2014/main" id="{8417E675-468C-CDFD-90CB-0D33FB3172AE}"/>
                  </a:ext>
                </a:extLst>
              </p:cNvPr>
              <p:cNvSpPr/>
              <p:nvPr/>
            </p:nvSpPr>
            <p:spPr>
              <a:xfrm>
                <a:off x="3962805" y="459393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円/楕円 153">
                <a:extLst>
                  <a:ext uri="{FF2B5EF4-FFF2-40B4-BE49-F238E27FC236}">
                    <a16:creationId xmlns:a16="http://schemas.microsoft.com/office/drawing/2014/main" id="{51378E27-34DE-2A00-0100-AB519AAB65DE}"/>
                  </a:ext>
                </a:extLst>
              </p:cNvPr>
              <p:cNvSpPr/>
              <p:nvPr/>
            </p:nvSpPr>
            <p:spPr>
              <a:xfrm>
                <a:off x="3768697" y="471746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円/楕円 154">
                <a:extLst>
                  <a:ext uri="{FF2B5EF4-FFF2-40B4-BE49-F238E27FC236}">
                    <a16:creationId xmlns:a16="http://schemas.microsoft.com/office/drawing/2014/main" id="{1E063774-6C44-39F2-508A-4CAEE0973867}"/>
                  </a:ext>
                </a:extLst>
              </p:cNvPr>
              <p:cNvSpPr/>
              <p:nvPr/>
            </p:nvSpPr>
            <p:spPr>
              <a:xfrm>
                <a:off x="3921096" y="485061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円/楕円 155">
                <a:extLst>
                  <a:ext uri="{FF2B5EF4-FFF2-40B4-BE49-F238E27FC236}">
                    <a16:creationId xmlns:a16="http://schemas.microsoft.com/office/drawing/2014/main" id="{FA9A0B9B-F48E-620A-1AA5-6211C486E811}"/>
                  </a:ext>
                </a:extLst>
              </p:cNvPr>
              <p:cNvSpPr/>
              <p:nvPr/>
            </p:nvSpPr>
            <p:spPr>
              <a:xfrm>
                <a:off x="4140871" y="46565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円/楕円 156">
                <a:extLst>
                  <a:ext uri="{FF2B5EF4-FFF2-40B4-BE49-F238E27FC236}">
                    <a16:creationId xmlns:a16="http://schemas.microsoft.com/office/drawing/2014/main" id="{7C754452-0B4A-7CE0-A66B-7D32F3C71D06}"/>
                  </a:ext>
                </a:extLst>
              </p:cNvPr>
              <p:cNvSpPr/>
              <p:nvPr/>
            </p:nvSpPr>
            <p:spPr>
              <a:xfrm>
                <a:off x="4100765" y="48474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円/楕円 157">
                <a:extLst>
                  <a:ext uri="{FF2B5EF4-FFF2-40B4-BE49-F238E27FC236}">
                    <a16:creationId xmlns:a16="http://schemas.microsoft.com/office/drawing/2014/main" id="{0D03CA13-FED8-9A0E-E254-1E5BDE927D90}"/>
                  </a:ext>
                </a:extLst>
              </p:cNvPr>
              <p:cNvSpPr/>
              <p:nvPr/>
            </p:nvSpPr>
            <p:spPr>
              <a:xfrm>
                <a:off x="4243542" y="49613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円/楕円 158">
                <a:extLst>
                  <a:ext uri="{FF2B5EF4-FFF2-40B4-BE49-F238E27FC236}">
                    <a16:creationId xmlns:a16="http://schemas.microsoft.com/office/drawing/2014/main" id="{8990A322-701A-6633-9BB1-067016A96658}"/>
                  </a:ext>
                </a:extLst>
              </p:cNvPr>
              <p:cNvSpPr/>
              <p:nvPr/>
            </p:nvSpPr>
            <p:spPr>
              <a:xfrm>
                <a:off x="4078303" y="503670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円/楕円 159">
                <a:extLst>
                  <a:ext uri="{FF2B5EF4-FFF2-40B4-BE49-F238E27FC236}">
                    <a16:creationId xmlns:a16="http://schemas.microsoft.com/office/drawing/2014/main" id="{D5FCD62A-1B62-633F-88F0-7038628D912A}"/>
                  </a:ext>
                </a:extLst>
              </p:cNvPr>
              <p:cNvSpPr/>
              <p:nvPr/>
            </p:nvSpPr>
            <p:spPr>
              <a:xfrm>
                <a:off x="4259581" y="5131354"/>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円/楕円 160">
                <a:extLst>
                  <a:ext uri="{FF2B5EF4-FFF2-40B4-BE49-F238E27FC236}">
                    <a16:creationId xmlns:a16="http://schemas.microsoft.com/office/drawing/2014/main" id="{19A45EB7-71C1-1496-A510-8B3EF729FE86}"/>
                  </a:ext>
                </a:extLst>
              </p:cNvPr>
              <p:cNvSpPr/>
              <p:nvPr/>
            </p:nvSpPr>
            <p:spPr>
              <a:xfrm>
                <a:off x="4354231" y="477361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円/楕円 161">
                <a:extLst>
                  <a:ext uri="{FF2B5EF4-FFF2-40B4-BE49-F238E27FC236}">
                    <a16:creationId xmlns:a16="http://schemas.microsoft.com/office/drawing/2014/main" id="{C37DD4A2-3A84-9029-ED58-900A7BD67810}"/>
                  </a:ext>
                </a:extLst>
              </p:cNvPr>
              <p:cNvSpPr/>
              <p:nvPr/>
            </p:nvSpPr>
            <p:spPr>
              <a:xfrm>
                <a:off x="4429625" y="514739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円/楕円 162">
                <a:extLst>
                  <a:ext uri="{FF2B5EF4-FFF2-40B4-BE49-F238E27FC236}">
                    <a16:creationId xmlns:a16="http://schemas.microsoft.com/office/drawing/2014/main" id="{605A25F2-3575-E807-0565-1FA8A078E536}"/>
                  </a:ext>
                </a:extLst>
              </p:cNvPr>
              <p:cNvSpPr/>
              <p:nvPr/>
            </p:nvSpPr>
            <p:spPr>
              <a:xfrm>
                <a:off x="4630153" y="5213165"/>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円/楕円 163">
                <a:extLst>
                  <a:ext uri="{FF2B5EF4-FFF2-40B4-BE49-F238E27FC236}">
                    <a16:creationId xmlns:a16="http://schemas.microsoft.com/office/drawing/2014/main" id="{E17FEAA4-F801-0B4A-B175-5394620452B2}"/>
                  </a:ext>
                </a:extLst>
              </p:cNvPr>
              <p:cNvSpPr/>
              <p:nvPr/>
            </p:nvSpPr>
            <p:spPr>
              <a:xfrm>
                <a:off x="4792178" y="510568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円/楕円 164">
                <a:extLst>
                  <a:ext uri="{FF2B5EF4-FFF2-40B4-BE49-F238E27FC236}">
                    <a16:creationId xmlns:a16="http://schemas.microsoft.com/office/drawing/2014/main" id="{105E2F95-1A6B-7E6B-7342-37235FB31FB3}"/>
                  </a:ext>
                </a:extLst>
              </p:cNvPr>
              <p:cNvSpPr/>
              <p:nvPr/>
            </p:nvSpPr>
            <p:spPr>
              <a:xfrm>
                <a:off x="4184180" y="5238833"/>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円/楕円 165">
                <a:extLst>
                  <a:ext uri="{FF2B5EF4-FFF2-40B4-BE49-F238E27FC236}">
                    <a16:creationId xmlns:a16="http://schemas.microsoft.com/office/drawing/2014/main" id="{92A4F5CD-FCDE-E11F-A444-3734EB900D7D}"/>
                  </a:ext>
                </a:extLst>
              </p:cNvPr>
              <p:cNvSpPr/>
              <p:nvPr/>
            </p:nvSpPr>
            <p:spPr>
              <a:xfrm>
                <a:off x="4432835" y="4929218"/>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円/楕円 166">
                <a:extLst>
                  <a:ext uri="{FF2B5EF4-FFF2-40B4-BE49-F238E27FC236}">
                    <a16:creationId xmlns:a16="http://schemas.microsoft.com/office/drawing/2014/main" id="{7802E224-ED43-5F18-DD76-B45A71C2E6FC}"/>
                  </a:ext>
                </a:extLst>
              </p:cNvPr>
              <p:cNvSpPr/>
              <p:nvPr/>
            </p:nvSpPr>
            <p:spPr>
              <a:xfrm>
                <a:off x="3940339" y="5206750"/>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円/楕円 167">
                <a:extLst>
                  <a:ext uri="{FF2B5EF4-FFF2-40B4-BE49-F238E27FC236}">
                    <a16:creationId xmlns:a16="http://schemas.microsoft.com/office/drawing/2014/main" id="{1F1D9F38-96FE-6661-A446-8DB2B016382E}"/>
                  </a:ext>
                </a:extLst>
              </p:cNvPr>
              <p:cNvSpPr/>
              <p:nvPr/>
            </p:nvSpPr>
            <p:spPr>
              <a:xfrm>
                <a:off x="4583627" y="488750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円/楕円 168">
                <a:extLst>
                  <a:ext uri="{FF2B5EF4-FFF2-40B4-BE49-F238E27FC236}">
                    <a16:creationId xmlns:a16="http://schemas.microsoft.com/office/drawing/2014/main" id="{97EDD51E-3FAB-1421-8E5B-ED14D4F08CB4}"/>
                  </a:ext>
                </a:extLst>
              </p:cNvPr>
              <p:cNvSpPr/>
              <p:nvPr/>
            </p:nvSpPr>
            <p:spPr>
              <a:xfrm>
                <a:off x="4639770" y="498215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円/楕円 169">
                <a:extLst>
                  <a:ext uri="{FF2B5EF4-FFF2-40B4-BE49-F238E27FC236}">
                    <a16:creationId xmlns:a16="http://schemas.microsoft.com/office/drawing/2014/main" id="{E6AAE947-3E52-F161-6960-649890BACCE9}"/>
                  </a:ext>
                </a:extLst>
              </p:cNvPr>
              <p:cNvSpPr/>
              <p:nvPr/>
            </p:nvSpPr>
            <p:spPr>
              <a:xfrm>
                <a:off x="3850494" y="4982156"/>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円/楕円 170">
                <a:extLst>
                  <a:ext uri="{FF2B5EF4-FFF2-40B4-BE49-F238E27FC236}">
                    <a16:creationId xmlns:a16="http://schemas.microsoft.com/office/drawing/2014/main" id="{A0086D04-49A3-1AB6-9E8D-9D2C69E81871}"/>
                  </a:ext>
                </a:extLst>
              </p:cNvPr>
              <p:cNvSpPr/>
              <p:nvPr/>
            </p:nvSpPr>
            <p:spPr>
              <a:xfrm>
                <a:off x="3771890" y="4528167"/>
                <a:ext cx="125128" cy="125128"/>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76" name="直線矢印コネクタ 175">
            <a:extLst>
              <a:ext uri="{FF2B5EF4-FFF2-40B4-BE49-F238E27FC236}">
                <a16:creationId xmlns:a16="http://schemas.microsoft.com/office/drawing/2014/main" id="{EABB475E-C7B3-C420-24E9-1706E172FEBE}"/>
              </a:ext>
            </a:extLst>
          </p:cNvPr>
          <p:cNvCxnSpPr/>
          <p:nvPr/>
        </p:nvCxnSpPr>
        <p:spPr>
          <a:xfrm flipV="1">
            <a:off x="527785" y="4791773"/>
            <a:ext cx="10308657" cy="202131"/>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177" name="直線矢印コネクタ 176">
            <a:extLst>
              <a:ext uri="{FF2B5EF4-FFF2-40B4-BE49-F238E27FC236}">
                <a16:creationId xmlns:a16="http://schemas.microsoft.com/office/drawing/2014/main" id="{7C4A3BA4-9E76-ADF5-50B0-E600AD66E1A8}"/>
              </a:ext>
            </a:extLst>
          </p:cNvPr>
          <p:cNvCxnSpPr/>
          <p:nvPr/>
        </p:nvCxnSpPr>
        <p:spPr>
          <a:xfrm>
            <a:off x="4255168" y="4912753"/>
            <a:ext cx="80852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61EA995D-6178-1040-F9C9-65AF63AEB315}"/>
              </a:ext>
            </a:extLst>
          </p:cNvPr>
          <p:cNvCxnSpPr>
            <a:cxnSpLocks/>
          </p:cNvCxnSpPr>
          <p:nvPr/>
        </p:nvCxnSpPr>
        <p:spPr>
          <a:xfrm>
            <a:off x="5969267" y="3762532"/>
            <a:ext cx="23262" cy="1915428"/>
          </a:xfrm>
          <a:prstGeom prst="line">
            <a:avLst/>
          </a:prstGeom>
        </p:spPr>
        <p:style>
          <a:lnRef idx="1">
            <a:schemeClr val="accent1"/>
          </a:lnRef>
          <a:fillRef idx="0">
            <a:schemeClr val="accent1"/>
          </a:fillRef>
          <a:effectRef idx="0">
            <a:schemeClr val="accent1"/>
          </a:effectRef>
          <a:fontRef idx="minor">
            <a:schemeClr val="tx1"/>
          </a:fontRef>
        </p:style>
      </p:cxnSp>
      <p:sp>
        <p:nvSpPr>
          <p:cNvPr id="179" name="テキスト ボックス 178">
            <a:extLst>
              <a:ext uri="{FF2B5EF4-FFF2-40B4-BE49-F238E27FC236}">
                <a16:creationId xmlns:a16="http://schemas.microsoft.com/office/drawing/2014/main" id="{FBCAFBBB-B26E-2207-94BB-D98F2CA06F23}"/>
              </a:ext>
            </a:extLst>
          </p:cNvPr>
          <p:cNvSpPr txBox="1"/>
          <p:nvPr/>
        </p:nvSpPr>
        <p:spPr>
          <a:xfrm>
            <a:off x="6007768" y="4503679"/>
            <a:ext cx="397844" cy="369332"/>
          </a:xfrm>
          <a:prstGeom prst="rect">
            <a:avLst/>
          </a:prstGeom>
          <a:noFill/>
        </p:spPr>
        <p:txBody>
          <a:bodyPr wrap="square" rtlCol="0">
            <a:spAutoFit/>
          </a:bodyPr>
          <a:lstStyle/>
          <a:p>
            <a:r>
              <a:rPr lang="en-US" dirty="0"/>
              <a:t>IP</a:t>
            </a:r>
          </a:p>
        </p:txBody>
      </p:sp>
      <p:cxnSp>
        <p:nvCxnSpPr>
          <p:cNvPr id="180" name="直線コネクタ 179">
            <a:extLst>
              <a:ext uri="{FF2B5EF4-FFF2-40B4-BE49-F238E27FC236}">
                <a16:creationId xmlns:a16="http://schemas.microsoft.com/office/drawing/2014/main" id="{08E330F0-95C6-979A-B3EB-C00E07C27BB6}"/>
              </a:ext>
            </a:extLst>
          </p:cNvPr>
          <p:cNvCxnSpPr/>
          <p:nvPr/>
        </p:nvCxnSpPr>
        <p:spPr>
          <a:xfrm>
            <a:off x="10096894" y="4687502"/>
            <a:ext cx="0" cy="5582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C05EE455-16FF-293B-848A-ED7A4C127ADB}"/>
              </a:ext>
            </a:extLst>
          </p:cNvPr>
          <p:cNvCxnSpPr/>
          <p:nvPr/>
        </p:nvCxnSpPr>
        <p:spPr>
          <a:xfrm>
            <a:off x="10250904" y="4750066"/>
            <a:ext cx="0" cy="5582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D97038F2-947C-B5A5-D5E4-8C498CEDD652}"/>
              </a:ext>
            </a:extLst>
          </p:cNvPr>
          <p:cNvCxnSpPr/>
          <p:nvPr/>
        </p:nvCxnSpPr>
        <p:spPr>
          <a:xfrm>
            <a:off x="8061154" y="2316661"/>
            <a:ext cx="0" cy="5582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33430534-9317-213E-EC7C-8AFA290942C1}"/>
              </a:ext>
            </a:extLst>
          </p:cNvPr>
          <p:cNvCxnSpPr/>
          <p:nvPr/>
        </p:nvCxnSpPr>
        <p:spPr>
          <a:xfrm>
            <a:off x="8232811" y="4320160"/>
            <a:ext cx="0" cy="5582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A5B62F77-3EA8-4524-DD00-5B4D0A1808B2}"/>
              </a:ext>
            </a:extLst>
          </p:cNvPr>
          <p:cNvCxnSpPr>
            <a:cxnSpLocks/>
          </p:cNvCxnSpPr>
          <p:nvPr/>
        </p:nvCxnSpPr>
        <p:spPr>
          <a:xfrm>
            <a:off x="8398040" y="4288421"/>
            <a:ext cx="0" cy="60478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684253EF-D13C-0E4D-3A62-D729CCBA0DC9}"/>
              </a:ext>
            </a:extLst>
          </p:cNvPr>
          <p:cNvCxnSpPr>
            <a:cxnSpLocks/>
          </p:cNvCxnSpPr>
          <p:nvPr/>
        </p:nvCxnSpPr>
        <p:spPr>
          <a:xfrm>
            <a:off x="8547231" y="4284856"/>
            <a:ext cx="0" cy="7106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29B5A6D2-3C42-B665-6084-76F0B1F6712C}"/>
              </a:ext>
            </a:extLst>
          </p:cNvPr>
          <p:cNvCxnSpPr>
            <a:cxnSpLocks/>
          </p:cNvCxnSpPr>
          <p:nvPr/>
        </p:nvCxnSpPr>
        <p:spPr>
          <a:xfrm>
            <a:off x="8704438" y="4238508"/>
            <a:ext cx="0" cy="70424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E85B6506-D9A1-C9F9-68B5-CB4591F0C050}"/>
              </a:ext>
            </a:extLst>
          </p:cNvPr>
          <p:cNvCxnSpPr>
            <a:cxnSpLocks/>
          </p:cNvCxnSpPr>
          <p:nvPr/>
        </p:nvCxnSpPr>
        <p:spPr>
          <a:xfrm>
            <a:off x="8866467" y="4320160"/>
            <a:ext cx="0" cy="79729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A49408F2-BD6E-A6DD-60B9-BE7D5673606D}"/>
              </a:ext>
            </a:extLst>
          </p:cNvPr>
          <p:cNvCxnSpPr>
            <a:cxnSpLocks/>
          </p:cNvCxnSpPr>
          <p:nvPr/>
        </p:nvCxnSpPr>
        <p:spPr>
          <a:xfrm>
            <a:off x="8999613" y="4329767"/>
            <a:ext cx="0" cy="83579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0CDDC0EA-15CC-FF60-13F0-CBF8678ECE3E}"/>
              </a:ext>
            </a:extLst>
          </p:cNvPr>
          <p:cNvCxnSpPr>
            <a:cxnSpLocks/>
          </p:cNvCxnSpPr>
          <p:nvPr/>
        </p:nvCxnSpPr>
        <p:spPr>
          <a:xfrm>
            <a:off x="9156827" y="4376293"/>
            <a:ext cx="17649" cy="83257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A3DADF3D-86C9-AD3B-1049-5C17A381FC5E}"/>
              </a:ext>
            </a:extLst>
          </p:cNvPr>
          <p:cNvCxnSpPr>
            <a:cxnSpLocks/>
          </p:cNvCxnSpPr>
          <p:nvPr/>
        </p:nvCxnSpPr>
        <p:spPr>
          <a:xfrm>
            <a:off x="9299595" y="4385929"/>
            <a:ext cx="16042" cy="86946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D64E4080-6E81-191F-85AF-CFD5EA63A348}"/>
              </a:ext>
            </a:extLst>
          </p:cNvPr>
          <p:cNvCxnSpPr>
            <a:cxnSpLocks/>
          </p:cNvCxnSpPr>
          <p:nvPr/>
        </p:nvCxnSpPr>
        <p:spPr>
          <a:xfrm>
            <a:off x="9434359" y="4443858"/>
            <a:ext cx="0" cy="7507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5E62D5F8-08AF-C6A6-1BA4-2E5EFCD4942F}"/>
              </a:ext>
            </a:extLst>
          </p:cNvPr>
          <p:cNvCxnSpPr>
            <a:cxnSpLocks/>
          </p:cNvCxnSpPr>
          <p:nvPr/>
        </p:nvCxnSpPr>
        <p:spPr>
          <a:xfrm>
            <a:off x="9596373" y="4511052"/>
            <a:ext cx="0" cy="7507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450022FD-AE67-54FF-6504-B0AA91F98D8C}"/>
              </a:ext>
            </a:extLst>
          </p:cNvPr>
          <p:cNvCxnSpPr>
            <a:cxnSpLocks/>
          </p:cNvCxnSpPr>
          <p:nvPr/>
        </p:nvCxnSpPr>
        <p:spPr>
          <a:xfrm>
            <a:off x="9784080" y="4557566"/>
            <a:ext cx="0" cy="7507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FC9F647A-3899-AE91-09E2-216F480D28A5}"/>
              </a:ext>
            </a:extLst>
          </p:cNvPr>
          <p:cNvCxnSpPr>
            <a:cxnSpLocks/>
          </p:cNvCxnSpPr>
          <p:nvPr/>
        </p:nvCxnSpPr>
        <p:spPr>
          <a:xfrm>
            <a:off x="9941290" y="4644202"/>
            <a:ext cx="0" cy="65451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98" name="テキスト ボックス 197">
            <a:extLst>
              <a:ext uri="{FF2B5EF4-FFF2-40B4-BE49-F238E27FC236}">
                <a16:creationId xmlns:a16="http://schemas.microsoft.com/office/drawing/2014/main" id="{FFA93DEA-62F4-4927-7375-1BCBFC7EB26B}"/>
              </a:ext>
            </a:extLst>
          </p:cNvPr>
          <p:cNvSpPr txBox="1"/>
          <p:nvPr/>
        </p:nvSpPr>
        <p:spPr>
          <a:xfrm>
            <a:off x="7447112" y="2839448"/>
            <a:ext cx="3849900" cy="923330"/>
          </a:xfrm>
          <a:prstGeom prst="rect">
            <a:avLst/>
          </a:prstGeom>
          <a:noFill/>
        </p:spPr>
        <p:txBody>
          <a:bodyPr wrap="none" rtlCol="0">
            <a:spAutoFit/>
          </a:bodyPr>
          <a:lstStyle/>
          <a:p>
            <a:r>
              <a:rPr lang="en-US" dirty="0"/>
              <a:t>Weak beam</a:t>
            </a:r>
            <a:br>
              <a:rPr lang="en-US" dirty="0"/>
            </a:br>
            <a:r>
              <a:rPr lang="en-US" dirty="0"/>
              <a:t>represented by macro particles</a:t>
            </a:r>
          </a:p>
          <a:p>
            <a:r>
              <a:rPr lang="en-US" dirty="0"/>
              <a:t>(typical # of macro particles: 100 ~ 10</a:t>
            </a:r>
            <a:r>
              <a:rPr lang="en-US" baseline="30000" dirty="0"/>
              <a:t>6</a:t>
            </a:r>
            <a:r>
              <a:rPr lang="en-US" dirty="0"/>
              <a:t>)</a:t>
            </a:r>
          </a:p>
        </p:txBody>
      </p:sp>
      <p:cxnSp>
        <p:nvCxnSpPr>
          <p:cNvPr id="199" name="直線コネクタ 198">
            <a:extLst>
              <a:ext uri="{FF2B5EF4-FFF2-40B4-BE49-F238E27FC236}">
                <a16:creationId xmlns:a16="http://schemas.microsoft.com/office/drawing/2014/main" id="{A1B24E2F-01C2-E8E2-0AD6-20AC26EB7FB8}"/>
              </a:ext>
            </a:extLst>
          </p:cNvPr>
          <p:cNvCxnSpPr/>
          <p:nvPr/>
        </p:nvCxnSpPr>
        <p:spPr>
          <a:xfrm>
            <a:off x="4104375" y="4300894"/>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963A312-BC81-D0D6-BA1A-C582892B9AFD}"/>
              </a:ext>
            </a:extLst>
          </p:cNvPr>
          <p:cNvCxnSpPr/>
          <p:nvPr/>
        </p:nvCxnSpPr>
        <p:spPr>
          <a:xfrm>
            <a:off x="4256775" y="4352232"/>
            <a:ext cx="0" cy="5582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AE456258-1CD6-DFB1-A4B3-E92AB78912C0}"/>
              </a:ext>
            </a:extLst>
          </p:cNvPr>
          <p:cNvCxnSpPr>
            <a:cxnSpLocks/>
          </p:cNvCxnSpPr>
          <p:nvPr/>
        </p:nvCxnSpPr>
        <p:spPr>
          <a:xfrm>
            <a:off x="2296430" y="4751677"/>
            <a:ext cx="10622" cy="657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BD76F53F-E3E8-CC48-1DB7-ADED49BAB7A7}"/>
              </a:ext>
            </a:extLst>
          </p:cNvPr>
          <p:cNvCxnSpPr>
            <a:cxnSpLocks/>
          </p:cNvCxnSpPr>
          <p:nvPr/>
        </p:nvCxnSpPr>
        <p:spPr>
          <a:xfrm>
            <a:off x="2156864" y="4758094"/>
            <a:ext cx="0" cy="6512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94F1BBF1-5C7C-7E4C-01BB-7A01894F4BBF}"/>
              </a:ext>
            </a:extLst>
          </p:cNvPr>
          <p:cNvCxnSpPr>
            <a:cxnSpLocks/>
          </p:cNvCxnSpPr>
          <p:nvPr/>
        </p:nvCxnSpPr>
        <p:spPr>
          <a:xfrm>
            <a:off x="2448830" y="4657025"/>
            <a:ext cx="4807" cy="7523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AFC5E663-74F3-5D8B-41E5-31AB419D3055}"/>
              </a:ext>
            </a:extLst>
          </p:cNvPr>
          <p:cNvCxnSpPr>
            <a:cxnSpLocks/>
          </p:cNvCxnSpPr>
          <p:nvPr/>
        </p:nvCxnSpPr>
        <p:spPr>
          <a:xfrm>
            <a:off x="2601230" y="4605694"/>
            <a:ext cx="0" cy="710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05742916-68B9-9F05-3052-143F5B26AF8B}"/>
              </a:ext>
            </a:extLst>
          </p:cNvPr>
          <p:cNvCxnSpPr>
            <a:cxnSpLocks/>
          </p:cNvCxnSpPr>
          <p:nvPr/>
        </p:nvCxnSpPr>
        <p:spPr>
          <a:xfrm>
            <a:off x="2753630" y="4605694"/>
            <a:ext cx="0" cy="7042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51E92192-19B7-BDA0-1D0A-67D1C6FA024C}"/>
              </a:ext>
            </a:extLst>
          </p:cNvPr>
          <p:cNvCxnSpPr>
            <a:cxnSpLocks/>
          </p:cNvCxnSpPr>
          <p:nvPr/>
        </p:nvCxnSpPr>
        <p:spPr>
          <a:xfrm>
            <a:off x="2906030" y="4512646"/>
            <a:ext cx="0" cy="7972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9A69DFB9-C838-C83B-10EE-94908FBC7641}"/>
              </a:ext>
            </a:extLst>
          </p:cNvPr>
          <p:cNvCxnSpPr>
            <a:cxnSpLocks/>
          </p:cNvCxnSpPr>
          <p:nvPr/>
        </p:nvCxnSpPr>
        <p:spPr>
          <a:xfrm>
            <a:off x="3058430" y="4426020"/>
            <a:ext cx="0" cy="835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9AF1B58F-7DCB-401D-61E0-AE59FC239602}"/>
              </a:ext>
            </a:extLst>
          </p:cNvPr>
          <p:cNvCxnSpPr>
            <a:cxnSpLocks/>
          </p:cNvCxnSpPr>
          <p:nvPr/>
        </p:nvCxnSpPr>
        <p:spPr>
          <a:xfrm>
            <a:off x="3193986" y="4426020"/>
            <a:ext cx="0" cy="7700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B23B321E-92C4-B2A5-6A08-91B92E5E3F0B}"/>
              </a:ext>
            </a:extLst>
          </p:cNvPr>
          <p:cNvCxnSpPr>
            <a:cxnSpLocks/>
          </p:cNvCxnSpPr>
          <p:nvPr/>
        </p:nvCxnSpPr>
        <p:spPr>
          <a:xfrm>
            <a:off x="3363230" y="4414802"/>
            <a:ext cx="0" cy="749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73BDE27F-33EF-8EB3-96C2-3E2370FE362A}"/>
              </a:ext>
            </a:extLst>
          </p:cNvPr>
          <p:cNvCxnSpPr>
            <a:cxnSpLocks/>
          </p:cNvCxnSpPr>
          <p:nvPr/>
        </p:nvCxnSpPr>
        <p:spPr>
          <a:xfrm>
            <a:off x="3515630" y="4366677"/>
            <a:ext cx="0" cy="750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EB6487E7-5B80-B035-F102-278E5116D00C}"/>
              </a:ext>
            </a:extLst>
          </p:cNvPr>
          <p:cNvCxnSpPr>
            <a:cxnSpLocks/>
          </p:cNvCxnSpPr>
          <p:nvPr/>
        </p:nvCxnSpPr>
        <p:spPr>
          <a:xfrm>
            <a:off x="3668030" y="4318552"/>
            <a:ext cx="0" cy="750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5E3B8318-0222-8C8B-6B16-4C84C94B911F}"/>
              </a:ext>
            </a:extLst>
          </p:cNvPr>
          <p:cNvCxnSpPr>
            <a:cxnSpLocks/>
          </p:cNvCxnSpPr>
          <p:nvPr/>
        </p:nvCxnSpPr>
        <p:spPr>
          <a:xfrm>
            <a:off x="3820430" y="4270427"/>
            <a:ext cx="0" cy="7507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FC1E8856-1A64-B546-19E6-95C18BD892D1}"/>
              </a:ext>
            </a:extLst>
          </p:cNvPr>
          <p:cNvCxnSpPr>
            <a:cxnSpLocks/>
          </p:cNvCxnSpPr>
          <p:nvPr/>
        </p:nvCxnSpPr>
        <p:spPr>
          <a:xfrm>
            <a:off x="3953580" y="4222302"/>
            <a:ext cx="0" cy="6545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9" name="テキスト ボックス 218">
            <a:extLst>
              <a:ext uri="{FF2B5EF4-FFF2-40B4-BE49-F238E27FC236}">
                <a16:creationId xmlns:a16="http://schemas.microsoft.com/office/drawing/2014/main" id="{F6F0C06D-CC25-E5B8-529D-C42823B5642C}"/>
              </a:ext>
            </a:extLst>
          </p:cNvPr>
          <p:cNvSpPr txBox="1"/>
          <p:nvPr/>
        </p:nvSpPr>
        <p:spPr>
          <a:xfrm>
            <a:off x="603748" y="5322755"/>
            <a:ext cx="11382347" cy="1477328"/>
          </a:xfrm>
          <a:prstGeom prst="rect">
            <a:avLst/>
          </a:prstGeom>
          <a:noFill/>
        </p:spPr>
        <p:txBody>
          <a:bodyPr wrap="none" rtlCol="0">
            <a:spAutoFit/>
          </a:bodyPr>
          <a:lstStyle/>
          <a:p>
            <a:r>
              <a:rPr lang="en-US" dirty="0"/>
              <a:t>Strong beam (divided into slices)</a:t>
            </a:r>
          </a:p>
          <a:p>
            <a:r>
              <a:rPr lang="en-US" dirty="0"/>
              <a:t>Each slice represented by macro particles</a:t>
            </a:r>
          </a:p>
          <a:p>
            <a:r>
              <a:rPr lang="en-US" dirty="0"/>
              <a:t>Beam-beam force is given </a:t>
            </a:r>
            <a:r>
              <a:rPr lang="en-US" altLang="ja-JP" dirty="0"/>
              <a:t>by </a:t>
            </a:r>
            <a:r>
              <a:rPr lang="en-US" altLang="ja-JP" dirty="0" err="1"/>
              <a:t>Bassetti</a:t>
            </a:r>
            <a:r>
              <a:rPr lang="en-US" altLang="ja-JP" dirty="0"/>
              <a:t> formula </a:t>
            </a:r>
            <a:r>
              <a:rPr lang="en-US" dirty="0"/>
              <a:t>by doing gaussian fit after each slice-slice collision (soft gaussian method)</a:t>
            </a:r>
            <a:br>
              <a:rPr lang="en-US" dirty="0"/>
            </a:br>
            <a:r>
              <a:rPr lang="en-US" dirty="0"/>
              <a:t>or by solving 2D Poisson equation using particle density distribution deposited on the grid cells (X-Y plane) (PIC method)</a:t>
            </a:r>
          </a:p>
          <a:p>
            <a:endParaRPr lang="en-US" dirty="0"/>
          </a:p>
        </p:txBody>
      </p:sp>
      <p:sp>
        <p:nvSpPr>
          <p:cNvPr id="221" name="テキスト ボックス 220">
            <a:extLst>
              <a:ext uri="{FF2B5EF4-FFF2-40B4-BE49-F238E27FC236}">
                <a16:creationId xmlns:a16="http://schemas.microsoft.com/office/drawing/2014/main" id="{B22DE8D8-9E46-F508-829B-D124B1AC4327}"/>
              </a:ext>
            </a:extLst>
          </p:cNvPr>
          <p:cNvSpPr txBox="1"/>
          <p:nvPr/>
        </p:nvSpPr>
        <p:spPr>
          <a:xfrm>
            <a:off x="5255394" y="5146305"/>
            <a:ext cx="2148602" cy="369332"/>
          </a:xfrm>
          <a:prstGeom prst="rect">
            <a:avLst/>
          </a:prstGeom>
          <a:noFill/>
        </p:spPr>
        <p:txBody>
          <a:bodyPr wrap="none" rtlCol="0">
            <a:spAutoFit/>
          </a:bodyPr>
          <a:lstStyle/>
          <a:p>
            <a:r>
              <a:rPr lang="en-US" dirty="0"/>
              <a:t>Slice vs Slice collision</a:t>
            </a:r>
          </a:p>
        </p:txBody>
      </p:sp>
      <p:sp>
        <p:nvSpPr>
          <p:cNvPr id="222" name="テキスト ボックス 221">
            <a:extLst>
              <a:ext uri="{FF2B5EF4-FFF2-40B4-BE49-F238E27FC236}">
                <a16:creationId xmlns:a16="http://schemas.microsoft.com/office/drawing/2014/main" id="{EFC02DE2-707F-BCB6-AA93-0B8C4BADCEE4}"/>
              </a:ext>
            </a:extLst>
          </p:cNvPr>
          <p:cNvSpPr txBox="1"/>
          <p:nvPr/>
        </p:nvSpPr>
        <p:spPr>
          <a:xfrm>
            <a:off x="4694700" y="2429201"/>
            <a:ext cx="3257367" cy="369332"/>
          </a:xfrm>
          <a:prstGeom prst="rect">
            <a:avLst/>
          </a:prstGeom>
          <a:noFill/>
        </p:spPr>
        <p:txBody>
          <a:bodyPr wrap="none" rtlCol="0">
            <a:spAutoFit/>
          </a:bodyPr>
          <a:lstStyle/>
          <a:p>
            <a:r>
              <a:rPr lang="en-US" dirty="0"/>
              <a:t>Slice vs a macro-particle collision</a:t>
            </a:r>
          </a:p>
        </p:txBody>
      </p:sp>
      <p:sp>
        <p:nvSpPr>
          <p:cNvPr id="224" name="テキスト ボックス 223">
            <a:extLst>
              <a:ext uri="{FF2B5EF4-FFF2-40B4-BE49-F238E27FC236}">
                <a16:creationId xmlns:a16="http://schemas.microsoft.com/office/drawing/2014/main" id="{59D5B2FA-4C43-4E6C-8743-F08D9A9FBAA8}"/>
              </a:ext>
            </a:extLst>
          </p:cNvPr>
          <p:cNvSpPr txBox="1"/>
          <p:nvPr/>
        </p:nvSpPr>
        <p:spPr>
          <a:xfrm>
            <a:off x="1268073" y="1508400"/>
            <a:ext cx="6097604" cy="369332"/>
          </a:xfrm>
          <a:prstGeom prst="rect">
            <a:avLst/>
          </a:prstGeom>
          <a:noFill/>
        </p:spPr>
        <p:txBody>
          <a:bodyPr wrap="square">
            <a:spAutoFit/>
          </a:bodyPr>
          <a:lstStyle/>
          <a:p>
            <a:r>
              <a:rPr lang="en-US" altLang="ja-JP" dirty="0"/>
              <a:t>typical # of slices:  ~ 200</a:t>
            </a:r>
            <a:endParaRPr lang="en-US" dirty="0"/>
          </a:p>
        </p:txBody>
      </p:sp>
    </p:spTree>
    <p:extLst>
      <p:ext uri="{BB962C8B-B14F-4D97-AF65-F5344CB8AC3E}">
        <p14:creationId xmlns:p14="http://schemas.microsoft.com/office/powerpoint/2010/main" val="2826206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CCBFEFF-2650-2162-2A66-9D3D794BA49E}"/>
              </a:ext>
            </a:extLst>
          </p:cNvPr>
          <p:cNvPicPr>
            <a:picLocks noChangeAspect="1"/>
          </p:cNvPicPr>
          <p:nvPr/>
        </p:nvPicPr>
        <p:blipFill>
          <a:blip r:embed="rId2"/>
          <a:stretch>
            <a:fillRect/>
          </a:stretch>
        </p:blipFill>
        <p:spPr>
          <a:xfrm>
            <a:off x="0" y="0"/>
            <a:ext cx="11855669" cy="6448926"/>
          </a:xfrm>
          <a:prstGeom prst="rect">
            <a:avLst/>
          </a:prstGeom>
        </p:spPr>
      </p:pic>
      <p:sp>
        <p:nvSpPr>
          <p:cNvPr id="2" name="テキスト ボックス 1">
            <a:extLst>
              <a:ext uri="{FF2B5EF4-FFF2-40B4-BE49-F238E27FC236}">
                <a16:creationId xmlns:a16="http://schemas.microsoft.com/office/drawing/2014/main" id="{E105C0EB-CB5B-96C9-9C7D-8FDBE09FCC63}"/>
              </a:ext>
            </a:extLst>
          </p:cNvPr>
          <p:cNvSpPr txBox="1"/>
          <p:nvPr/>
        </p:nvSpPr>
        <p:spPr>
          <a:xfrm>
            <a:off x="240632" y="77002"/>
            <a:ext cx="11951368" cy="584775"/>
          </a:xfrm>
          <a:prstGeom prst="rect">
            <a:avLst/>
          </a:prstGeom>
          <a:solidFill>
            <a:schemeClr val="bg1"/>
          </a:solidFill>
        </p:spPr>
        <p:txBody>
          <a:bodyPr wrap="square" rtlCol="0">
            <a:spAutoFit/>
          </a:bodyPr>
          <a:lstStyle/>
          <a:p>
            <a:r>
              <a:rPr lang="en-US" sz="3200" dirty="0">
                <a:solidFill>
                  <a:srgbClr val="0070C0"/>
                </a:solidFill>
              </a:rPr>
              <a:t>Parameters of recent strong-strong simulation (K. </a:t>
            </a:r>
            <a:r>
              <a:rPr lang="en-US" sz="3200" dirty="0" err="1">
                <a:solidFill>
                  <a:srgbClr val="0070C0"/>
                </a:solidFill>
              </a:rPr>
              <a:t>Ohmi</a:t>
            </a:r>
            <a:r>
              <a:rPr lang="en-US" sz="3200" dirty="0">
                <a:solidFill>
                  <a:srgbClr val="0070C0"/>
                </a:solidFill>
              </a:rPr>
              <a:t>) using BBSS</a:t>
            </a:r>
          </a:p>
        </p:txBody>
      </p:sp>
      <p:sp>
        <p:nvSpPr>
          <p:cNvPr id="5" name="テキスト ボックス 4">
            <a:extLst>
              <a:ext uri="{FF2B5EF4-FFF2-40B4-BE49-F238E27FC236}">
                <a16:creationId xmlns:a16="http://schemas.microsoft.com/office/drawing/2014/main" id="{059EF2EB-613B-0ADD-3C55-BC342EA1AFB4}"/>
              </a:ext>
            </a:extLst>
          </p:cNvPr>
          <p:cNvSpPr txBox="1"/>
          <p:nvPr/>
        </p:nvSpPr>
        <p:spPr>
          <a:xfrm>
            <a:off x="8142563" y="5121443"/>
            <a:ext cx="3697744" cy="369332"/>
          </a:xfrm>
          <a:prstGeom prst="rect">
            <a:avLst/>
          </a:prstGeom>
          <a:noFill/>
        </p:spPr>
        <p:txBody>
          <a:bodyPr wrap="none" rtlCol="0">
            <a:spAutoFit/>
          </a:bodyPr>
          <a:lstStyle/>
          <a:p>
            <a:r>
              <a:rPr lang="en-US" dirty="0">
                <a:solidFill>
                  <a:srgbClr val="0070C0"/>
                </a:solidFill>
              </a:rPr>
              <a:t># of slice = 120, soft gaussian method</a:t>
            </a:r>
          </a:p>
        </p:txBody>
      </p:sp>
      <p:sp>
        <p:nvSpPr>
          <p:cNvPr id="6" name="テキスト ボックス 5">
            <a:extLst>
              <a:ext uri="{FF2B5EF4-FFF2-40B4-BE49-F238E27FC236}">
                <a16:creationId xmlns:a16="http://schemas.microsoft.com/office/drawing/2014/main" id="{89F53971-0247-DE2A-B41C-5D4ABF8A5FA6}"/>
              </a:ext>
            </a:extLst>
          </p:cNvPr>
          <p:cNvSpPr txBox="1"/>
          <p:nvPr/>
        </p:nvSpPr>
        <p:spPr>
          <a:xfrm>
            <a:off x="8494256" y="4026751"/>
            <a:ext cx="3109634" cy="369332"/>
          </a:xfrm>
          <a:prstGeom prst="rect">
            <a:avLst/>
          </a:prstGeom>
          <a:noFill/>
        </p:spPr>
        <p:txBody>
          <a:bodyPr wrap="none" rtlCol="0">
            <a:spAutoFit/>
          </a:bodyPr>
          <a:lstStyle/>
          <a:p>
            <a:r>
              <a:rPr lang="en-US" dirty="0">
                <a:solidFill>
                  <a:srgbClr val="0070C0"/>
                </a:solidFill>
              </a:rPr>
              <a:t># of macro particles = 1.2 x 10</a:t>
            </a:r>
            <a:r>
              <a:rPr lang="en-US" baseline="30000" dirty="0">
                <a:solidFill>
                  <a:srgbClr val="0070C0"/>
                </a:solidFill>
              </a:rPr>
              <a:t>6</a:t>
            </a:r>
          </a:p>
        </p:txBody>
      </p:sp>
    </p:spTree>
    <p:extLst>
      <p:ext uri="{BB962C8B-B14F-4D97-AF65-F5344CB8AC3E}">
        <p14:creationId xmlns:p14="http://schemas.microsoft.com/office/powerpoint/2010/main" val="398107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753B8646-2DE5-D812-E647-6941A145402B}"/>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96C8DFF8-3D84-00A5-5813-CF3303565567}"/>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4908ADA0-C7E6-C748-497A-FEF10566A3D1}"/>
              </a:ext>
            </a:extLst>
          </p:cNvPr>
          <p:cNvSpPr>
            <a:spLocks noGrp="1"/>
          </p:cNvSpPr>
          <p:nvPr>
            <p:ph type="sldNum" sz="quarter" idx="12"/>
          </p:nvPr>
        </p:nvSpPr>
        <p:spPr/>
        <p:txBody>
          <a:bodyPr/>
          <a:lstStyle/>
          <a:p>
            <a:fld id="{D92486E9-A0B3-4706-B8AA-9F1AFB67B3EB}" type="slidenum">
              <a:rPr lang="ja-JP" altLang="en-US" smtClean="0"/>
              <a:pPr/>
              <a:t>24</a:t>
            </a:fld>
            <a:endParaRPr lang="ja-JP" altLang="en-US"/>
          </a:p>
        </p:txBody>
      </p:sp>
      <p:pic>
        <p:nvPicPr>
          <p:cNvPr id="8" name="図 7">
            <a:extLst>
              <a:ext uri="{FF2B5EF4-FFF2-40B4-BE49-F238E27FC236}">
                <a16:creationId xmlns:a16="http://schemas.microsoft.com/office/drawing/2014/main" id="{4CD1C80B-CBE2-C98C-8591-475EC42A3954}"/>
              </a:ext>
            </a:extLst>
          </p:cNvPr>
          <p:cNvPicPr>
            <a:picLocks noChangeAspect="1"/>
          </p:cNvPicPr>
          <p:nvPr/>
        </p:nvPicPr>
        <p:blipFill>
          <a:blip r:embed="rId2"/>
          <a:stretch>
            <a:fillRect/>
          </a:stretch>
        </p:blipFill>
        <p:spPr>
          <a:xfrm>
            <a:off x="0" y="0"/>
            <a:ext cx="12192000" cy="6842245"/>
          </a:xfrm>
          <a:prstGeom prst="rect">
            <a:avLst/>
          </a:prstGeom>
        </p:spPr>
      </p:pic>
      <p:sp>
        <p:nvSpPr>
          <p:cNvPr id="10" name="テキスト ボックス 9">
            <a:extLst>
              <a:ext uri="{FF2B5EF4-FFF2-40B4-BE49-F238E27FC236}">
                <a16:creationId xmlns:a16="http://schemas.microsoft.com/office/drawing/2014/main" id="{4E6E7742-266A-D74F-471A-D63EF2F0A957}"/>
              </a:ext>
            </a:extLst>
          </p:cNvPr>
          <p:cNvSpPr txBox="1"/>
          <p:nvPr/>
        </p:nvSpPr>
        <p:spPr>
          <a:xfrm>
            <a:off x="7896829" y="-519539"/>
            <a:ext cx="6186668" cy="923330"/>
          </a:xfrm>
          <a:prstGeom prst="rect">
            <a:avLst/>
          </a:prstGeom>
          <a:noFill/>
        </p:spPr>
        <p:txBody>
          <a:bodyPr wrap="square">
            <a:spAutoFit/>
          </a:bodyPr>
          <a:lstStyle/>
          <a:p>
            <a:br>
              <a:rPr lang="en" altLang="ja-JP" dirty="0">
                <a:effectLst/>
                <a:latin typeface="Arial" panose="020B0604020202020204" pitchFamily="34" charset="0"/>
              </a:rPr>
            </a:br>
            <a:endParaRPr lang="en" altLang="ja-JP" dirty="0">
              <a:effectLst/>
              <a:latin typeface="Arial" panose="020B0604020202020204" pitchFamily="34" charset="0"/>
            </a:endParaRPr>
          </a:p>
          <a:p>
            <a:r>
              <a:rPr lang="en" altLang="ja-JP" dirty="0">
                <a:solidFill>
                  <a:srgbClr val="000000"/>
                </a:solidFill>
                <a:effectLst/>
                <a:latin typeface="Arial" panose="020B0604020202020204" pitchFamily="34" charset="0"/>
              </a:rPr>
              <a:t> </a:t>
            </a:r>
            <a:r>
              <a:rPr lang="en" altLang="ja-JP" dirty="0">
                <a:solidFill>
                  <a:srgbClr val="FFFFFF"/>
                </a:solidFill>
                <a:effectLst/>
                <a:latin typeface="Arial" panose="020B0604020202020204" pitchFamily="34" charset="0"/>
              </a:rPr>
              <a:t>Peter </a:t>
            </a:r>
            <a:r>
              <a:rPr lang="en" altLang="ja-JP" dirty="0" err="1">
                <a:solidFill>
                  <a:srgbClr val="FFFFFF"/>
                </a:solidFill>
                <a:effectLst/>
                <a:latin typeface="Arial" panose="020B0604020202020204" pitchFamily="34" charset="0"/>
              </a:rPr>
              <a:t>Kicsiny</a:t>
            </a:r>
            <a:endParaRPr lang="en" altLang="ja-JP" dirty="0">
              <a:solidFill>
                <a:srgbClr val="FFFFFF"/>
              </a:solidFill>
              <a:effectLst/>
              <a:latin typeface="Arial" panose="020B0604020202020204" pitchFamily="34" charset="0"/>
            </a:endParaRPr>
          </a:p>
        </p:txBody>
      </p:sp>
      <p:grpSp>
        <p:nvGrpSpPr>
          <p:cNvPr id="21" name="グループ化 20">
            <a:extLst>
              <a:ext uri="{FF2B5EF4-FFF2-40B4-BE49-F238E27FC236}">
                <a16:creationId xmlns:a16="http://schemas.microsoft.com/office/drawing/2014/main" id="{F1B98BA9-77D7-F4A0-DF49-104A57A891E0}"/>
              </a:ext>
            </a:extLst>
          </p:cNvPr>
          <p:cNvGrpSpPr/>
          <p:nvPr/>
        </p:nvGrpSpPr>
        <p:grpSpPr>
          <a:xfrm>
            <a:off x="7639291" y="2037144"/>
            <a:ext cx="4444679" cy="4201610"/>
            <a:chOff x="7639291" y="2037144"/>
            <a:chExt cx="4444679" cy="4201610"/>
          </a:xfrm>
        </p:grpSpPr>
        <p:sp>
          <p:nvSpPr>
            <p:cNvPr id="11" name="正方形/長方形 10">
              <a:extLst>
                <a:ext uri="{FF2B5EF4-FFF2-40B4-BE49-F238E27FC236}">
                  <a16:creationId xmlns:a16="http://schemas.microsoft.com/office/drawing/2014/main" id="{07F731AE-5BD1-DF7C-E4ED-22A97BCAACEB}"/>
                </a:ext>
              </a:extLst>
            </p:cNvPr>
            <p:cNvSpPr/>
            <p:nvPr/>
          </p:nvSpPr>
          <p:spPr>
            <a:xfrm>
              <a:off x="7639291" y="2037144"/>
              <a:ext cx="4444679" cy="42016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350E36F-A5D5-2898-7594-6B13E5D55F9F}"/>
                </a:ext>
              </a:extLst>
            </p:cNvPr>
            <p:cNvSpPr txBox="1"/>
            <p:nvPr/>
          </p:nvSpPr>
          <p:spPr>
            <a:xfrm>
              <a:off x="7743464" y="2095015"/>
              <a:ext cx="1595821" cy="369332"/>
            </a:xfrm>
            <a:prstGeom prst="rect">
              <a:avLst/>
            </a:prstGeom>
            <a:noFill/>
          </p:spPr>
          <p:txBody>
            <a:bodyPr wrap="none" rtlCol="0">
              <a:spAutoFit/>
            </a:bodyPr>
            <a:lstStyle/>
            <a:p>
              <a:r>
                <a:rPr kumimoji="1" lang="en-US" altLang="ja-JP" dirty="0">
                  <a:solidFill>
                    <a:srgbClr val="FF0000"/>
                  </a:solidFill>
                </a:rPr>
                <a:t>Linear colliders</a:t>
              </a:r>
              <a:endParaRPr kumimoji="1" lang="ja-JP" altLang="en-US">
                <a:solidFill>
                  <a:srgbClr val="FF0000"/>
                </a:solidFill>
              </a:endParaRPr>
            </a:p>
          </p:txBody>
        </p:sp>
        <p:sp>
          <p:nvSpPr>
            <p:cNvPr id="13" name="テキスト ボックス 12">
              <a:extLst>
                <a:ext uri="{FF2B5EF4-FFF2-40B4-BE49-F238E27FC236}">
                  <a16:creationId xmlns:a16="http://schemas.microsoft.com/office/drawing/2014/main" id="{3D6926D0-2AC1-3F83-5A26-0D2050DBCFB4}"/>
                </a:ext>
              </a:extLst>
            </p:cNvPr>
            <p:cNvSpPr txBox="1"/>
            <p:nvPr/>
          </p:nvSpPr>
          <p:spPr>
            <a:xfrm>
              <a:off x="7743464" y="2583081"/>
              <a:ext cx="1112805" cy="369332"/>
            </a:xfrm>
            <a:prstGeom prst="rect">
              <a:avLst/>
            </a:prstGeom>
            <a:noFill/>
          </p:spPr>
          <p:txBody>
            <a:bodyPr wrap="none" rtlCol="0">
              <a:spAutoFit/>
            </a:bodyPr>
            <a:lstStyle/>
            <a:p>
              <a:r>
                <a:rPr kumimoji="1" lang="en-US" altLang="ja-JP" dirty="0">
                  <a:solidFill>
                    <a:srgbClr val="FF0000"/>
                  </a:solidFill>
                </a:rPr>
                <a:t>CERN LHC</a:t>
              </a:r>
              <a:endParaRPr kumimoji="1" lang="ja-JP" altLang="en-US">
                <a:solidFill>
                  <a:srgbClr val="FF0000"/>
                </a:solidFill>
              </a:endParaRPr>
            </a:p>
          </p:txBody>
        </p:sp>
        <p:sp>
          <p:nvSpPr>
            <p:cNvPr id="14" name="テキスト ボックス 13">
              <a:extLst>
                <a:ext uri="{FF2B5EF4-FFF2-40B4-BE49-F238E27FC236}">
                  <a16:creationId xmlns:a16="http://schemas.microsoft.com/office/drawing/2014/main" id="{B2478A27-CEE9-40ED-6827-29682FEFD256}"/>
                </a:ext>
              </a:extLst>
            </p:cNvPr>
            <p:cNvSpPr txBox="1"/>
            <p:nvPr/>
          </p:nvSpPr>
          <p:spPr>
            <a:xfrm>
              <a:off x="7743464" y="3024847"/>
              <a:ext cx="1101584" cy="369332"/>
            </a:xfrm>
            <a:prstGeom prst="rect">
              <a:avLst/>
            </a:prstGeom>
            <a:noFill/>
          </p:spPr>
          <p:txBody>
            <a:bodyPr wrap="none" rtlCol="0">
              <a:spAutoFit/>
            </a:bodyPr>
            <a:lstStyle/>
            <a:p>
              <a:r>
                <a:rPr kumimoji="1" lang="en-US" altLang="ja-JP" dirty="0">
                  <a:solidFill>
                    <a:srgbClr val="FF0000"/>
                  </a:solidFill>
                </a:rPr>
                <a:t>KEK </a:t>
              </a:r>
              <a:r>
                <a:rPr kumimoji="1" lang="en-US" altLang="ja-JP" dirty="0" err="1">
                  <a:solidFill>
                    <a:srgbClr val="FF0000"/>
                  </a:solidFill>
                </a:rPr>
                <a:t>Ohmi</a:t>
              </a:r>
              <a:endParaRPr kumimoji="1" lang="ja-JP" altLang="en-US">
                <a:solidFill>
                  <a:srgbClr val="FF0000"/>
                </a:solidFill>
              </a:endParaRPr>
            </a:p>
          </p:txBody>
        </p:sp>
        <p:sp>
          <p:nvSpPr>
            <p:cNvPr id="15" name="テキスト ボックス 14">
              <a:extLst>
                <a:ext uri="{FF2B5EF4-FFF2-40B4-BE49-F238E27FC236}">
                  <a16:creationId xmlns:a16="http://schemas.microsoft.com/office/drawing/2014/main" id="{C1C1FA9F-2A66-E7C6-E959-DE4E54EDB95A}"/>
                </a:ext>
              </a:extLst>
            </p:cNvPr>
            <p:cNvSpPr txBox="1"/>
            <p:nvPr/>
          </p:nvSpPr>
          <p:spPr>
            <a:xfrm>
              <a:off x="7743464" y="3455040"/>
              <a:ext cx="1101584" cy="369332"/>
            </a:xfrm>
            <a:prstGeom prst="rect">
              <a:avLst/>
            </a:prstGeom>
            <a:noFill/>
          </p:spPr>
          <p:txBody>
            <a:bodyPr wrap="none" rtlCol="0">
              <a:spAutoFit/>
            </a:bodyPr>
            <a:lstStyle/>
            <a:p>
              <a:r>
                <a:rPr kumimoji="1" lang="en-US" altLang="ja-JP" dirty="0">
                  <a:solidFill>
                    <a:srgbClr val="FF0000"/>
                  </a:solidFill>
                </a:rPr>
                <a:t>KEK </a:t>
              </a:r>
              <a:r>
                <a:rPr kumimoji="1" lang="en-US" altLang="ja-JP" dirty="0" err="1">
                  <a:solidFill>
                    <a:srgbClr val="FF0000"/>
                  </a:solidFill>
                </a:rPr>
                <a:t>Ohmi</a:t>
              </a:r>
              <a:endParaRPr kumimoji="1" lang="ja-JP" altLang="en-US">
                <a:solidFill>
                  <a:srgbClr val="FF0000"/>
                </a:solidFill>
              </a:endParaRPr>
            </a:p>
          </p:txBody>
        </p:sp>
        <p:sp>
          <p:nvSpPr>
            <p:cNvPr id="16" name="テキスト ボックス 15">
              <a:extLst>
                <a:ext uri="{FF2B5EF4-FFF2-40B4-BE49-F238E27FC236}">
                  <a16:creationId xmlns:a16="http://schemas.microsoft.com/office/drawing/2014/main" id="{956DA51E-FDF6-3C62-00B8-21A16171B157}"/>
                </a:ext>
              </a:extLst>
            </p:cNvPr>
            <p:cNvSpPr txBox="1"/>
            <p:nvPr/>
          </p:nvSpPr>
          <p:spPr>
            <a:xfrm>
              <a:off x="7743464" y="3931535"/>
              <a:ext cx="1101584" cy="369332"/>
            </a:xfrm>
            <a:prstGeom prst="rect">
              <a:avLst/>
            </a:prstGeom>
            <a:noFill/>
          </p:spPr>
          <p:txBody>
            <a:bodyPr wrap="none" rtlCol="0">
              <a:spAutoFit/>
            </a:bodyPr>
            <a:lstStyle/>
            <a:p>
              <a:r>
                <a:rPr kumimoji="1" lang="en-US" altLang="ja-JP" dirty="0">
                  <a:solidFill>
                    <a:srgbClr val="FF0000"/>
                  </a:solidFill>
                </a:rPr>
                <a:t>KEK </a:t>
              </a:r>
              <a:r>
                <a:rPr kumimoji="1" lang="en-US" altLang="ja-JP" dirty="0" err="1">
                  <a:solidFill>
                    <a:srgbClr val="FF0000"/>
                  </a:solidFill>
                </a:rPr>
                <a:t>Ohmi</a:t>
              </a:r>
              <a:endParaRPr kumimoji="1" lang="ja-JP" altLang="en-US">
                <a:solidFill>
                  <a:srgbClr val="FF0000"/>
                </a:solidFill>
              </a:endParaRPr>
            </a:p>
          </p:txBody>
        </p:sp>
        <p:sp>
          <p:nvSpPr>
            <p:cNvPr id="17" name="テキスト ボックス 16">
              <a:extLst>
                <a:ext uri="{FF2B5EF4-FFF2-40B4-BE49-F238E27FC236}">
                  <a16:creationId xmlns:a16="http://schemas.microsoft.com/office/drawing/2014/main" id="{224E2234-018D-14C5-64A3-C8FE8BDB5BC3}"/>
                </a:ext>
              </a:extLst>
            </p:cNvPr>
            <p:cNvSpPr txBox="1"/>
            <p:nvPr/>
          </p:nvSpPr>
          <p:spPr>
            <a:xfrm>
              <a:off x="7743464" y="4419602"/>
              <a:ext cx="617477" cy="369332"/>
            </a:xfrm>
            <a:prstGeom prst="rect">
              <a:avLst/>
            </a:prstGeom>
            <a:noFill/>
          </p:spPr>
          <p:txBody>
            <a:bodyPr wrap="none" rtlCol="0">
              <a:spAutoFit/>
            </a:bodyPr>
            <a:lstStyle/>
            <a:p>
              <a:r>
                <a:rPr kumimoji="1" lang="en-US" altLang="ja-JP" dirty="0">
                  <a:solidFill>
                    <a:srgbClr val="FF0000"/>
                  </a:solidFill>
                </a:rPr>
                <a:t>IHEP</a:t>
              </a:r>
              <a:endParaRPr kumimoji="1" lang="ja-JP" altLang="en-US">
                <a:solidFill>
                  <a:srgbClr val="FF0000"/>
                </a:solidFill>
              </a:endParaRPr>
            </a:p>
          </p:txBody>
        </p:sp>
        <p:sp>
          <p:nvSpPr>
            <p:cNvPr id="18" name="テキスト ボックス 17">
              <a:extLst>
                <a:ext uri="{FF2B5EF4-FFF2-40B4-BE49-F238E27FC236}">
                  <a16:creationId xmlns:a16="http://schemas.microsoft.com/office/drawing/2014/main" id="{17C4B29C-44E5-C433-1505-8B2FCEBC7719}"/>
                </a:ext>
              </a:extLst>
            </p:cNvPr>
            <p:cNvSpPr txBox="1"/>
            <p:nvPr/>
          </p:nvSpPr>
          <p:spPr>
            <a:xfrm>
              <a:off x="7743464" y="4907669"/>
              <a:ext cx="635110" cy="369332"/>
            </a:xfrm>
            <a:prstGeom prst="rect">
              <a:avLst/>
            </a:prstGeom>
            <a:noFill/>
          </p:spPr>
          <p:txBody>
            <a:bodyPr wrap="none" rtlCol="0">
              <a:spAutoFit/>
            </a:bodyPr>
            <a:lstStyle/>
            <a:p>
              <a:r>
                <a:rPr kumimoji="1" lang="en-US" altLang="ja-JP" dirty="0">
                  <a:solidFill>
                    <a:srgbClr val="FF0000"/>
                  </a:solidFill>
                </a:rPr>
                <a:t>BINP</a:t>
              </a:r>
              <a:endParaRPr kumimoji="1" lang="ja-JP" altLang="en-US">
                <a:solidFill>
                  <a:srgbClr val="FF0000"/>
                </a:solidFill>
              </a:endParaRPr>
            </a:p>
          </p:txBody>
        </p:sp>
        <p:sp>
          <p:nvSpPr>
            <p:cNvPr id="19" name="テキスト ボックス 18">
              <a:extLst>
                <a:ext uri="{FF2B5EF4-FFF2-40B4-BE49-F238E27FC236}">
                  <a16:creationId xmlns:a16="http://schemas.microsoft.com/office/drawing/2014/main" id="{86DFD1A4-1986-C051-596C-0CA6FC22A4CC}"/>
                </a:ext>
              </a:extLst>
            </p:cNvPr>
            <p:cNvSpPr txBox="1"/>
            <p:nvPr/>
          </p:nvSpPr>
          <p:spPr>
            <a:xfrm>
              <a:off x="7743464" y="5337861"/>
              <a:ext cx="505267" cy="369332"/>
            </a:xfrm>
            <a:prstGeom prst="rect">
              <a:avLst/>
            </a:prstGeom>
            <a:noFill/>
          </p:spPr>
          <p:txBody>
            <a:bodyPr wrap="none" rtlCol="0">
              <a:spAutoFit/>
            </a:bodyPr>
            <a:lstStyle/>
            <a:p>
              <a:r>
                <a:rPr lang="en-US" altLang="ja-JP" dirty="0">
                  <a:solidFill>
                    <a:srgbClr val="FF0000"/>
                  </a:solidFill>
                </a:rPr>
                <a:t>LBL</a:t>
              </a:r>
              <a:endParaRPr kumimoji="1" lang="ja-JP" altLang="en-US">
                <a:solidFill>
                  <a:srgbClr val="FF0000"/>
                </a:solidFill>
              </a:endParaRPr>
            </a:p>
          </p:txBody>
        </p:sp>
        <p:sp>
          <p:nvSpPr>
            <p:cNvPr id="20" name="テキスト ボックス 19">
              <a:extLst>
                <a:ext uri="{FF2B5EF4-FFF2-40B4-BE49-F238E27FC236}">
                  <a16:creationId xmlns:a16="http://schemas.microsoft.com/office/drawing/2014/main" id="{A666C256-7207-77AC-2961-880D28CF7047}"/>
                </a:ext>
              </a:extLst>
            </p:cNvPr>
            <p:cNvSpPr txBox="1"/>
            <p:nvPr/>
          </p:nvSpPr>
          <p:spPr>
            <a:xfrm>
              <a:off x="7743464" y="5768060"/>
              <a:ext cx="694421" cy="369332"/>
            </a:xfrm>
            <a:prstGeom prst="rect">
              <a:avLst/>
            </a:prstGeom>
            <a:noFill/>
          </p:spPr>
          <p:txBody>
            <a:bodyPr wrap="none" rtlCol="0">
              <a:spAutoFit/>
            </a:bodyPr>
            <a:lstStyle/>
            <a:p>
              <a:r>
                <a:rPr lang="en-US" altLang="ja-JP" dirty="0">
                  <a:solidFill>
                    <a:srgbClr val="FF0000"/>
                  </a:solidFill>
                </a:rPr>
                <a:t>CERN</a:t>
              </a:r>
              <a:endParaRPr kumimoji="1" lang="ja-JP" altLang="en-US">
                <a:solidFill>
                  <a:srgbClr val="FF0000"/>
                </a:solidFill>
              </a:endParaRPr>
            </a:p>
          </p:txBody>
        </p:sp>
      </p:grpSp>
    </p:spTree>
    <p:extLst>
      <p:ext uri="{BB962C8B-B14F-4D97-AF65-F5344CB8AC3E}">
        <p14:creationId xmlns:p14="http://schemas.microsoft.com/office/powerpoint/2010/main" val="3714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4285F9F-DBED-4741-3606-5BFE0E480488}"/>
              </a:ext>
            </a:extLst>
          </p:cNvPr>
          <p:cNvPicPr>
            <a:picLocks noChangeAspect="1"/>
          </p:cNvPicPr>
          <p:nvPr/>
        </p:nvPicPr>
        <p:blipFill>
          <a:blip r:embed="rId2"/>
          <a:stretch>
            <a:fillRect/>
          </a:stretch>
        </p:blipFill>
        <p:spPr>
          <a:xfrm>
            <a:off x="33598" y="1344539"/>
            <a:ext cx="12160154" cy="4250725"/>
          </a:xfrm>
          <a:prstGeom prst="rect">
            <a:avLst/>
          </a:prstGeom>
        </p:spPr>
      </p:pic>
    </p:spTree>
    <p:extLst>
      <p:ext uri="{BB962C8B-B14F-4D97-AF65-F5344CB8AC3E}">
        <p14:creationId xmlns:p14="http://schemas.microsoft.com/office/powerpoint/2010/main" val="9143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5220A70-C780-6D68-75C3-1B47F0F50BC9}"/>
              </a:ext>
            </a:extLst>
          </p:cNvPr>
          <p:cNvPicPr>
            <a:picLocks noChangeAspect="1"/>
          </p:cNvPicPr>
          <p:nvPr/>
        </p:nvPicPr>
        <p:blipFill>
          <a:blip r:embed="rId2"/>
          <a:stretch>
            <a:fillRect/>
          </a:stretch>
        </p:blipFill>
        <p:spPr>
          <a:xfrm>
            <a:off x="1346887" y="-8309"/>
            <a:ext cx="8998808" cy="6728734"/>
          </a:xfrm>
          <a:prstGeom prst="rect">
            <a:avLst/>
          </a:prstGeom>
        </p:spPr>
      </p:pic>
      <p:sp>
        <p:nvSpPr>
          <p:cNvPr id="5" name="日付プレースホルダー 4">
            <a:extLst>
              <a:ext uri="{FF2B5EF4-FFF2-40B4-BE49-F238E27FC236}">
                <a16:creationId xmlns:a16="http://schemas.microsoft.com/office/drawing/2014/main" id="{332DE9CF-7653-4AEA-6F54-58C93779FA9E}"/>
              </a:ext>
            </a:extLst>
          </p:cNvPr>
          <p:cNvSpPr>
            <a:spLocks noGrp="1"/>
          </p:cNvSpPr>
          <p:nvPr>
            <p:ph type="dt" sz="half" idx="10"/>
          </p:nvPr>
        </p:nvSpPr>
        <p:spPr/>
        <p:txBody>
          <a:bodyPr/>
          <a:lstStyle/>
          <a:p>
            <a:r>
              <a:rPr lang="en-US" altLang="ja-JP"/>
              <a:t>2024/Oct/07</a:t>
            </a:r>
            <a:endParaRPr lang="en-US" altLang="ja-JP" dirty="0"/>
          </a:p>
        </p:txBody>
      </p:sp>
      <p:sp>
        <p:nvSpPr>
          <p:cNvPr id="6" name="フッター プレースホルダー 5">
            <a:extLst>
              <a:ext uri="{FF2B5EF4-FFF2-40B4-BE49-F238E27FC236}">
                <a16:creationId xmlns:a16="http://schemas.microsoft.com/office/drawing/2014/main" id="{C92D89E5-898C-1C81-AB48-FEFF2C8E3BD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7" name="スライド番号プレースホルダー 6">
            <a:extLst>
              <a:ext uri="{FF2B5EF4-FFF2-40B4-BE49-F238E27FC236}">
                <a16:creationId xmlns:a16="http://schemas.microsoft.com/office/drawing/2014/main" id="{26DDFE9F-2F73-3AB2-54CB-51F1D875175F}"/>
              </a:ext>
            </a:extLst>
          </p:cNvPr>
          <p:cNvSpPr>
            <a:spLocks noGrp="1"/>
          </p:cNvSpPr>
          <p:nvPr>
            <p:ph type="sldNum" sz="quarter" idx="12"/>
          </p:nvPr>
        </p:nvSpPr>
        <p:spPr/>
        <p:txBody>
          <a:bodyPr/>
          <a:lstStyle/>
          <a:p>
            <a:fld id="{D92486E9-A0B3-4706-B8AA-9F1AFB67B3EB}" type="slidenum">
              <a:rPr lang="ja-JP" altLang="en-US" smtClean="0"/>
              <a:pPr/>
              <a:t>26</a:t>
            </a:fld>
            <a:endParaRPr lang="ja-JP" altLang="en-US"/>
          </a:p>
        </p:txBody>
      </p:sp>
      <p:sp>
        <p:nvSpPr>
          <p:cNvPr id="8" name="テキスト ボックス 7">
            <a:extLst>
              <a:ext uri="{FF2B5EF4-FFF2-40B4-BE49-F238E27FC236}">
                <a16:creationId xmlns:a16="http://schemas.microsoft.com/office/drawing/2014/main" id="{8196E674-90CC-6A6D-434F-7A0948352ADA}"/>
              </a:ext>
            </a:extLst>
          </p:cNvPr>
          <p:cNvSpPr txBox="1"/>
          <p:nvPr/>
        </p:nvSpPr>
        <p:spPr>
          <a:xfrm>
            <a:off x="338782" y="2584598"/>
            <a:ext cx="3680303" cy="1200329"/>
          </a:xfrm>
          <a:prstGeom prst="rect">
            <a:avLst/>
          </a:prstGeom>
          <a:noFill/>
        </p:spPr>
        <p:txBody>
          <a:bodyPr wrap="none" rtlCol="0">
            <a:spAutoFit/>
          </a:bodyPr>
          <a:lstStyle/>
          <a:p>
            <a:r>
              <a:rPr lang="en-US" dirty="0"/>
              <a:t>Plan:</a:t>
            </a:r>
          </a:p>
          <a:p>
            <a:r>
              <a:rPr lang="en-US" dirty="0"/>
              <a:t>SAD Lattice -&gt; Xsuite</a:t>
            </a:r>
          </a:p>
          <a:p>
            <a:r>
              <a:rPr lang="en-US" dirty="0"/>
              <a:t>Beam-beam simulation of SuperKEKB</a:t>
            </a:r>
            <a:br>
              <a:rPr lang="en-US" dirty="0"/>
            </a:br>
            <a:r>
              <a:rPr lang="en-US" dirty="0"/>
              <a:t>using Xsuite (J. P. Salvesen).</a:t>
            </a:r>
          </a:p>
        </p:txBody>
      </p:sp>
    </p:spTree>
    <p:extLst>
      <p:ext uri="{BB962C8B-B14F-4D97-AF65-F5344CB8AC3E}">
        <p14:creationId xmlns:p14="http://schemas.microsoft.com/office/powerpoint/2010/main" val="2315335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International Collaboration in SuperKEKB"/>
          <p:cNvSpPr txBox="1">
            <a:spLocks noGrp="1"/>
          </p:cNvSpPr>
          <p:nvPr>
            <p:ph type="title"/>
          </p:nvPr>
        </p:nvSpPr>
        <p:spPr>
          <a:xfrm>
            <a:off x="806574" y="0"/>
            <a:ext cx="10515600" cy="1171518"/>
          </a:xfrm>
          <a:prstGeom prst="rect">
            <a:avLst/>
          </a:prstGeom>
        </p:spPr>
        <p:txBody>
          <a:bodyPr>
            <a:normAutofit fontScale="90000"/>
          </a:bodyPr>
          <a:lstStyle>
            <a:lvl1pPr defTabSz="1369804">
              <a:defRPr sz="4740" spc="-94"/>
            </a:lvl1pPr>
          </a:lstStyle>
          <a:p>
            <a:r>
              <a:rPr dirty="0">
                <a:latin typeface="Comic Sans MS" panose="030F0902030302020204" pitchFamily="66" charset="0"/>
              </a:rPr>
              <a:t>International Collaboration in </a:t>
            </a:r>
            <a:r>
              <a:rPr dirty="0" err="1">
                <a:latin typeface="Comic Sans MS" panose="030F0902030302020204" pitchFamily="66" charset="0"/>
              </a:rPr>
              <a:t>SuperKEKB</a:t>
            </a:r>
            <a:endParaRPr dirty="0">
              <a:latin typeface="Comic Sans MS" panose="030F0902030302020204" pitchFamily="66" charset="0"/>
            </a:endParaRPr>
          </a:p>
        </p:txBody>
      </p:sp>
      <p:sp>
        <p:nvSpPr>
          <p:cNvPr id="152" name="International Working Group (new organization introduced at ARC)…"/>
          <p:cNvSpPr txBox="1"/>
          <p:nvPr/>
        </p:nvSpPr>
        <p:spPr>
          <a:xfrm>
            <a:off x="1773519" y="1137571"/>
            <a:ext cx="8581710" cy="4776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267880" marR="0" lvl="0"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sz="1547" b="1" i="0" u="sng"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International Working Group </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(new organization introduced at </a:t>
            </a:r>
            <a:r>
              <a:rPr kumimoji="0" lang="en-US"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the last </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ARC)</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000">
                <a:solidFill>
                  <a:srgbClr val="000000"/>
                </a:solidFill>
              </a:defRPr>
            </a:pPr>
            <a:r>
              <a:rPr kumimoji="0" sz="1406"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Beam Tuning and Operation</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000">
                <a:solidFill>
                  <a:srgbClr val="000000"/>
                </a:solidFill>
              </a:defRPr>
            </a:pPr>
            <a:r>
              <a:rPr kumimoji="0" sz="1406"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Sudden Beam Loss (SBL)</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000" b="1">
                <a:solidFill>
                  <a:srgbClr val="000000"/>
                </a:solidFill>
              </a:defRPr>
            </a:pPr>
            <a:r>
              <a:rPr kumimoji="0" sz="1406"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Beam-Beam Interaction and Collective Effects</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000">
                <a:solidFill>
                  <a:srgbClr val="000000"/>
                </a:solidFill>
              </a:defRPr>
            </a:pPr>
            <a:r>
              <a:rPr kumimoji="0" sz="1406"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Beam Instrumentation</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000">
                <a:solidFill>
                  <a:srgbClr val="000000"/>
                </a:solidFill>
              </a:defRPr>
            </a:pPr>
            <a:r>
              <a:rPr kumimoji="0" sz="1406"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Future Upgrade</a:t>
            </a:r>
          </a:p>
          <a:p>
            <a:pPr marL="267880" marR="0" lvl="0"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One possible avenue for cooperation with US national labs/universities is </a:t>
            </a:r>
            <a:r>
              <a:rPr kumimoji="0" lang="en-US" sz="16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Beam-Beam Interactions</a:t>
            </a:r>
            <a:r>
              <a:rPr kumimoji="0" sz="1547"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 </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Strong-strong beam-beam simulations </a:t>
            </a:r>
            <a:r>
              <a:rPr kumimoji="0" sz="1547"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with the full lattice</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 using the BMAD package. </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US DOE HPC (high-performance computing) machines are available for HEP for these simulations.</a:t>
            </a:r>
          </a:p>
          <a:p>
            <a:pPr marL="535761" marR="0" lvl="1"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lang="en-US"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The proposal could involve junior acc. physicists, supervised </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by senior scientists, </a:t>
            </a:r>
            <a:b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br>
            <a:r>
              <a:rPr kumimoji="0" sz="1547"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mn-cs"/>
              </a:rPr>
              <a:t>Yunhai</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 Cai (SLAC), David Sagan (Cornell), Mark Palmer (BNL)</a:t>
            </a:r>
          </a:p>
          <a:p>
            <a:pPr marL="267880" marR="0" lvl="0"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US accelerator leaders, Tor </a:t>
            </a:r>
            <a:r>
              <a:rPr kumimoji="0" sz="1547"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mn-cs"/>
              </a:rPr>
              <a:t>Raubenheimer</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 Sergei </a:t>
            </a:r>
            <a:r>
              <a:rPr kumimoji="0" sz="1547" b="0" i="0" u="none" strike="noStrike" kern="1200" cap="none" spc="0" normalizeH="0" baseline="0" noProof="0" dirty="0" err="1">
                <a:ln>
                  <a:noFill/>
                </a:ln>
                <a:solidFill>
                  <a:srgbClr val="000000"/>
                </a:solidFill>
                <a:effectLst/>
                <a:uLnTx/>
                <a:uFillTx/>
                <a:latin typeface="Comic Sans MS" panose="030F0902030302020204" pitchFamily="66" charset="0"/>
                <a:ea typeface="+mn-ea"/>
                <a:cs typeface="+mn-cs"/>
              </a:rPr>
              <a:t>Nagaitsev</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 and Mark Palmer, are highly supportive</a:t>
            </a:r>
          </a:p>
          <a:p>
            <a:pPr marL="267880" marR="0" lvl="0" indent="-267880" algn="l" defTabSz="914400" rtl="0" eaLnBrk="1" fontAlgn="auto" latinLnBrk="0" hangingPunct="1">
              <a:lnSpc>
                <a:spcPct val="100000"/>
              </a:lnSpc>
              <a:spcBef>
                <a:spcPts val="703"/>
              </a:spcBef>
              <a:spcAft>
                <a:spcPts val="0"/>
              </a:spcAft>
              <a:buClrTx/>
              <a:buSzPct val="123000"/>
              <a:buFontTx/>
              <a:buChar char="•"/>
              <a:tabLst/>
              <a:defRPr sz="2200">
                <a:solidFill>
                  <a:srgbClr val="000000"/>
                </a:solidFill>
              </a:defRPr>
            </a:pPr>
            <a:r>
              <a:rPr kumimoji="0" sz="1547"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The DOE has requested a clear plan</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 for a </a:t>
            </a:r>
            <a:r>
              <a:rPr kumimoji="0" lang="en-US"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possible </a:t>
            </a:r>
            <a:r>
              <a:rPr kumimoji="0" sz="1547" b="0" i="0" u="none" strike="noStrike" kern="1200" cap="none" spc="0" normalizeH="0" baseline="0" noProof="0" dirty="0">
                <a:ln>
                  <a:noFill/>
                </a:ln>
                <a:solidFill>
                  <a:srgbClr val="000000"/>
                </a:solidFill>
                <a:effectLst/>
                <a:uLnTx/>
                <a:uFillTx/>
                <a:latin typeface="Comic Sans MS" panose="030F0902030302020204" pitchFamily="66" charset="0"/>
                <a:ea typeface="+mn-ea"/>
                <a:cs typeface="+mn-cs"/>
              </a:rPr>
              <a:t>US contribution to SuperKEKB</a:t>
            </a:r>
          </a:p>
        </p:txBody>
      </p:sp>
      <p:sp>
        <p:nvSpPr>
          <p:cNvPr id="2" name="TextBox 1">
            <a:extLst>
              <a:ext uri="{FF2B5EF4-FFF2-40B4-BE49-F238E27FC236}">
                <a16:creationId xmlns:a16="http://schemas.microsoft.com/office/drawing/2014/main" id="{9514A1C2-AD0A-A589-E9C3-3DAEA8C3702F}"/>
              </a:ext>
            </a:extLst>
          </p:cNvPr>
          <p:cNvSpPr txBox="1"/>
          <p:nvPr/>
        </p:nvSpPr>
        <p:spPr>
          <a:xfrm>
            <a:off x="178894" y="6211669"/>
            <a:ext cx="3189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Keisuke Yoshihara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US Belle II)</a:t>
            </a:r>
          </a:p>
        </p:txBody>
      </p:sp>
      <p:sp>
        <p:nvSpPr>
          <p:cNvPr id="3" name="Slide Number Placeholder 2">
            <a:extLst>
              <a:ext uri="{FF2B5EF4-FFF2-40B4-BE49-F238E27FC236}">
                <a16:creationId xmlns:a16="http://schemas.microsoft.com/office/drawing/2014/main" id="{3718BEB7-A1AB-B025-A494-66E9790A7CE7}"/>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2275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On validity of beam-beam codes used in SuperKEKB"/>
          <p:cNvSpPr txBox="1">
            <a:spLocks noGrp="1"/>
          </p:cNvSpPr>
          <p:nvPr>
            <p:ph type="title"/>
          </p:nvPr>
        </p:nvSpPr>
        <p:spPr>
          <a:xfrm>
            <a:off x="355260" y="119804"/>
            <a:ext cx="11481480" cy="444174"/>
          </a:xfrm>
          <a:prstGeom prst="rect">
            <a:avLst/>
          </a:prstGeom>
        </p:spPr>
        <p:txBody>
          <a:bodyPr>
            <a:noAutofit/>
          </a:bodyPr>
          <a:lstStyle>
            <a:lvl1pPr algn="l">
              <a:defRPr sz="4800">
                <a:latin typeface="Helvetica"/>
                <a:ea typeface="Helvetica"/>
                <a:cs typeface="Helvetica"/>
                <a:sym typeface="Helvetica"/>
              </a:defRPr>
            </a:lvl1pPr>
          </a:lstStyle>
          <a:p>
            <a:r>
              <a:rPr sz="3600" dirty="0"/>
              <a:t>On validity of beam-beam codes used in </a:t>
            </a:r>
            <a:r>
              <a:rPr sz="3600" dirty="0" err="1"/>
              <a:t>SuperKEKB</a:t>
            </a:r>
            <a:endParaRPr sz="3600" dirty="0"/>
          </a:p>
        </p:txBody>
      </p:sp>
      <p:sp>
        <p:nvSpPr>
          <p:cNvPr id="147" name="Beam-beam codes used in SuperKEKB…"/>
          <p:cNvSpPr txBox="1">
            <a:spLocks noGrp="1"/>
          </p:cNvSpPr>
          <p:nvPr>
            <p:ph type="body" idx="1"/>
          </p:nvPr>
        </p:nvSpPr>
        <p:spPr>
          <a:xfrm>
            <a:off x="355260" y="643813"/>
            <a:ext cx="11481480" cy="5714916"/>
          </a:xfrm>
          <a:prstGeom prst="rect">
            <a:avLst/>
          </a:prstGeom>
        </p:spPr>
        <p:txBody>
          <a:bodyPr anchor="t">
            <a:normAutofit fontScale="47500" lnSpcReduction="20000"/>
          </a:bodyPr>
          <a:lstStyle/>
          <a:p>
            <a:pPr marL="241300" indent="-241300" defTabSz="392113">
              <a:lnSpc>
                <a:spcPts val="2500"/>
              </a:lnSpc>
              <a:spcBef>
                <a:spcPts val="450"/>
              </a:spcBef>
              <a:defRPr sz="3800"/>
            </a:pPr>
            <a:r>
              <a:rPr dirty="0"/>
              <a:t>Beam-beam codes used in </a:t>
            </a:r>
            <a:r>
              <a:rPr dirty="0" err="1"/>
              <a:t>SuperKEKB</a:t>
            </a:r>
            <a:endParaRPr dirty="0"/>
          </a:p>
          <a:p>
            <a:pPr marL="542925" lvl="1" indent="-241300" defTabSz="392113">
              <a:lnSpc>
                <a:spcPts val="1850"/>
              </a:lnSpc>
              <a:spcBef>
                <a:spcPts val="450"/>
              </a:spcBef>
              <a:buChar char="-"/>
              <a:defRPr sz="3040"/>
            </a:pPr>
            <a:r>
              <a:rPr dirty="0"/>
              <a:t>In-house codes at KEK: BBWS/BBSS/STCR (developed by K. </a:t>
            </a:r>
            <a:r>
              <a:rPr dirty="0" err="1"/>
              <a:t>Ohmi</a:t>
            </a:r>
            <a:r>
              <a:rPr dirty="0"/>
              <a:t>) and SAD (maintained by K. </a:t>
            </a:r>
            <a:r>
              <a:rPr dirty="0" err="1"/>
              <a:t>Oide</a:t>
            </a:r>
            <a:r>
              <a:rPr dirty="0"/>
              <a:t> et al.)</a:t>
            </a:r>
          </a:p>
          <a:p>
            <a:pPr marL="844550" lvl="2" indent="-241300" defTabSz="392113">
              <a:lnSpc>
                <a:spcPts val="1600"/>
              </a:lnSpc>
              <a:spcBef>
                <a:spcPts val="450"/>
              </a:spcBef>
              <a:buChar char="-"/>
              <a:defRPr sz="2660"/>
            </a:pPr>
            <a:r>
              <a:rPr dirty="0"/>
              <a:t>BBWS: weak-strong model + perturbation maps</a:t>
            </a:r>
          </a:p>
          <a:p>
            <a:pPr marL="844550" lvl="2" indent="-241300" defTabSz="392113">
              <a:lnSpc>
                <a:spcPts val="1600"/>
              </a:lnSpc>
              <a:spcBef>
                <a:spcPts val="450"/>
              </a:spcBef>
              <a:buChar char="-"/>
              <a:defRPr sz="2660"/>
            </a:pPr>
            <a:r>
              <a:rPr dirty="0"/>
              <a:t>BBSS: strong-strong model (soft-Gaussian and PIC options) + perturbation maps</a:t>
            </a:r>
          </a:p>
          <a:p>
            <a:pPr marL="844550" lvl="2" indent="-241300" defTabSz="392113">
              <a:lnSpc>
                <a:spcPts val="1600"/>
              </a:lnSpc>
              <a:spcBef>
                <a:spcPts val="450"/>
              </a:spcBef>
              <a:buChar char="-"/>
              <a:defRPr sz="2660"/>
            </a:pPr>
            <a:r>
              <a:rPr dirty="0"/>
              <a:t>STCR: strong-strong model + full lattices + space charge</a:t>
            </a:r>
          </a:p>
          <a:p>
            <a:pPr marL="844550" lvl="2" indent="-241300" defTabSz="392113">
              <a:lnSpc>
                <a:spcPts val="1600"/>
              </a:lnSpc>
              <a:spcBef>
                <a:spcPts val="450"/>
              </a:spcBef>
              <a:buChar char="-"/>
              <a:defRPr sz="2660"/>
            </a:pPr>
            <a:r>
              <a:rPr dirty="0"/>
              <a:t>SAD: weak-strong model (BBWS integrated into SAD) + full lattices + space charge</a:t>
            </a:r>
          </a:p>
          <a:p>
            <a:pPr marL="542925" lvl="1" indent="-241300" defTabSz="392113">
              <a:lnSpc>
                <a:spcPts val="1850"/>
              </a:lnSpc>
              <a:spcBef>
                <a:spcPts val="450"/>
              </a:spcBef>
              <a:buChar char="-"/>
              <a:defRPr sz="3040"/>
            </a:pPr>
            <a:r>
              <a:rPr dirty="0"/>
              <a:t>External third-party codes</a:t>
            </a:r>
          </a:p>
          <a:p>
            <a:pPr marL="844550" lvl="2" indent="-241300" defTabSz="392113">
              <a:lnSpc>
                <a:spcPts val="1600"/>
              </a:lnSpc>
              <a:spcBef>
                <a:spcPts val="450"/>
              </a:spcBef>
              <a:buChar char="-"/>
              <a:defRPr sz="2660"/>
            </a:pPr>
            <a:r>
              <a:rPr dirty="0"/>
              <a:t>IBB (Y. Zhang, IHEP): strong-strong model (soft-Gaussian and PIC options) + perturbation maps</a:t>
            </a:r>
          </a:p>
          <a:p>
            <a:pPr marL="844550" lvl="2" indent="-241300" defTabSz="392113">
              <a:lnSpc>
                <a:spcPts val="1600"/>
              </a:lnSpc>
              <a:spcBef>
                <a:spcPts val="450"/>
              </a:spcBef>
              <a:buChar char="-"/>
              <a:defRPr sz="2660"/>
            </a:pPr>
            <a:r>
              <a:rPr dirty="0"/>
              <a:t>APES-T (Z. Li and Y. Zhang, IHEP): strong-strong model + full lattices</a:t>
            </a:r>
          </a:p>
          <a:p>
            <a:pPr marL="844550" lvl="2" indent="-241300" defTabSz="392113">
              <a:lnSpc>
                <a:spcPts val="1600"/>
              </a:lnSpc>
              <a:spcBef>
                <a:spcPts val="450"/>
              </a:spcBef>
              <a:buChar char="-"/>
              <a:defRPr sz="2660"/>
            </a:pPr>
            <a:r>
              <a:rPr dirty="0"/>
              <a:t>Xsuite (P. </a:t>
            </a:r>
            <a:r>
              <a:rPr dirty="0" err="1"/>
              <a:t>Kicsiny</a:t>
            </a:r>
            <a:r>
              <a:rPr dirty="0"/>
              <a:t>, CERN): weak-strong and strong-strong models</a:t>
            </a:r>
          </a:p>
          <a:p>
            <a:pPr marL="542925" lvl="1" indent="-241300" defTabSz="392113">
              <a:lnSpc>
                <a:spcPts val="1850"/>
              </a:lnSpc>
              <a:spcBef>
                <a:spcPts val="450"/>
              </a:spcBef>
              <a:buChar char="-"/>
              <a:defRPr sz="3040"/>
            </a:pPr>
            <a:r>
              <a:rPr dirty="0"/>
              <a:t>Findings/Achievements</a:t>
            </a:r>
          </a:p>
          <a:p>
            <a:pPr marL="844550" lvl="2" indent="-241300" defTabSz="392113">
              <a:lnSpc>
                <a:spcPts val="1850"/>
              </a:lnSpc>
              <a:spcBef>
                <a:spcPts val="450"/>
              </a:spcBef>
              <a:buChar char="-"/>
              <a:defRPr sz="3040"/>
            </a:pPr>
            <a:r>
              <a:rPr dirty="0"/>
              <a:t>Overall, all codes consistently capture the key beam-beam physics in </a:t>
            </a:r>
            <a:r>
              <a:rPr dirty="0" err="1"/>
              <a:t>SuperKEKB</a:t>
            </a:r>
            <a:r>
              <a:rPr dirty="0"/>
              <a:t>, including coherent X-Z instability, combined effects of beam-beam and impedances, </a:t>
            </a:r>
            <a:r>
              <a:rPr dirty="0" err="1"/>
              <a:t>synchrobetatron</a:t>
            </a:r>
            <a:r>
              <a:rPr dirty="0"/>
              <a:t> resonances, and the effects of machine aberrations.</a:t>
            </a:r>
          </a:p>
          <a:p>
            <a:pPr marL="844550" lvl="2" indent="-241300" defTabSz="392113">
              <a:lnSpc>
                <a:spcPts val="1850"/>
              </a:lnSpc>
              <a:spcBef>
                <a:spcPts val="450"/>
              </a:spcBef>
              <a:buChar char="-"/>
              <a:defRPr sz="3040"/>
            </a:pPr>
            <a:r>
              <a:rPr dirty="0"/>
              <a:t>External codes have been improved through benchmarking and collaborative studies with KEK researchers, as well as through their applications to </a:t>
            </a:r>
            <a:r>
              <a:rPr dirty="0" err="1"/>
              <a:t>SuperKEKB</a:t>
            </a:r>
            <a:r>
              <a:rPr dirty="0"/>
              <a:t>. These activities have also provided valuable training for young accelerator physicists, particularly from China and Europe.</a:t>
            </a:r>
          </a:p>
          <a:p>
            <a:pPr marL="241300" indent="-241300" defTabSz="392113">
              <a:lnSpc>
                <a:spcPts val="2500"/>
              </a:lnSpc>
              <a:spcBef>
                <a:spcPts val="450"/>
              </a:spcBef>
              <a:defRPr sz="3800"/>
            </a:pPr>
            <a:r>
              <a:rPr dirty="0"/>
              <a:t>Other successful benchmarks/collaborations</a:t>
            </a:r>
          </a:p>
          <a:p>
            <a:pPr marL="542925" lvl="1" indent="-241300" defTabSz="392113">
              <a:lnSpc>
                <a:spcPts val="1600"/>
              </a:lnSpc>
              <a:spcBef>
                <a:spcPts val="450"/>
              </a:spcBef>
              <a:buChar char="-"/>
              <a:defRPr sz="2660"/>
            </a:pPr>
            <a:r>
              <a:rPr dirty="0"/>
              <a:t>BBSS benchmarked with BeamBeam3D (J. </a:t>
            </a:r>
            <a:r>
              <a:rPr dirty="0" err="1"/>
              <a:t>Qiang</a:t>
            </a:r>
            <a:r>
              <a:rPr dirty="0"/>
              <a:t>)</a:t>
            </a:r>
          </a:p>
          <a:p>
            <a:pPr marL="542925" lvl="1" indent="-241300" defTabSz="392113">
              <a:lnSpc>
                <a:spcPts val="1600"/>
              </a:lnSpc>
              <a:spcBef>
                <a:spcPts val="450"/>
              </a:spcBef>
              <a:buChar char="-"/>
              <a:defRPr sz="2660"/>
            </a:pPr>
            <a:r>
              <a:rPr dirty="0"/>
              <a:t>BBSS benchmarked with </a:t>
            </a:r>
            <a:r>
              <a:rPr dirty="0" err="1"/>
              <a:t>Lifetrac</a:t>
            </a:r>
            <a:r>
              <a:rPr dirty="0"/>
              <a:t> (D. </a:t>
            </a:r>
            <a:r>
              <a:rPr dirty="0" err="1"/>
              <a:t>Shatilov</a:t>
            </a:r>
            <a:r>
              <a:rPr dirty="0"/>
              <a:t>)</a:t>
            </a:r>
          </a:p>
          <a:p>
            <a:pPr marL="542925" lvl="1" indent="-241300" defTabSz="392113">
              <a:lnSpc>
                <a:spcPts val="1600"/>
              </a:lnSpc>
              <a:spcBef>
                <a:spcPts val="450"/>
              </a:spcBef>
              <a:buChar char="-"/>
              <a:defRPr sz="2660"/>
            </a:pPr>
            <a:r>
              <a:rPr dirty="0"/>
              <a:t>BBSS benchmarked with Y. Cai’s code for KEKB (PRST-AB 12, 061002) and high-current </a:t>
            </a:r>
            <a:r>
              <a:rPr dirty="0" err="1"/>
              <a:t>SuperKEKB</a:t>
            </a:r>
            <a:r>
              <a:rPr dirty="0"/>
              <a:t> (SLAC-PUB-11188)</a:t>
            </a:r>
          </a:p>
        </p:txBody>
      </p:sp>
      <p:sp>
        <p:nvSpPr>
          <p:cNvPr id="148" name="Slide Number"/>
          <p:cNvSpPr txBox="1">
            <a:spLocks noGrp="1"/>
          </p:cNvSpPr>
          <p:nvPr>
            <p:ph type="sldNum" sz="quarter" idx="2"/>
          </p:nvPr>
        </p:nvSpPr>
        <p:spPr>
          <a:xfrm>
            <a:off x="11859735" y="6540288"/>
            <a:ext cx="187552" cy="28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12750" hangingPunct="0"/>
            <a:fld id="{86CB4B4D-7CA3-9044-876B-883B54F8677D}" type="slidenum">
              <a:rPr kumimoji="0" kern="0">
                <a:solidFill>
                  <a:srgbClr val="000000"/>
                </a:solidFill>
              </a:rPr>
              <a:pPr defTabSz="412750" hangingPunct="0"/>
              <a:t>28</a:t>
            </a:fld>
            <a:endParaRPr kumimoji="0" kern="0">
              <a:solidFill>
                <a:srgbClr val="000000"/>
              </a:solidFill>
            </a:endParaRPr>
          </a:p>
        </p:txBody>
      </p:sp>
      <p:sp>
        <p:nvSpPr>
          <p:cNvPr id="2" name="テキスト ボックス 1">
            <a:extLst>
              <a:ext uri="{FF2B5EF4-FFF2-40B4-BE49-F238E27FC236}">
                <a16:creationId xmlns:a16="http://schemas.microsoft.com/office/drawing/2014/main" id="{A7C61BB0-2BA9-5533-99D8-540775352CF7}"/>
              </a:ext>
            </a:extLst>
          </p:cNvPr>
          <p:cNvSpPr txBox="1"/>
          <p:nvPr/>
        </p:nvSpPr>
        <p:spPr>
          <a:xfrm>
            <a:off x="10176933" y="411164"/>
            <a:ext cx="1559722" cy="1351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kumimoji="0" lang="en-US" altLang="ja-JP" sz="3200" b="0" i="0" u="none" strike="noStrike" cap="none" spc="0" normalizeH="0" baseline="0" dirty="0">
                <a:ln>
                  <a:noFill/>
                </a:ln>
                <a:solidFill>
                  <a:srgbClr val="0000FF"/>
                </a:solidFill>
                <a:effectLst/>
                <a:uFillTx/>
                <a:latin typeface="Helvetica Neue"/>
                <a:ea typeface="Helvetica Neue"/>
                <a:cs typeface="Helvetica Neue"/>
                <a:sym typeface="Helvetica Neue"/>
              </a:rPr>
              <a:t>D. Zhou</a:t>
            </a:r>
            <a:endParaRPr kumimoji="0" lang="ja-JP" altLang="en-US" sz="3200" b="0" i="0" u="none" strike="noStrike" cap="none" spc="0" normalizeH="0" baseline="0">
              <a:ln>
                <a:noFill/>
              </a:ln>
              <a:solidFill>
                <a:srgbClr val="0000FF"/>
              </a:solidFill>
              <a:effectLst/>
              <a:uFillTx/>
              <a:latin typeface="Helvetica Neue"/>
              <a:ea typeface="Helvetica Neue"/>
              <a:cs typeface="Helvetica Neue"/>
              <a:sym typeface="Helvetica Neue"/>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489BBA8-75CC-9A52-21A6-9CAA5B78DB27}"/>
              </a:ext>
            </a:extLst>
          </p:cNvPr>
          <p:cNvSpPr>
            <a:spLocks noGrp="1"/>
          </p:cNvSpPr>
          <p:nvPr>
            <p:ph type="title"/>
          </p:nvPr>
        </p:nvSpPr>
        <p:spPr/>
        <p:txBody>
          <a:bodyPr>
            <a:normAutofit fontScale="90000"/>
          </a:bodyPr>
          <a:lstStyle/>
          <a:p>
            <a:r>
              <a:rPr lang="en-US" altLang="ja-JP" dirty="0"/>
              <a:t>Comparison between </a:t>
            </a:r>
            <a:r>
              <a:rPr lang="en-US" altLang="ja-JP" dirty="0" err="1"/>
              <a:t>Ohmi</a:t>
            </a:r>
            <a:r>
              <a:rPr lang="en-US" altLang="ja-JP" dirty="0"/>
              <a:t> and Y. Cai’s code (1)</a:t>
            </a:r>
            <a:endParaRPr lang="ja-JP" altLang="en-US"/>
          </a:p>
        </p:txBody>
      </p:sp>
      <p:pic>
        <p:nvPicPr>
          <p:cNvPr id="7" name="コンテンツ プレースホルダー 6">
            <a:extLst>
              <a:ext uri="{FF2B5EF4-FFF2-40B4-BE49-F238E27FC236}">
                <a16:creationId xmlns:a16="http://schemas.microsoft.com/office/drawing/2014/main" id="{1C12290D-9A5F-10FF-4BFF-459512E6F858}"/>
              </a:ext>
            </a:extLst>
          </p:cNvPr>
          <p:cNvPicPr>
            <a:picLocks noGrp="1" noChangeAspect="1"/>
          </p:cNvPicPr>
          <p:nvPr>
            <p:ph idx="1"/>
          </p:nvPr>
        </p:nvPicPr>
        <p:blipFill>
          <a:blip r:embed="rId2"/>
          <a:stretch>
            <a:fillRect/>
          </a:stretch>
        </p:blipFill>
        <p:spPr>
          <a:xfrm>
            <a:off x="223254" y="948471"/>
            <a:ext cx="7630692" cy="2604707"/>
          </a:xfrm>
          <a:prstGeom prst="rect">
            <a:avLst/>
          </a:prstGeom>
        </p:spPr>
      </p:pic>
      <p:sp>
        <p:nvSpPr>
          <p:cNvPr id="2" name="日付プレースホルダー 1">
            <a:extLst>
              <a:ext uri="{FF2B5EF4-FFF2-40B4-BE49-F238E27FC236}">
                <a16:creationId xmlns:a16="http://schemas.microsoft.com/office/drawing/2014/main" id="{2D15F2E1-9DE8-F478-ED92-52950310AFF6}"/>
              </a:ext>
            </a:extLst>
          </p:cNvPr>
          <p:cNvSpPr>
            <a:spLocks noGrp="1"/>
          </p:cNvSpPr>
          <p:nvPr>
            <p:ph type="dt" sz="half" idx="10"/>
          </p:nvPr>
        </p:nvSpPr>
        <p:spPr/>
        <p:txBody>
          <a:bodyPr/>
          <a:lstStyle/>
          <a:p>
            <a:fld id="{585E2BB2-2A57-514C-98CA-F986CBA28946}" type="datetime1">
              <a:rPr lang="en-US" altLang="ja-JP" smtClean="0"/>
              <a:t>10/7/24</a:t>
            </a:fld>
            <a:endParaRPr lang="en-US"/>
          </a:p>
        </p:txBody>
      </p:sp>
      <p:sp>
        <p:nvSpPr>
          <p:cNvPr id="3" name="フッター プレースホルダー 2">
            <a:extLst>
              <a:ext uri="{FF2B5EF4-FFF2-40B4-BE49-F238E27FC236}">
                <a16:creationId xmlns:a16="http://schemas.microsoft.com/office/drawing/2014/main" id="{AE5C582C-12DA-AA31-1BF0-769062F2C761}"/>
              </a:ext>
            </a:extLst>
          </p:cNvPr>
          <p:cNvSpPr>
            <a:spLocks noGrp="1"/>
          </p:cNvSpPr>
          <p:nvPr>
            <p:ph type="ftr" sz="quarter" idx="11"/>
          </p:nvPr>
        </p:nvSpPr>
        <p:spPr/>
        <p:txBody>
          <a:bodyPr/>
          <a:lstStyle/>
          <a:p>
            <a:endParaRPr lang="en-US"/>
          </a:p>
        </p:txBody>
      </p:sp>
      <p:sp>
        <p:nvSpPr>
          <p:cNvPr id="4" name="スライド番号プレースホルダー 3">
            <a:extLst>
              <a:ext uri="{FF2B5EF4-FFF2-40B4-BE49-F238E27FC236}">
                <a16:creationId xmlns:a16="http://schemas.microsoft.com/office/drawing/2014/main" id="{63FA4163-F4AE-65E9-1313-6E04CD975421}"/>
              </a:ext>
            </a:extLst>
          </p:cNvPr>
          <p:cNvSpPr>
            <a:spLocks noGrp="1"/>
          </p:cNvSpPr>
          <p:nvPr>
            <p:ph type="sldNum" sz="quarter" idx="12"/>
          </p:nvPr>
        </p:nvSpPr>
        <p:spPr/>
        <p:txBody>
          <a:bodyPr/>
          <a:lstStyle/>
          <a:p>
            <a:fld id="{CE1B80B7-44A8-504B-8392-356D16572B29}" type="slidenum">
              <a:rPr lang="en-US" smtClean="0"/>
              <a:t>29</a:t>
            </a:fld>
            <a:endParaRPr lang="en-US"/>
          </a:p>
        </p:txBody>
      </p:sp>
      <p:pic>
        <p:nvPicPr>
          <p:cNvPr id="9" name="図 8">
            <a:extLst>
              <a:ext uri="{FF2B5EF4-FFF2-40B4-BE49-F238E27FC236}">
                <a16:creationId xmlns:a16="http://schemas.microsoft.com/office/drawing/2014/main" id="{37C3A03C-C0FF-4A75-BCD2-8A855D910648}"/>
              </a:ext>
            </a:extLst>
          </p:cNvPr>
          <p:cNvPicPr>
            <a:picLocks noChangeAspect="1"/>
          </p:cNvPicPr>
          <p:nvPr/>
        </p:nvPicPr>
        <p:blipFill>
          <a:blip r:embed="rId3"/>
          <a:stretch>
            <a:fillRect/>
          </a:stretch>
        </p:blipFill>
        <p:spPr>
          <a:xfrm>
            <a:off x="7759485" y="1611947"/>
            <a:ext cx="4308338" cy="4297581"/>
          </a:xfrm>
          <a:prstGeom prst="rect">
            <a:avLst/>
          </a:prstGeom>
        </p:spPr>
      </p:pic>
      <p:sp>
        <p:nvSpPr>
          <p:cNvPr id="10" name="コンテンツ プレースホルダー 2">
            <a:extLst>
              <a:ext uri="{FF2B5EF4-FFF2-40B4-BE49-F238E27FC236}">
                <a16:creationId xmlns:a16="http://schemas.microsoft.com/office/drawing/2014/main" id="{3598AC1B-CA84-4CF5-FBFF-EB6A9A7A0FE8}"/>
              </a:ext>
            </a:extLst>
          </p:cNvPr>
          <p:cNvSpPr txBox="1">
            <a:spLocks/>
          </p:cNvSpPr>
          <p:nvPr/>
        </p:nvSpPr>
        <p:spPr>
          <a:xfrm>
            <a:off x="481994" y="3654779"/>
            <a:ext cx="6878361" cy="5038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t>In the </a:t>
            </a:r>
            <a:r>
              <a:rPr lang="en-US" altLang="ja-JP" sz="2000" dirty="0" err="1"/>
              <a:t>Yunhai</a:t>
            </a:r>
            <a:r>
              <a:rPr lang="en-US" altLang="ja-JP" sz="2000" dirty="0"/>
              <a:t> Cai’s simulation, it was confirmed that the luminosity would be doubled by using the crab cavities which was predicted by </a:t>
            </a:r>
            <a:r>
              <a:rPr lang="en-US" altLang="ja-JP" sz="2000" dirty="0" err="1"/>
              <a:t>Ohmi’s</a:t>
            </a:r>
            <a:r>
              <a:rPr lang="en-US" altLang="ja-JP" sz="2000" dirty="0"/>
              <a:t> simulation.</a:t>
            </a:r>
          </a:p>
          <a:p>
            <a:r>
              <a:rPr lang="en-US" altLang="ja-JP" sz="2000" dirty="0"/>
              <a:t>No explicit statement is given in this paper. But the simulated specific luminosity by Cai’s simulation was consistent with </a:t>
            </a:r>
            <a:r>
              <a:rPr lang="en-US" altLang="ja-JP" sz="2000" dirty="0" err="1"/>
              <a:t>Ohmi’s</a:t>
            </a:r>
            <a:r>
              <a:rPr lang="en-US" altLang="ja-JP" sz="2000" dirty="0"/>
              <a:t> simulation.</a:t>
            </a:r>
          </a:p>
          <a:p>
            <a:r>
              <a:rPr lang="en-US" altLang="ja-JP" sz="2000" dirty="0"/>
              <a:t>Before installing the crab cavities, the simulated luminosity was consistent with the experiments.</a:t>
            </a:r>
            <a:endParaRPr lang="ja-JP" altLang="en-US" sz="2000"/>
          </a:p>
        </p:txBody>
      </p:sp>
      <p:sp>
        <p:nvSpPr>
          <p:cNvPr id="11" name="テキスト ボックス 10">
            <a:extLst>
              <a:ext uri="{FF2B5EF4-FFF2-40B4-BE49-F238E27FC236}">
                <a16:creationId xmlns:a16="http://schemas.microsoft.com/office/drawing/2014/main" id="{F46B19AA-715E-E371-B9A5-0EBF09CD2FA3}"/>
              </a:ext>
            </a:extLst>
          </p:cNvPr>
          <p:cNvSpPr txBox="1"/>
          <p:nvPr/>
        </p:nvSpPr>
        <p:spPr>
          <a:xfrm>
            <a:off x="8737600" y="1106311"/>
            <a:ext cx="2461187" cy="523220"/>
          </a:xfrm>
          <a:prstGeom prst="rect">
            <a:avLst/>
          </a:prstGeom>
          <a:noFill/>
        </p:spPr>
        <p:txBody>
          <a:bodyPr wrap="none" rtlCol="0">
            <a:spAutoFit/>
          </a:bodyPr>
          <a:lstStyle/>
          <a:p>
            <a:r>
              <a:rPr kumimoji="1" lang="en-US" altLang="ja-JP" sz="2800" dirty="0"/>
              <a:t>2009 KEKB case</a:t>
            </a:r>
            <a:endParaRPr kumimoji="1" lang="ja-JP" altLang="en-US" sz="2800"/>
          </a:p>
        </p:txBody>
      </p:sp>
      <p:sp>
        <p:nvSpPr>
          <p:cNvPr id="6" name="テキスト ボックス 5">
            <a:extLst>
              <a:ext uri="{FF2B5EF4-FFF2-40B4-BE49-F238E27FC236}">
                <a16:creationId xmlns:a16="http://schemas.microsoft.com/office/drawing/2014/main" id="{97DBBE96-AE77-C7B0-EC6B-B98C7FD3B067}"/>
              </a:ext>
            </a:extLst>
          </p:cNvPr>
          <p:cNvSpPr txBox="1"/>
          <p:nvPr/>
        </p:nvSpPr>
        <p:spPr>
          <a:xfrm>
            <a:off x="10046063" y="2673140"/>
            <a:ext cx="1645707" cy="369332"/>
          </a:xfrm>
          <a:prstGeom prst="rect">
            <a:avLst/>
          </a:prstGeom>
          <a:noFill/>
        </p:spPr>
        <p:txBody>
          <a:bodyPr wrap="none" rtlCol="0">
            <a:spAutoFit/>
          </a:bodyPr>
          <a:lstStyle/>
          <a:p>
            <a:r>
              <a:rPr kumimoji="1" lang="en-US" altLang="ja-JP" dirty="0"/>
              <a:t>w/ crab cavities</a:t>
            </a:r>
            <a:endParaRPr kumimoji="1" lang="ja-JP" altLang="en-US"/>
          </a:p>
        </p:txBody>
      </p:sp>
      <p:sp>
        <p:nvSpPr>
          <p:cNvPr id="8" name="テキスト ボックス 7">
            <a:extLst>
              <a:ext uri="{FF2B5EF4-FFF2-40B4-BE49-F238E27FC236}">
                <a16:creationId xmlns:a16="http://schemas.microsoft.com/office/drawing/2014/main" id="{252CA984-C69E-29AC-0B3B-3584FA1307D7}"/>
              </a:ext>
            </a:extLst>
          </p:cNvPr>
          <p:cNvSpPr txBox="1"/>
          <p:nvPr/>
        </p:nvSpPr>
        <p:spPr>
          <a:xfrm>
            <a:off x="10081623" y="4250232"/>
            <a:ext cx="1763560" cy="369332"/>
          </a:xfrm>
          <a:prstGeom prst="rect">
            <a:avLst/>
          </a:prstGeom>
          <a:noFill/>
        </p:spPr>
        <p:txBody>
          <a:bodyPr wrap="none" rtlCol="0">
            <a:spAutoFit/>
          </a:bodyPr>
          <a:lstStyle/>
          <a:p>
            <a:r>
              <a:rPr kumimoji="1" lang="en-US" altLang="ja-JP" dirty="0"/>
              <a:t>w/o crab cavities</a:t>
            </a:r>
            <a:endParaRPr kumimoji="1" lang="ja-JP" altLang="en-US"/>
          </a:p>
        </p:txBody>
      </p:sp>
      <p:cxnSp>
        <p:nvCxnSpPr>
          <p:cNvPr id="14" name="直線矢印コネクタ 13">
            <a:extLst>
              <a:ext uri="{FF2B5EF4-FFF2-40B4-BE49-F238E27FC236}">
                <a16:creationId xmlns:a16="http://schemas.microsoft.com/office/drawing/2014/main" id="{1391AE9C-5E9C-1EEE-3858-913EA6794F20}"/>
              </a:ext>
            </a:extLst>
          </p:cNvPr>
          <p:cNvCxnSpPr>
            <a:stCxn id="6" idx="2"/>
          </p:cNvCxnSpPr>
          <p:nvPr/>
        </p:nvCxnSpPr>
        <p:spPr>
          <a:xfrm flipH="1">
            <a:off x="10789920" y="3042472"/>
            <a:ext cx="78997" cy="297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735A050D-EDF9-FE1B-9C25-E226059EC118}"/>
              </a:ext>
            </a:extLst>
          </p:cNvPr>
          <p:cNvCxnSpPr>
            <a:cxnSpLocks/>
          </p:cNvCxnSpPr>
          <p:nvPr/>
        </p:nvCxnSpPr>
        <p:spPr>
          <a:xfrm flipH="1">
            <a:off x="9824720" y="2971800"/>
            <a:ext cx="665480" cy="368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731674F-1110-1E82-286F-05F5328D5830}"/>
              </a:ext>
            </a:extLst>
          </p:cNvPr>
          <p:cNvCxnSpPr/>
          <p:nvPr/>
        </p:nvCxnSpPr>
        <p:spPr>
          <a:xfrm flipV="1">
            <a:off x="10607040" y="4074160"/>
            <a:ext cx="0"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E3F3AC80-213B-10AE-C635-F6562FAB4FD2}"/>
              </a:ext>
            </a:extLst>
          </p:cNvPr>
          <p:cNvCxnSpPr>
            <a:cxnSpLocks/>
          </p:cNvCxnSpPr>
          <p:nvPr/>
        </p:nvCxnSpPr>
        <p:spPr>
          <a:xfrm flipH="1" flipV="1">
            <a:off x="10373360" y="3886200"/>
            <a:ext cx="233680" cy="497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05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9F726-61DD-AFDD-CFF7-E07C43CAE3E8}"/>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F33CF7D0-4DE8-0399-A688-218F20CBBE79}"/>
              </a:ext>
            </a:extLst>
          </p:cNvPr>
          <p:cNvSpPr>
            <a:spLocks noGrp="1"/>
          </p:cNvSpPr>
          <p:nvPr>
            <p:ph type="ctrTitle"/>
          </p:nvPr>
        </p:nvSpPr>
        <p:spPr/>
        <p:txBody>
          <a:bodyPr/>
          <a:lstStyle/>
          <a:p>
            <a:r>
              <a:rPr lang="en-US" dirty="0"/>
              <a:t>Beam-beam force</a:t>
            </a:r>
          </a:p>
        </p:txBody>
      </p:sp>
      <p:sp>
        <p:nvSpPr>
          <p:cNvPr id="8" name="字幕 7">
            <a:extLst>
              <a:ext uri="{FF2B5EF4-FFF2-40B4-BE49-F238E27FC236}">
                <a16:creationId xmlns:a16="http://schemas.microsoft.com/office/drawing/2014/main" id="{73FE35D3-0A6E-2F18-9A1A-A4F45F22029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23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6">
            <a:extLst>
              <a:ext uri="{FF2B5EF4-FFF2-40B4-BE49-F238E27FC236}">
                <a16:creationId xmlns:a16="http://schemas.microsoft.com/office/drawing/2014/main" id="{07525E87-03C7-2420-61E6-11A7B339355A}"/>
              </a:ext>
            </a:extLst>
          </p:cNvPr>
          <p:cNvPicPr>
            <a:picLocks noChangeAspect="1"/>
          </p:cNvPicPr>
          <p:nvPr/>
        </p:nvPicPr>
        <p:blipFill>
          <a:blip r:embed="rId2"/>
          <a:stretch>
            <a:fillRect/>
          </a:stretch>
        </p:blipFill>
        <p:spPr>
          <a:xfrm>
            <a:off x="0" y="1205632"/>
            <a:ext cx="6096000" cy="4126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9" name="図 8">
            <a:extLst>
              <a:ext uri="{FF2B5EF4-FFF2-40B4-BE49-F238E27FC236}">
                <a16:creationId xmlns:a16="http://schemas.microsoft.com/office/drawing/2014/main" id="{988D8CB6-B287-6B83-C6DE-12A040BCDF2A}"/>
              </a:ext>
            </a:extLst>
          </p:cNvPr>
          <p:cNvPicPr>
            <a:picLocks noChangeAspect="1"/>
          </p:cNvPicPr>
          <p:nvPr/>
        </p:nvPicPr>
        <p:blipFill>
          <a:blip r:embed="rId3"/>
          <a:stretch>
            <a:fillRect/>
          </a:stretch>
        </p:blipFill>
        <p:spPr>
          <a:xfrm>
            <a:off x="5850757" y="1351974"/>
            <a:ext cx="5907325" cy="3696143"/>
          </a:xfrm>
          <a:prstGeom prst="rect">
            <a:avLst/>
          </a:prstGeom>
        </p:spPr>
      </p:pic>
      <p:grpSp>
        <p:nvGrpSpPr>
          <p:cNvPr id="19" name="グループ化 18">
            <a:extLst>
              <a:ext uri="{FF2B5EF4-FFF2-40B4-BE49-F238E27FC236}">
                <a16:creationId xmlns:a16="http://schemas.microsoft.com/office/drawing/2014/main" id="{5481D591-CF45-9723-11D6-A512C6442111}"/>
              </a:ext>
            </a:extLst>
          </p:cNvPr>
          <p:cNvGrpSpPr/>
          <p:nvPr/>
        </p:nvGrpSpPr>
        <p:grpSpPr>
          <a:xfrm>
            <a:off x="8534400" y="3237721"/>
            <a:ext cx="1253412" cy="133733"/>
            <a:chOff x="8534400" y="3237721"/>
            <a:chExt cx="1253412" cy="133733"/>
          </a:xfrm>
        </p:grpSpPr>
        <p:sp>
          <p:nvSpPr>
            <p:cNvPr id="8" name="円/楕円 7">
              <a:extLst>
                <a:ext uri="{FF2B5EF4-FFF2-40B4-BE49-F238E27FC236}">
                  <a16:creationId xmlns:a16="http://schemas.microsoft.com/office/drawing/2014/main" id="{AF2B0FC6-2661-6DA4-7CB6-BF563BD795D8}"/>
                </a:ext>
              </a:extLst>
            </p:cNvPr>
            <p:cNvSpPr/>
            <p:nvPr/>
          </p:nvSpPr>
          <p:spPr>
            <a:xfrm>
              <a:off x="9685176" y="3237721"/>
              <a:ext cx="102636" cy="1026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円/楕円 11">
              <a:extLst>
                <a:ext uri="{FF2B5EF4-FFF2-40B4-BE49-F238E27FC236}">
                  <a16:creationId xmlns:a16="http://schemas.microsoft.com/office/drawing/2014/main" id="{D36C22EF-0690-4632-D000-87FC82443A96}"/>
                </a:ext>
              </a:extLst>
            </p:cNvPr>
            <p:cNvSpPr/>
            <p:nvPr/>
          </p:nvSpPr>
          <p:spPr>
            <a:xfrm>
              <a:off x="8904513" y="3268818"/>
              <a:ext cx="102636" cy="1026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円/楕円 16">
              <a:extLst>
                <a:ext uri="{FF2B5EF4-FFF2-40B4-BE49-F238E27FC236}">
                  <a16:creationId xmlns:a16="http://schemas.microsoft.com/office/drawing/2014/main" id="{D3BEA48C-1070-13FE-6D16-2A7644E62B57}"/>
                </a:ext>
              </a:extLst>
            </p:cNvPr>
            <p:cNvSpPr/>
            <p:nvPr/>
          </p:nvSpPr>
          <p:spPr>
            <a:xfrm>
              <a:off x="8534400" y="3243929"/>
              <a:ext cx="102636" cy="1026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タイトル 1">
            <a:extLst>
              <a:ext uri="{FF2B5EF4-FFF2-40B4-BE49-F238E27FC236}">
                <a16:creationId xmlns:a16="http://schemas.microsoft.com/office/drawing/2014/main" id="{8EC0FEA4-5C65-4037-6EA4-045740147FD5}"/>
              </a:ext>
            </a:extLst>
          </p:cNvPr>
          <p:cNvSpPr>
            <a:spLocks noGrp="1"/>
          </p:cNvSpPr>
          <p:nvPr>
            <p:ph type="title"/>
          </p:nvPr>
        </p:nvSpPr>
        <p:spPr/>
        <p:txBody>
          <a:bodyPr>
            <a:normAutofit/>
          </a:bodyPr>
          <a:lstStyle/>
          <a:p>
            <a:r>
              <a:rPr kumimoji="1" lang="en-US" altLang="ja-JP" dirty="0"/>
              <a:t>Beam-beam parameters in KEKB</a:t>
            </a:r>
            <a:endParaRPr kumimoji="1" lang="ja-JP" altLang="en-US"/>
          </a:p>
        </p:txBody>
      </p:sp>
      <p:pic>
        <p:nvPicPr>
          <p:cNvPr id="7" name="コンテンツ プレースホルダー 6">
            <a:extLst>
              <a:ext uri="{FF2B5EF4-FFF2-40B4-BE49-F238E27FC236}">
                <a16:creationId xmlns:a16="http://schemas.microsoft.com/office/drawing/2014/main" id="{DB927A26-D159-76AC-5346-A5301B77E09C}"/>
              </a:ext>
            </a:extLst>
          </p:cNvPr>
          <p:cNvPicPr>
            <a:picLocks noGrp="1" noChangeAspect="1"/>
          </p:cNvPicPr>
          <p:nvPr>
            <p:ph idx="1"/>
          </p:nvPr>
        </p:nvPicPr>
        <p:blipFill>
          <a:blip r:embed="rId2"/>
          <a:stretch>
            <a:fillRect/>
          </a:stretch>
        </p:blipFill>
        <p:spPr>
          <a:xfrm>
            <a:off x="-55392" y="1205632"/>
            <a:ext cx="6096000" cy="4126372"/>
          </a:xfrm>
          <a:prstGeom prst="rect">
            <a:avLst/>
          </a:prstGeom>
        </p:spPr>
      </p:pic>
      <p:sp>
        <p:nvSpPr>
          <p:cNvPr id="4" name="日付プレースホルダー 3">
            <a:extLst>
              <a:ext uri="{FF2B5EF4-FFF2-40B4-BE49-F238E27FC236}">
                <a16:creationId xmlns:a16="http://schemas.microsoft.com/office/drawing/2014/main" id="{C6514BE2-6299-8D97-7700-EE565D9576CF}"/>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920FA235-518B-977C-33F2-4D8C948DE2DB}"/>
              </a:ext>
            </a:extLst>
          </p:cNvPr>
          <p:cNvSpPr>
            <a:spLocks noGrp="1"/>
          </p:cNvSpPr>
          <p:nvPr>
            <p:ph type="ftr" sz="quarter" idx="11"/>
          </p:nvPr>
        </p:nvSpPr>
        <p:spPr/>
        <p:txBody>
          <a:bodyPr/>
          <a:lstStyle/>
          <a:p>
            <a:r>
              <a:rPr lang="en-US" altLang="ja-JP" dirty="0">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B757991D-4699-235E-E53D-AC3F41BB9CD3}"/>
              </a:ext>
            </a:extLst>
          </p:cNvPr>
          <p:cNvSpPr>
            <a:spLocks noGrp="1"/>
          </p:cNvSpPr>
          <p:nvPr>
            <p:ph type="sldNum" sz="quarter" idx="12"/>
          </p:nvPr>
        </p:nvSpPr>
        <p:spPr/>
        <p:txBody>
          <a:bodyPr/>
          <a:lstStyle/>
          <a:p>
            <a:fld id="{D92486E9-A0B3-4706-B8AA-9F1AFB67B3EB}" type="slidenum">
              <a:rPr lang="ja-JP" altLang="en-US" smtClean="0"/>
              <a:pPr/>
              <a:t>30</a:t>
            </a:fld>
            <a:endParaRPr lang="ja-JP" altLang="en-US"/>
          </a:p>
        </p:txBody>
      </p:sp>
      <p:sp>
        <p:nvSpPr>
          <p:cNvPr id="10" name="テキスト ボックス 9">
            <a:extLst>
              <a:ext uri="{FF2B5EF4-FFF2-40B4-BE49-F238E27FC236}">
                <a16:creationId xmlns:a16="http://schemas.microsoft.com/office/drawing/2014/main" id="{6A51226A-99A0-B8A1-37E2-BF6507DD4B17}"/>
              </a:ext>
            </a:extLst>
          </p:cNvPr>
          <p:cNvSpPr txBox="1"/>
          <p:nvPr/>
        </p:nvSpPr>
        <p:spPr>
          <a:xfrm>
            <a:off x="1458190" y="1064975"/>
            <a:ext cx="3853427" cy="369332"/>
          </a:xfrm>
          <a:prstGeom prst="rect">
            <a:avLst/>
          </a:prstGeom>
          <a:noFill/>
        </p:spPr>
        <p:txBody>
          <a:bodyPr wrap="none" rtlCol="0">
            <a:spAutoFit/>
          </a:bodyPr>
          <a:lstStyle/>
          <a:p>
            <a:r>
              <a:rPr kumimoji="1" lang="en-US" altLang="ja-JP" dirty="0"/>
              <a:t>Strong-weak simulation (BBWS) (</a:t>
            </a:r>
            <a:r>
              <a:rPr kumimoji="1" lang="en-US" altLang="ja-JP" dirty="0" err="1"/>
              <a:t>Ohmi</a:t>
            </a:r>
            <a:r>
              <a:rPr kumimoji="1" lang="en-US" altLang="ja-JP" dirty="0"/>
              <a:t>)</a:t>
            </a:r>
            <a:endParaRPr kumimoji="1" lang="ja-JP" altLang="en-US"/>
          </a:p>
        </p:txBody>
      </p:sp>
      <p:sp>
        <p:nvSpPr>
          <p:cNvPr id="11" name="テキスト ボックス 10">
            <a:extLst>
              <a:ext uri="{FF2B5EF4-FFF2-40B4-BE49-F238E27FC236}">
                <a16:creationId xmlns:a16="http://schemas.microsoft.com/office/drawing/2014/main" id="{215A646B-0786-55D2-3C7E-DB7760318EF1}"/>
              </a:ext>
            </a:extLst>
          </p:cNvPr>
          <p:cNvSpPr txBox="1"/>
          <p:nvPr/>
        </p:nvSpPr>
        <p:spPr>
          <a:xfrm>
            <a:off x="7174279" y="1167308"/>
            <a:ext cx="5017721" cy="369332"/>
          </a:xfrm>
          <a:prstGeom prst="rect">
            <a:avLst/>
          </a:prstGeom>
          <a:noFill/>
        </p:spPr>
        <p:txBody>
          <a:bodyPr wrap="square" rtlCol="0">
            <a:spAutoFit/>
          </a:bodyPr>
          <a:lstStyle/>
          <a:p>
            <a:r>
              <a:rPr kumimoji="1" lang="en-US" altLang="ja-JP" dirty="0"/>
              <a:t>Strong-weak simulation (BBSS) (</a:t>
            </a:r>
            <a:r>
              <a:rPr kumimoji="1" lang="en-US" altLang="ja-JP" dirty="0" err="1"/>
              <a:t>Ohmi</a:t>
            </a:r>
            <a:r>
              <a:rPr kumimoji="1" lang="en-US" altLang="ja-JP" dirty="0"/>
              <a:t>)</a:t>
            </a:r>
            <a:endParaRPr kumimoji="1" lang="ja-JP" altLang="en-US"/>
          </a:p>
        </p:txBody>
      </p:sp>
      <p:pic>
        <p:nvPicPr>
          <p:cNvPr id="13" name="図 12">
            <a:extLst>
              <a:ext uri="{FF2B5EF4-FFF2-40B4-BE49-F238E27FC236}">
                <a16:creationId xmlns:a16="http://schemas.microsoft.com/office/drawing/2014/main" id="{20C0203B-70C5-5EF0-5D7A-E9AFC9BC183F}"/>
              </a:ext>
            </a:extLst>
          </p:cNvPr>
          <p:cNvPicPr>
            <a:picLocks noChangeAspect="1"/>
          </p:cNvPicPr>
          <p:nvPr/>
        </p:nvPicPr>
        <p:blipFill>
          <a:blip r:embed="rId4"/>
          <a:stretch>
            <a:fillRect/>
          </a:stretch>
        </p:blipFill>
        <p:spPr>
          <a:xfrm>
            <a:off x="4405490" y="4932944"/>
            <a:ext cx="7772400" cy="930165"/>
          </a:xfrm>
          <a:prstGeom prst="rect">
            <a:avLst/>
          </a:prstGeom>
        </p:spPr>
      </p:pic>
      <p:sp>
        <p:nvSpPr>
          <p:cNvPr id="14" name="テキスト ボックス 13">
            <a:extLst>
              <a:ext uri="{FF2B5EF4-FFF2-40B4-BE49-F238E27FC236}">
                <a16:creationId xmlns:a16="http://schemas.microsoft.com/office/drawing/2014/main" id="{48FC83B5-9D11-03D7-E7E8-54381E0C9F7C}"/>
              </a:ext>
            </a:extLst>
          </p:cNvPr>
          <p:cNvSpPr txBox="1"/>
          <p:nvPr/>
        </p:nvSpPr>
        <p:spPr>
          <a:xfrm>
            <a:off x="8291690" y="1633950"/>
            <a:ext cx="1645707" cy="369332"/>
          </a:xfrm>
          <a:prstGeom prst="rect">
            <a:avLst/>
          </a:prstGeom>
          <a:noFill/>
        </p:spPr>
        <p:txBody>
          <a:bodyPr wrap="none" rtlCol="0">
            <a:spAutoFit/>
          </a:bodyPr>
          <a:lstStyle/>
          <a:p>
            <a:r>
              <a:rPr kumimoji="1" lang="en-US" altLang="ja-JP" dirty="0"/>
              <a:t>w/ crab cavities</a:t>
            </a:r>
            <a:endParaRPr kumimoji="1" lang="ja-JP" altLang="en-US"/>
          </a:p>
        </p:txBody>
      </p:sp>
      <p:sp>
        <p:nvSpPr>
          <p:cNvPr id="15" name="テキスト ボックス 14">
            <a:extLst>
              <a:ext uri="{FF2B5EF4-FFF2-40B4-BE49-F238E27FC236}">
                <a16:creationId xmlns:a16="http://schemas.microsoft.com/office/drawing/2014/main" id="{7BA3A4AC-A667-F575-14D0-730708C70225}"/>
              </a:ext>
            </a:extLst>
          </p:cNvPr>
          <p:cNvSpPr txBox="1"/>
          <p:nvPr/>
        </p:nvSpPr>
        <p:spPr>
          <a:xfrm>
            <a:off x="9612678" y="3660352"/>
            <a:ext cx="1763560" cy="369332"/>
          </a:xfrm>
          <a:prstGeom prst="rect">
            <a:avLst/>
          </a:prstGeom>
          <a:noFill/>
        </p:spPr>
        <p:txBody>
          <a:bodyPr wrap="none" rtlCol="0">
            <a:spAutoFit/>
          </a:bodyPr>
          <a:lstStyle/>
          <a:p>
            <a:r>
              <a:rPr kumimoji="1" lang="en-US" altLang="ja-JP" dirty="0"/>
              <a:t>w/o crab cavities</a:t>
            </a:r>
            <a:endParaRPr kumimoji="1" lang="ja-JP" altLang="en-US"/>
          </a:p>
        </p:txBody>
      </p:sp>
      <p:sp>
        <p:nvSpPr>
          <p:cNvPr id="16" name="テキスト ボックス 15">
            <a:extLst>
              <a:ext uri="{FF2B5EF4-FFF2-40B4-BE49-F238E27FC236}">
                <a16:creationId xmlns:a16="http://schemas.microsoft.com/office/drawing/2014/main" id="{5611419E-E5B6-99E0-9783-06325A631964}"/>
              </a:ext>
            </a:extLst>
          </p:cNvPr>
          <p:cNvSpPr txBox="1"/>
          <p:nvPr/>
        </p:nvSpPr>
        <p:spPr>
          <a:xfrm>
            <a:off x="636208" y="5855956"/>
            <a:ext cx="10574049" cy="646331"/>
          </a:xfrm>
          <a:prstGeom prst="rect">
            <a:avLst/>
          </a:prstGeom>
          <a:noFill/>
        </p:spPr>
        <p:txBody>
          <a:bodyPr wrap="none" rtlCol="0">
            <a:spAutoFit/>
          </a:bodyPr>
          <a:lstStyle/>
          <a:p>
            <a:r>
              <a:rPr kumimoji="1" lang="en-US" altLang="ja-JP" dirty="0">
                <a:solidFill>
                  <a:srgbClr val="FF0000"/>
                </a:solidFill>
              </a:rPr>
              <a:t>Before introducing crab cavities, the predicted beam-beam parameter by simulation was actually </a:t>
            </a:r>
            <a:br>
              <a:rPr kumimoji="1" lang="en-US" altLang="ja-JP" dirty="0">
                <a:solidFill>
                  <a:srgbClr val="FF0000"/>
                </a:solidFill>
              </a:rPr>
            </a:br>
            <a:r>
              <a:rPr kumimoji="1" lang="en-US" altLang="ja-JP" dirty="0">
                <a:solidFill>
                  <a:srgbClr val="FF0000"/>
                </a:solidFill>
              </a:rPr>
              <a:t>achieved in experiment.</a:t>
            </a:r>
            <a:endParaRPr kumimoji="1" lang="ja-JP" altLang="en-US">
              <a:solidFill>
                <a:srgbClr val="FF0000"/>
              </a:solidFill>
            </a:endParaRPr>
          </a:p>
        </p:txBody>
      </p:sp>
    </p:spTree>
    <p:extLst>
      <p:ext uri="{BB962C8B-B14F-4D97-AF65-F5344CB8AC3E}">
        <p14:creationId xmlns:p14="http://schemas.microsoft.com/office/powerpoint/2010/main" val="155437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E4D4815-9B97-9C7E-6F48-352AF36FC883}"/>
              </a:ext>
            </a:extLst>
          </p:cNvPr>
          <p:cNvPicPr>
            <a:picLocks noChangeAspect="1"/>
          </p:cNvPicPr>
          <p:nvPr/>
        </p:nvPicPr>
        <p:blipFill>
          <a:blip r:embed="rId2"/>
          <a:stretch>
            <a:fillRect/>
          </a:stretch>
        </p:blipFill>
        <p:spPr>
          <a:xfrm>
            <a:off x="7736753" y="869838"/>
            <a:ext cx="4196630" cy="5520899"/>
          </a:xfrm>
          <a:prstGeom prst="rect">
            <a:avLst/>
          </a:prstGeom>
        </p:spPr>
      </p:pic>
      <p:sp>
        <p:nvSpPr>
          <p:cNvPr id="2" name="タイトル 1">
            <a:extLst>
              <a:ext uri="{FF2B5EF4-FFF2-40B4-BE49-F238E27FC236}">
                <a16:creationId xmlns:a16="http://schemas.microsoft.com/office/drawing/2014/main" id="{EF163268-84AC-3650-A743-1C631818202D}"/>
              </a:ext>
            </a:extLst>
          </p:cNvPr>
          <p:cNvSpPr>
            <a:spLocks noGrp="1"/>
          </p:cNvSpPr>
          <p:nvPr>
            <p:ph type="title"/>
          </p:nvPr>
        </p:nvSpPr>
        <p:spPr/>
        <p:txBody>
          <a:bodyPr>
            <a:normAutofit fontScale="90000"/>
          </a:bodyPr>
          <a:lstStyle/>
          <a:p>
            <a:r>
              <a:rPr lang="en-US" altLang="ja-JP" dirty="0"/>
              <a:t>Comparison between </a:t>
            </a:r>
            <a:r>
              <a:rPr lang="en-US" altLang="ja-JP" dirty="0" err="1"/>
              <a:t>Ohmi</a:t>
            </a:r>
            <a:r>
              <a:rPr lang="en-US" altLang="ja-JP" dirty="0"/>
              <a:t> and Y. Cai’s code (2)</a:t>
            </a:r>
            <a:endParaRPr lang="en-US" dirty="0"/>
          </a:p>
        </p:txBody>
      </p:sp>
      <p:pic>
        <p:nvPicPr>
          <p:cNvPr id="9" name="コンテンツ プレースホルダー 8">
            <a:extLst>
              <a:ext uri="{FF2B5EF4-FFF2-40B4-BE49-F238E27FC236}">
                <a16:creationId xmlns:a16="http://schemas.microsoft.com/office/drawing/2014/main" id="{3403166A-8C64-6275-753F-8807F29DC62D}"/>
              </a:ext>
            </a:extLst>
          </p:cNvPr>
          <p:cNvPicPr>
            <a:picLocks noGrp="1" noChangeAspect="1"/>
          </p:cNvPicPr>
          <p:nvPr>
            <p:ph idx="1"/>
          </p:nvPr>
        </p:nvPicPr>
        <p:blipFill>
          <a:blip r:embed="rId3"/>
          <a:stretch>
            <a:fillRect/>
          </a:stretch>
        </p:blipFill>
        <p:spPr>
          <a:xfrm>
            <a:off x="0" y="885805"/>
            <a:ext cx="7620000" cy="1894678"/>
          </a:xfrm>
          <a:prstGeom prst="rect">
            <a:avLst/>
          </a:prstGeom>
        </p:spPr>
      </p:pic>
      <p:sp>
        <p:nvSpPr>
          <p:cNvPr id="4" name="日付プレースホルダー 3">
            <a:extLst>
              <a:ext uri="{FF2B5EF4-FFF2-40B4-BE49-F238E27FC236}">
                <a16:creationId xmlns:a16="http://schemas.microsoft.com/office/drawing/2014/main" id="{07647DD3-EE4B-5AC8-1B11-3BEF8B24B4F6}"/>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1357B783-B6C4-C307-643C-915EA24C0971}"/>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2E6F783B-5A39-65FD-3168-8FA2FC44C0C4}"/>
              </a:ext>
            </a:extLst>
          </p:cNvPr>
          <p:cNvSpPr>
            <a:spLocks noGrp="1"/>
          </p:cNvSpPr>
          <p:nvPr>
            <p:ph type="sldNum" sz="quarter" idx="12"/>
          </p:nvPr>
        </p:nvSpPr>
        <p:spPr/>
        <p:txBody>
          <a:bodyPr/>
          <a:lstStyle/>
          <a:p>
            <a:fld id="{D92486E9-A0B3-4706-B8AA-9F1AFB67B3EB}" type="slidenum">
              <a:rPr lang="ja-JP" altLang="en-US" smtClean="0"/>
              <a:pPr/>
              <a:t>31</a:t>
            </a:fld>
            <a:endParaRPr lang="ja-JP" altLang="en-US"/>
          </a:p>
        </p:txBody>
      </p:sp>
      <p:sp>
        <p:nvSpPr>
          <p:cNvPr id="8" name="テキスト ボックス 7">
            <a:extLst>
              <a:ext uri="{FF2B5EF4-FFF2-40B4-BE49-F238E27FC236}">
                <a16:creationId xmlns:a16="http://schemas.microsoft.com/office/drawing/2014/main" id="{214BB58A-EC15-CF58-033A-D41457BD72DC}"/>
              </a:ext>
            </a:extLst>
          </p:cNvPr>
          <p:cNvSpPr txBox="1"/>
          <p:nvPr/>
        </p:nvSpPr>
        <p:spPr>
          <a:xfrm>
            <a:off x="4368800" y="967769"/>
            <a:ext cx="6096000" cy="369332"/>
          </a:xfrm>
          <a:prstGeom prst="rect">
            <a:avLst/>
          </a:prstGeom>
          <a:noFill/>
        </p:spPr>
        <p:txBody>
          <a:bodyPr wrap="square">
            <a:spAutoFit/>
          </a:bodyPr>
          <a:lstStyle/>
          <a:p>
            <a:r>
              <a:rPr lang="en-US" altLang="ja-JP" b="0" i="0" u="none" strike="noStrike" dirty="0">
                <a:effectLst/>
                <a:latin typeface="-apple-system"/>
              </a:rPr>
              <a:t>Jul, 2004</a:t>
            </a:r>
            <a:endParaRPr lang="en-US" dirty="0"/>
          </a:p>
        </p:txBody>
      </p:sp>
      <p:pic>
        <p:nvPicPr>
          <p:cNvPr id="11" name="図 10">
            <a:extLst>
              <a:ext uri="{FF2B5EF4-FFF2-40B4-BE49-F238E27FC236}">
                <a16:creationId xmlns:a16="http://schemas.microsoft.com/office/drawing/2014/main" id="{5D364D22-77A6-661F-53FF-8067846A7EEE}"/>
              </a:ext>
            </a:extLst>
          </p:cNvPr>
          <p:cNvPicPr>
            <a:picLocks noChangeAspect="1"/>
          </p:cNvPicPr>
          <p:nvPr/>
        </p:nvPicPr>
        <p:blipFill>
          <a:blip r:embed="rId4"/>
          <a:stretch>
            <a:fillRect/>
          </a:stretch>
        </p:blipFill>
        <p:spPr>
          <a:xfrm>
            <a:off x="3581400" y="2780483"/>
            <a:ext cx="3952240" cy="3555169"/>
          </a:xfrm>
          <a:prstGeom prst="rect">
            <a:avLst/>
          </a:prstGeom>
        </p:spPr>
      </p:pic>
      <p:sp>
        <p:nvSpPr>
          <p:cNvPr id="12" name="テキスト ボックス 11">
            <a:extLst>
              <a:ext uri="{FF2B5EF4-FFF2-40B4-BE49-F238E27FC236}">
                <a16:creationId xmlns:a16="http://schemas.microsoft.com/office/drawing/2014/main" id="{CB8B9673-9A5E-5150-E5D1-32F1FCB92CA0}"/>
              </a:ext>
            </a:extLst>
          </p:cNvPr>
          <p:cNvSpPr txBox="1"/>
          <p:nvPr/>
        </p:nvSpPr>
        <p:spPr>
          <a:xfrm>
            <a:off x="223144" y="4028830"/>
            <a:ext cx="3408177" cy="646331"/>
          </a:xfrm>
          <a:prstGeom prst="rect">
            <a:avLst/>
          </a:prstGeom>
          <a:noFill/>
        </p:spPr>
        <p:txBody>
          <a:bodyPr wrap="none" rtlCol="0">
            <a:spAutoFit/>
          </a:bodyPr>
          <a:lstStyle/>
          <a:p>
            <a:r>
              <a:rPr lang="en-US" dirty="0"/>
              <a:t>Parameters for high beam current </a:t>
            </a:r>
            <a:br>
              <a:rPr lang="en-US" dirty="0"/>
            </a:br>
            <a:r>
              <a:rPr lang="en-US" dirty="0"/>
              <a:t>option of SuperKEKB</a:t>
            </a:r>
          </a:p>
        </p:txBody>
      </p:sp>
      <p:cxnSp>
        <p:nvCxnSpPr>
          <p:cNvPr id="14" name="直線矢印コネクタ 13">
            <a:extLst>
              <a:ext uri="{FF2B5EF4-FFF2-40B4-BE49-F238E27FC236}">
                <a16:creationId xmlns:a16="http://schemas.microsoft.com/office/drawing/2014/main" id="{21AA90B7-3EDA-DCC6-B1E1-A0AF9C5460D0}"/>
              </a:ext>
            </a:extLst>
          </p:cNvPr>
          <p:cNvCxnSpPr/>
          <p:nvPr/>
        </p:nvCxnSpPr>
        <p:spPr>
          <a:xfrm flipV="1">
            <a:off x="3378287" y="3429000"/>
            <a:ext cx="2494445" cy="1129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61EDA16-8FF8-7C70-C1D0-10B32A29B9F7}"/>
              </a:ext>
            </a:extLst>
          </p:cNvPr>
          <p:cNvCxnSpPr/>
          <p:nvPr/>
        </p:nvCxnSpPr>
        <p:spPr>
          <a:xfrm>
            <a:off x="9672320" y="3139440"/>
            <a:ext cx="209296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EB38617-58BD-238B-23C4-810D4CD57124}"/>
              </a:ext>
            </a:extLst>
          </p:cNvPr>
          <p:cNvCxnSpPr>
            <a:cxnSpLocks/>
          </p:cNvCxnSpPr>
          <p:nvPr/>
        </p:nvCxnSpPr>
        <p:spPr>
          <a:xfrm>
            <a:off x="8026400" y="3322320"/>
            <a:ext cx="390698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AF47F5A-575C-31C7-60EA-FB699A4E6E24}"/>
              </a:ext>
            </a:extLst>
          </p:cNvPr>
          <p:cNvCxnSpPr>
            <a:cxnSpLocks/>
          </p:cNvCxnSpPr>
          <p:nvPr/>
        </p:nvCxnSpPr>
        <p:spPr>
          <a:xfrm>
            <a:off x="8026400" y="3525520"/>
            <a:ext cx="227584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453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DEDC78-F6CE-7DDB-D2D3-FC4A576E9657}"/>
              </a:ext>
            </a:extLst>
          </p:cNvPr>
          <p:cNvSpPr>
            <a:spLocks noGrp="1"/>
          </p:cNvSpPr>
          <p:nvPr>
            <p:ph type="title"/>
          </p:nvPr>
        </p:nvSpPr>
        <p:spPr/>
        <p:txBody>
          <a:bodyPr>
            <a:normAutofit fontScale="90000"/>
          </a:bodyPr>
          <a:lstStyle/>
          <a:p>
            <a:r>
              <a:rPr lang="en-US" dirty="0"/>
              <a:t>Message from </a:t>
            </a:r>
            <a:r>
              <a:rPr lang="en-US" dirty="0" err="1"/>
              <a:t>Ohmi’san</a:t>
            </a:r>
            <a:endParaRPr lang="en-US" dirty="0"/>
          </a:p>
        </p:txBody>
      </p:sp>
      <p:sp>
        <p:nvSpPr>
          <p:cNvPr id="3" name="コンテンツ プレースホルダー 2">
            <a:extLst>
              <a:ext uri="{FF2B5EF4-FFF2-40B4-BE49-F238E27FC236}">
                <a16:creationId xmlns:a16="http://schemas.microsoft.com/office/drawing/2014/main" id="{6969BE46-75DB-D82F-985E-FEAA25BA10AB}"/>
              </a:ext>
            </a:extLst>
          </p:cNvPr>
          <p:cNvSpPr>
            <a:spLocks noGrp="1"/>
          </p:cNvSpPr>
          <p:nvPr>
            <p:ph idx="1"/>
          </p:nvPr>
        </p:nvSpPr>
        <p:spPr/>
        <p:txBody>
          <a:bodyPr>
            <a:normAutofit fontScale="92500" lnSpcReduction="10000"/>
          </a:bodyPr>
          <a:lstStyle/>
          <a:p>
            <a:r>
              <a:rPr lang="en-US" dirty="0" err="1"/>
              <a:t>Yunhai</a:t>
            </a:r>
            <a:r>
              <a:rPr lang="en-US" dirty="0"/>
              <a:t> Cai has only worked on KEKB and PEPII, so I think he will have a hard time with the large </a:t>
            </a:r>
            <a:r>
              <a:rPr lang="en-US" dirty="0" err="1"/>
              <a:t>Piwinski</a:t>
            </a:r>
            <a:r>
              <a:rPr lang="en-US" dirty="0"/>
              <a:t> angle. </a:t>
            </a:r>
          </a:p>
          <a:p>
            <a:r>
              <a:rPr lang="en-US" dirty="0"/>
              <a:t>J. </a:t>
            </a:r>
            <a:r>
              <a:rPr lang="en-US" dirty="0" err="1"/>
              <a:t>Qiang</a:t>
            </a:r>
            <a:r>
              <a:rPr lang="en-US" dirty="0"/>
              <a:t> (LBNL) seems to have done some work with the EIC collider. He often compares it with IBB by Y. Zhang (IHEP). </a:t>
            </a:r>
          </a:p>
          <a:p>
            <a:r>
              <a:rPr lang="en-US" dirty="0"/>
              <a:t>CERN is starting to work on it little by little. </a:t>
            </a:r>
          </a:p>
          <a:p>
            <a:r>
              <a:rPr lang="en-US" dirty="0"/>
              <a:t>In any case, we cannot use a code that does not reproduce the theoretically clear coherent instability.</a:t>
            </a:r>
          </a:p>
          <a:p>
            <a:r>
              <a:rPr lang="en-US" dirty="0"/>
              <a:t>The series of work being done with IHEP is theoretically established, so we cannot use the code until we have confirmed that it produces the same phenomenon.</a:t>
            </a:r>
          </a:p>
          <a:p>
            <a:r>
              <a:rPr lang="en-US" dirty="0"/>
              <a:t>If you want to do a simulation that takes lattices into account, the only option is the GPU code I created, BBSCL (SCTR-bb). Running various things with this takes too much time for the IR, so I would like to simplify it first.</a:t>
            </a:r>
          </a:p>
        </p:txBody>
      </p:sp>
      <p:sp>
        <p:nvSpPr>
          <p:cNvPr id="4" name="日付プレースホルダー 3">
            <a:extLst>
              <a:ext uri="{FF2B5EF4-FFF2-40B4-BE49-F238E27FC236}">
                <a16:creationId xmlns:a16="http://schemas.microsoft.com/office/drawing/2014/main" id="{0062EFF0-227E-1EB3-A314-05FEEA3ACE10}"/>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498FC44D-1432-1154-3228-2A6F67BC3B0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4D66DAAE-56D9-F56A-220C-3B22B1B29155}"/>
              </a:ext>
            </a:extLst>
          </p:cNvPr>
          <p:cNvSpPr>
            <a:spLocks noGrp="1"/>
          </p:cNvSpPr>
          <p:nvPr>
            <p:ph type="sldNum" sz="quarter" idx="12"/>
          </p:nvPr>
        </p:nvSpPr>
        <p:spPr/>
        <p:txBody>
          <a:bodyPr/>
          <a:lstStyle/>
          <a:p>
            <a:fld id="{D92486E9-A0B3-4706-B8AA-9F1AFB67B3EB}" type="slidenum">
              <a:rPr lang="ja-JP" altLang="en-US" smtClean="0"/>
              <a:pPr/>
              <a:t>32</a:t>
            </a:fld>
            <a:endParaRPr lang="ja-JP" altLang="en-US"/>
          </a:p>
        </p:txBody>
      </p:sp>
    </p:spTree>
    <p:extLst>
      <p:ext uri="{BB962C8B-B14F-4D97-AF65-F5344CB8AC3E}">
        <p14:creationId xmlns:p14="http://schemas.microsoft.com/office/powerpoint/2010/main" val="1600404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8293C-374B-6F41-A477-70EE491B4838}"/>
              </a:ext>
            </a:extLst>
          </p:cNvPr>
          <p:cNvSpPr>
            <a:spLocks noGrp="1"/>
          </p:cNvSpPr>
          <p:nvPr>
            <p:ph type="title"/>
          </p:nvPr>
        </p:nvSpPr>
        <p:spPr/>
        <p:txBody>
          <a:bodyPr>
            <a:normAutofit fontScale="90000"/>
          </a:bodyPr>
          <a:lstStyle/>
          <a:p>
            <a:r>
              <a:rPr lang="en-US" dirty="0" err="1"/>
              <a:t>Ohmi-san’s</a:t>
            </a:r>
            <a:r>
              <a:rPr lang="en-US" dirty="0"/>
              <a:t> references</a:t>
            </a:r>
          </a:p>
        </p:txBody>
      </p:sp>
      <p:sp>
        <p:nvSpPr>
          <p:cNvPr id="3" name="コンテンツ プレースホルダー 2">
            <a:extLst>
              <a:ext uri="{FF2B5EF4-FFF2-40B4-BE49-F238E27FC236}">
                <a16:creationId xmlns:a16="http://schemas.microsoft.com/office/drawing/2014/main" id="{C4617644-6CB6-B1CB-97FF-5F8A87C56472}"/>
              </a:ext>
            </a:extLst>
          </p:cNvPr>
          <p:cNvSpPr>
            <a:spLocks noGrp="1"/>
          </p:cNvSpPr>
          <p:nvPr>
            <p:ph idx="1"/>
          </p:nvPr>
        </p:nvSpPr>
        <p:spPr/>
        <p:txBody>
          <a:bodyPr>
            <a:normAutofit fontScale="92500" lnSpcReduction="20000"/>
          </a:bodyPr>
          <a:lstStyle/>
          <a:p>
            <a:r>
              <a:rPr lang="en-US" altLang="ja-JP" b="0" i="0" u="none" strike="noStrike" dirty="0">
                <a:solidFill>
                  <a:srgbClr val="3F4350"/>
                </a:solidFill>
                <a:effectLst/>
                <a:latin typeface="Open Sans" panose="020F0502020204030204" pitchFamily="34" charset="0"/>
              </a:rPr>
              <a:t>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N. </a:t>
            </a:r>
            <a:r>
              <a:rPr lang="en-US" altLang="ja-JP" b="0" i="0" u="none" strike="noStrike" dirty="0" err="1">
                <a:solidFill>
                  <a:srgbClr val="3F4350"/>
                </a:solidFill>
                <a:effectLst/>
                <a:latin typeface="Open Sans" panose="020F0502020204030204" pitchFamily="34" charset="0"/>
              </a:rPr>
              <a:t>Kuroo</a:t>
            </a:r>
            <a:r>
              <a:rPr lang="en-US" altLang="ja-JP" b="0" i="0" u="none" strike="noStrike" dirty="0">
                <a:solidFill>
                  <a:srgbClr val="3F4350"/>
                </a:solidFill>
                <a:effectLst/>
                <a:latin typeface="Open Sans" panose="020F0502020204030204" pitchFamily="34" charset="0"/>
              </a:rPr>
              <a:t>, K. </a:t>
            </a:r>
            <a:r>
              <a:rPr lang="en-US" altLang="ja-JP" b="0" i="0" u="none" strike="noStrike" dirty="0" err="1">
                <a:solidFill>
                  <a:srgbClr val="3F4350"/>
                </a:solidFill>
                <a:effectLst/>
                <a:latin typeface="Open Sans" panose="020F0502020204030204" pitchFamily="34" charset="0"/>
              </a:rPr>
              <a:t>Oide</a:t>
            </a:r>
            <a:r>
              <a:rPr lang="en-US" altLang="ja-JP" b="0" i="0" u="none" strike="noStrike" dirty="0">
                <a:solidFill>
                  <a:srgbClr val="3F4350"/>
                </a:solidFill>
                <a:effectLst/>
                <a:latin typeface="Open Sans" panose="020F0502020204030204" pitchFamily="34" charset="0"/>
              </a:rPr>
              <a:t>, D. Zhou, F. Zimmermann, Phys. Rev. Lett. 119, 134801 (2017). </a:t>
            </a:r>
          </a:p>
          <a:p>
            <a:r>
              <a:rPr lang="en-US" altLang="ja-JP" b="0" i="0" u="none" strike="noStrike" dirty="0">
                <a:solidFill>
                  <a:srgbClr val="3F4350"/>
                </a:solidFill>
                <a:effectLst/>
                <a:latin typeface="Open Sans" panose="020F0502020204030204" pitchFamily="34" charset="0"/>
              </a:rPr>
              <a:t>N. </a:t>
            </a:r>
            <a:r>
              <a:rPr lang="en-US" altLang="ja-JP" b="0" i="0" u="none" strike="noStrike" dirty="0" err="1">
                <a:solidFill>
                  <a:srgbClr val="3F4350"/>
                </a:solidFill>
                <a:effectLst/>
                <a:latin typeface="Open Sans" panose="020F0502020204030204" pitchFamily="34" charset="0"/>
              </a:rPr>
              <a:t>Kuroo</a:t>
            </a:r>
            <a:r>
              <a:rPr lang="en-US" altLang="ja-JP" b="0" i="0" u="none" strike="noStrike" dirty="0">
                <a:solidFill>
                  <a:srgbClr val="3F4350"/>
                </a:solidFill>
                <a:effectLst/>
                <a:latin typeface="Open Sans" panose="020F0502020204030204" pitchFamily="34" charset="0"/>
              </a:rPr>
              <a:t>, 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K. </a:t>
            </a:r>
            <a:r>
              <a:rPr lang="en-US" altLang="ja-JP" b="0" i="0" u="none" strike="noStrike" dirty="0" err="1">
                <a:solidFill>
                  <a:srgbClr val="3F4350"/>
                </a:solidFill>
                <a:effectLst/>
                <a:latin typeface="Open Sans" panose="020F0502020204030204" pitchFamily="34" charset="0"/>
              </a:rPr>
              <a:t>Oide</a:t>
            </a:r>
            <a:r>
              <a:rPr lang="en-US" altLang="ja-JP" b="0" i="0" u="none" strike="noStrike" dirty="0">
                <a:solidFill>
                  <a:srgbClr val="3F4350"/>
                </a:solidFill>
                <a:effectLst/>
                <a:latin typeface="Open Sans" panose="020F0502020204030204" pitchFamily="34" charset="0"/>
              </a:rPr>
              <a:t>, D. Zhou, F. Zimmermann, Phys. Rev. Accel. Beams 21, 031002 (2018).</a:t>
            </a:r>
          </a:p>
          <a:p>
            <a:r>
              <a:rPr lang="en-US" altLang="ja-JP" b="0" i="0" u="none" strike="noStrike" dirty="0">
                <a:solidFill>
                  <a:srgbClr val="3F4350"/>
                </a:solidFill>
                <a:effectLst/>
                <a:latin typeface="Open Sans" panose="020F0502020204030204" pitchFamily="34" charset="0"/>
              </a:rPr>
              <a:t>Y. Zhang, N. Wang, C Lin, D. Wang, C. Yu, 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M. </a:t>
            </a:r>
            <a:r>
              <a:rPr lang="en-US" altLang="ja-JP" b="0" i="0" u="none" strike="noStrike" dirty="0" err="1">
                <a:solidFill>
                  <a:srgbClr val="3F4350"/>
                </a:solidFill>
                <a:effectLst/>
                <a:latin typeface="Open Sans" panose="020F0502020204030204" pitchFamily="34" charset="0"/>
              </a:rPr>
              <a:t>Zobov</a:t>
            </a:r>
            <a:r>
              <a:rPr lang="en-US" altLang="ja-JP" b="0" i="0" u="none" strike="noStrike" dirty="0">
                <a:solidFill>
                  <a:srgbClr val="3F4350"/>
                </a:solidFill>
                <a:effectLst/>
                <a:latin typeface="Open Sans" panose="020F0502020204030204" pitchFamily="34" charset="0"/>
              </a:rPr>
              <a:t>, Phys. Rev. Accel. Beams 23, 104402 (2020).</a:t>
            </a:r>
          </a:p>
          <a:p>
            <a:r>
              <a:rPr lang="en-US" altLang="ja-JP" b="0" i="0" u="none" strike="noStrike" dirty="0">
                <a:solidFill>
                  <a:srgbClr val="3F4350"/>
                </a:solidFill>
                <a:effectLst/>
                <a:latin typeface="Open Sans" panose="020F0502020204030204" pitchFamily="34" charset="0"/>
              </a:rPr>
              <a:t>Y. Zhang, N. Wang, 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D. Zhou, T. Ishibashi, C. Lin, Phys. Rev. Accel. Beams 26, 064401 (2023). </a:t>
            </a:r>
          </a:p>
          <a:p>
            <a:r>
              <a:rPr lang="en-US" altLang="ja-JP" b="0" i="0" u="none" strike="noStrike" dirty="0">
                <a:solidFill>
                  <a:srgbClr val="3F4350"/>
                </a:solidFill>
                <a:effectLst/>
                <a:latin typeface="Open Sans" panose="020F0502020204030204" pitchFamily="34" charset="0"/>
              </a:rPr>
              <a:t>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Y. Zhang, C. Lin, Phys. Rev. Accel. Beams 26, 111001 (2023).</a:t>
            </a:r>
          </a:p>
          <a:p>
            <a:r>
              <a:rPr lang="en-US" altLang="ja-JP" b="0" i="0" u="none" strike="noStrike" dirty="0">
                <a:solidFill>
                  <a:srgbClr val="3F4350"/>
                </a:solidFill>
                <a:effectLst/>
                <a:latin typeface="Open Sans" panose="020F0502020204030204" pitchFamily="34" charset="0"/>
              </a:rPr>
              <a:t>C. Lin, 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and Y. Zhang, Phys. Rev. Accel. Beams 25, 011001 (2022). </a:t>
            </a:r>
          </a:p>
          <a:p>
            <a:r>
              <a:rPr lang="en-US" altLang="ja-JP" b="0" i="0" u="none" strike="noStrike" dirty="0">
                <a:solidFill>
                  <a:srgbClr val="3F4350"/>
                </a:solidFill>
                <a:effectLst/>
                <a:latin typeface="Open Sans" panose="020F0502020204030204" pitchFamily="34" charset="0"/>
              </a:rPr>
              <a:t>D. Zhou, K. </a:t>
            </a:r>
            <a:r>
              <a:rPr lang="en-US" altLang="ja-JP" b="0" i="0" u="none" strike="noStrike" dirty="0" err="1">
                <a:solidFill>
                  <a:srgbClr val="3F4350"/>
                </a:solidFill>
                <a:effectLst/>
                <a:latin typeface="Open Sans" panose="020F0502020204030204" pitchFamily="34" charset="0"/>
              </a:rPr>
              <a:t>Ohmi</a:t>
            </a:r>
            <a:r>
              <a:rPr lang="en-US" altLang="ja-JP" b="0" i="0" u="none" strike="noStrike" dirty="0">
                <a:solidFill>
                  <a:srgbClr val="3F4350"/>
                </a:solidFill>
                <a:effectLst/>
                <a:latin typeface="Open Sans" panose="020F0502020204030204" pitchFamily="34" charset="0"/>
              </a:rPr>
              <a:t>, Y. Funakoshi, Y. Ohnishi, Y. Zhang, Phys. Rev. Accel. Beams 26, 071001 (2023).</a:t>
            </a:r>
            <a:endParaRPr lang="en-US" dirty="0"/>
          </a:p>
        </p:txBody>
      </p:sp>
      <p:sp>
        <p:nvSpPr>
          <p:cNvPr id="4" name="日付プレースホルダー 3">
            <a:extLst>
              <a:ext uri="{FF2B5EF4-FFF2-40B4-BE49-F238E27FC236}">
                <a16:creationId xmlns:a16="http://schemas.microsoft.com/office/drawing/2014/main" id="{81880E20-0FE2-FB55-F312-16F62589BD24}"/>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A98DC2A1-8539-0E20-8B0E-59E302EE28E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2FCD713E-AE57-9D16-DFAA-FD60FD390347}"/>
              </a:ext>
            </a:extLst>
          </p:cNvPr>
          <p:cNvSpPr>
            <a:spLocks noGrp="1"/>
          </p:cNvSpPr>
          <p:nvPr>
            <p:ph type="sldNum" sz="quarter" idx="12"/>
          </p:nvPr>
        </p:nvSpPr>
        <p:spPr/>
        <p:txBody>
          <a:bodyPr/>
          <a:lstStyle/>
          <a:p>
            <a:fld id="{D92486E9-A0B3-4706-B8AA-9F1AFB67B3EB}" type="slidenum">
              <a:rPr lang="ja-JP" altLang="en-US" smtClean="0"/>
              <a:pPr/>
              <a:t>33</a:t>
            </a:fld>
            <a:endParaRPr lang="ja-JP" altLang="en-US"/>
          </a:p>
        </p:txBody>
      </p:sp>
    </p:spTree>
    <p:extLst>
      <p:ext uri="{BB962C8B-B14F-4D97-AF65-F5344CB8AC3E}">
        <p14:creationId xmlns:p14="http://schemas.microsoft.com/office/powerpoint/2010/main" val="1281710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060F42-D417-C6BD-2F7F-A0B2A72A5073}"/>
              </a:ext>
            </a:extLst>
          </p:cNvPr>
          <p:cNvSpPr>
            <a:spLocks noGrp="1"/>
          </p:cNvSpPr>
          <p:nvPr>
            <p:ph type="title"/>
          </p:nvPr>
        </p:nvSpPr>
        <p:spPr/>
        <p:txBody>
          <a:bodyPr>
            <a:normAutofit fontScale="90000"/>
          </a:bodyPr>
          <a:lstStyle/>
          <a:p>
            <a:r>
              <a:rPr lang="en-US" dirty="0"/>
              <a:t>My opinions</a:t>
            </a:r>
          </a:p>
        </p:txBody>
      </p:sp>
      <p:sp>
        <p:nvSpPr>
          <p:cNvPr id="3" name="コンテンツ プレースホルダー 2">
            <a:extLst>
              <a:ext uri="{FF2B5EF4-FFF2-40B4-BE49-F238E27FC236}">
                <a16:creationId xmlns:a16="http://schemas.microsoft.com/office/drawing/2014/main" id="{18B787C7-F6D1-E536-1D8C-0FBD4EBB115B}"/>
              </a:ext>
            </a:extLst>
          </p:cNvPr>
          <p:cNvSpPr>
            <a:spLocks noGrp="1"/>
          </p:cNvSpPr>
          <p:nvPr>
            <p:ph idx="1"/>
          </p:nvPr>
        </p:nvSpPr>
        <p:spPr>
          <a:xfrm>
            <a:off x="838199" y="1029730"/>
            <a:ext cx="10801865" cy="5338119"/>
          </a:xfrm>
        </p:spPr>
        <p:txBody>
          <a:bodyPr>
            <a:normAutofit fontScale="70000" lnSpcReduction="20000"/>
          </a:bodyPr>
          <a:lstStyle/>
          <a:p>
            <a:r>
              <a:rPr lang="en-US" dirty="0"/>
              <a:t>The KEKB beam-beam study team (K. </a:t>
            </a:r>
            <a:r>
              <a:rPr lang="en-US" dirty="0" err="1"/>
              <a:t>Ohmi</a:t>
            </a:r>
            <a:r>
              <a:rPr lang="en-US" dirty="0"/>
              <a:t> and D. Zhou) is one of the front runners in the world accelerator community on the beam-beam issues.</a:t>
            </a:r>
          </a:p>
          <a:p>
            <a:pPr lvl="1"/>
            <a:r>
              <a:rPr lang="en-US" dirty="0"/>
              <a:t>The beam-beam simulation codes developed at KEK (BBSS, BBWS, SCTR) are considered to be well-established standards that have helped improve other codes (e.g. IBB, APES-T, Xsuite, BeamBeam3D) through benchmarking and collaborative research.</a:t>
            </a:r>
          </a:p>
          <a:p>
            <a:pPr lvl="1"/>
            <a:r>
              <a:rPr lang="en-US" dirty="0"/>
              <a:t>Pioneering feature</a:t>
            </a:r>
          </a:p>
          <a:p>
            <a:pPr lvl="2"/>
            <a:r>
              <a:rPr lang="en-US" dirty="0"/>
              <a:t>Strong-strong simulation with full lattice (</a:t>
            </a:r>
            <a:r>
              <a:rPr lang="en-US"/>
              <a:t>SCTR and APES-T</a:t>
            </a:r>
            <a:r>
              <a:rPr lang="en-US" dirty="0"/>
              <a:t>) and with space charge effects</a:t>
            </a:r>
          </a:p>
          <a:p>
            <a:pPr lvl="2"/>
            <a:r>
              <a:rPr lang="en-US" dirty="0"/>
              <a:t>Speeding up simulation time by running on GPU</a:t>
            </a:r>
          </a:p>
          <a:p>
            <a:pPr lvl="1"/>
            <a:r>
              <a:rPr lang="en-US" dirty="0"/>
              <a:t>Discovery of coherent instability</a:t>
            </a:r>
          </a:p>
          <a:p>
            <a:pPr lvl="2"/>
            <a:r>
              <a:rPr lang="en-US" dirty="0"/>
              <a:t>X-Z instability in a large </a:t>
            </a:r>
            <a:r>
              <a:rPr lang="en-US" dirty="0" err="1"/>
              <a:t>Piwinski</a:t>
            </a:r>
            <a:r>
              <a:rPr lang="en-US" dirty="0"/>
              <a:t> angle collision (FCC-</a:t>
            </a:r>
            <a:r>
              <a:rPr lang="en-US" dirty="0" err="1"/>
              <a:t>ee</a:t>
            </a:r>
            <a:r>
              <a:rPr lang="en-US" dirty="0"/>
              <a:t>, CEPC, SuperKEKB)</a:t>
            </a:r>
          </a:p>
          <a:p>
            <a:pPr lvl="2"/>
            <a:r>
              <a:rPr lang="en-US" dirty="0"/>
              <a:t>TMCI-like instability</a:t>
            </a:r>
          </a:p>
          <a:p>
            <a:r>
              <a:rPr lang="en-US" dirty="0"/>
              <a:t>The KEKB beam-beam code (BBSS) has been well benchmarked by other codes.</a:t>
            </a:r>
          </a:p>
          <a:p>
            <a:pPr lvl="1"/>
            <a:r>
              <a:rPr lang="en-US" dirty="0"/>
              <a:t>Y. Cai’s code, IBB, BeamBeam3D, LIFETRAC…</a:t>
            </a:r>
          </a:p>
          <a:p>
            <a:r>
              <a:rPr lang="en-US" dirty="0"/>
              <a:t>I think that the beam-beam code at KEK is reliable. But there is large discrepancy between simulations and experiments. In my opinion, the discrepancy is due to some unknown (possibly multiple) physical effects which are not included in the present simulations and it is important to identify such effects.</a:t>
            </a:r>
          </a:p>
          <a:p>
            <a:r>
              <a:rPr lang="en-US" dirty="0"/>
              <a:t>Collaboration with US and CERN researchers</a:t>
            </a:r>
          </a:p>
          <a:p>
            <a:pPr lvl="1"/>
            <a:r>
              <a:rPr lang="en-US" dirty="0"/>
              <a:t>We will welcome collaborators from other laboratories.</a:t>
            </a:r>
          </a:p>
          <a:p>
            <a:pPr lvl="1"/>
            <a:r>
              <a:rPr lang="en-US" dirty="0"/>
              <a:t>I don’t think that mere benchmarking study is fruitful.</a:t>
            </a:r>
          </a:p>
          <a:p>
            <a:pPr lvl="1"/>
            <a:r>
              <a:rPr lang="en-US" dirty="0"/>
              <a:t>Researchers who will study SuperKEKB problems through persistent, long-term efforts visiting at KEK are particularly helpful.</a:t>
            </a:r>
          </a:p>
          <a:p>
            <a:pPr lvl="1"/>
            <a:endParaRPr lang="en-US" dirty="0"/>
          </a:p>
        </p:txBody>
      </p:sp>
      <p:sp>
        <p:nvSpPr>
          <p:cNvPr id="4" name="日付プレースホルダー 3">
            <a:extLst>
              <a:ext uri="{FF2B5EF4-FFF2-40B4-BE49-F238E27FC236}">
                <a16:creationId xmlns:a16="http://schemas.microsoft.com/office/drawing/2014/main" id="{EE2E6975-159F-D153-3306-123EEC718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FFFF00"/>
                </a:solidFill>
                <a:effectLst/>
                <a:uLnTx/>
                <a:uFillTx/>
                <a:latin typeface="Calibri" panose="020F0502020204030204" pitchFamily="34" charset="0"/>
                <a:ea typeface="メイリオ" panose="020B0604030504040204" pitchFamily="34" charset="-128"/>
                <a:cs typeface="Calibri" panose="020F0502020204030204" pitchFamily="34" charset="0"/>
              </a:rPr>
              <a:t>2024/Oct/07</a:t>
            </a:r>
            <a:endParaRPr kumimoji="1" lang="en-US" altLang="ja-JP" sz="1200" b="1" i="0" u="none" strike="noStrike" kern="1200" cap="none" spc="0" normalizeH="0" baseline="0" noProof="0" dirty="0">
              <a:ln>
                <a:noFill/>
              </a:ln>
              <a:solidFill>
                <a:srgbClr val="FFFF00"/>
              </a:solidFill>
              <a:effectLst/>
              <a:uLnTx/>
              <a:uFillTx/>
              <a:latin typeface="Calibri" panose="020F0502020204030204" pitchFamily="34" charset="0"/>
              <a:ea typeface="メイリオ" panose="020B0604030504040204" pitchFamily="34" charset="-128"/>
              <a:cs typeface="Calibri" panose="020F0502020204030204" pitchFamily="34" charset="0"/>
            </a:endParaRPr>
          </a:p>
        </p:txBody>
      </p:sp>
      <p:sp>
        <p:nvSpPr>
          <p:cNvPr id="5" name="フッター プレースホルダー 4">
            <a:extLst>
              <a:ext uri="{FF2B5EF4-FFF2-40B4-BE49-F238E27FC236}">
                <a16:creationId xmlns:a16="http://schemas.microsoft.com/office/drawing/2014/main" id="{076EDF14-2F4B-89B1-06F0-A2DB760B7E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FFFF00"/>
                </a:solidFill>
                <a:effectLst/>
                <a:uLnTx/>
                <a:uFillTx/>
                <a:latin typeface="Calibri" panose="020F0502020204030204"/>
                <a:ea typeface="メイリオ" panose="020B0604030504040204" pitchFamily="34" charset="-128"/>
                <a:cs typeface="+mn-cs"/>
              </a:rPr>
              <a:t>B2GM</a:t>
            </a:r>
            <a:endParaRPr kumimoji="1" lang="ja-JP" altLang="en-US" sz="1200" b="1" i="0" u="none" strike="noStrike" kern="1200" cap="none" spc="0" normalizeH="0" baseline="0" noProof="0" dirty="0">
              <a:ln>
                <a:noFill/>
              </a:ln>
              <a:solidFill>
                <a:srgbClr val="FFFF00"/>
              </a:solidFill>
              <a:effectLst/>
              <a:uLnTx/>
              <a:uFillTx/>
              <a:latin typeface="Calibri" panose="020F0502020204030204"/>
              <a:ea typeface="メイリオ" panose="020B0604030504040204" pitchFamily="34" charset="-128"/>
              <a:cs typeface="+mn-cs"/>
            </a:endParaRPr>
          </a:p>
        </p:txBody>
      </p:sp>
      <p:sp>
        <p:nvSpPr>
          <p:cNvPr id="6" name="スライド番号プレースホルダー 5">
            <a:extLst>
              <a:ext uri="{FF2B5EF4-FFF2-40B4-BE49-F238E27FC236}">
                <a16:creationId xmlns:a16="http://schemas.microsoft.com/office/drawing/2014/main" id="{2197D145-6C73-0F5C-D482-1F50CD09F3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486E9-A0B3-4706-B8AA-9F1AFB67B3EB}" type="slidenum">
              <a:rPr kumimoji="1" lang="ja-JP" altLang="en-US" sz="1200" b="1" i="0" u="none" strike="noStrike" kern="1200" cap="none" spc="0" normalizeH="0" baseline="0" noProof="0" smtClean="0">
                <a:ln>
                  <a:noFill/>
                </a:ln>
                <a:solidFill>
                  <a:srgbClr val="FFFF00"/>
                </a:solidFill>
                <a:effectLst/>
                <a:uLnTx/>
                <a:uFillTx/>
                <a:latin typeface="Calibri" panose="020F0502020204030204"/>
                <a:ea typeface="メイリオ"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1" i="0" u="none" strike="noStrike" kern="1200" cap="none" spc="0" normalizeH="0" baseline="0" noProof="0">
              <a:ln>
                <a:noFill/>
              </a:ln>
              <a:solidFill>
                <a:srgbClr val="FFFF00"/>
              </a:solidFill>
              <a:effectLst/>
              <a:uLnTx/>
              <a:uFillTx/>
              <a:latin typeface="Calibri" panose="020F0502020204030204"/>
              <a:ea typeface="メイリオ" panose="020B0604030504040204" pitchFamily="34" charset="-128"/>
              <a:cs typeface="+mn-cs"/>
            </a:endParaRPr>
          </a:p>
        </p:txBody>
      </p:sp>
    </p:spTree>
    <p:extLst>
      <p:ext uri="{BB962C8B-B14F-4D97-AF65-F5344CB8AC3E}">
        <p14:creationId xmlns:p14="http://schemas.microsoft.com/office/powerpoint/2010/main" val="2998552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48C246-08B2-AF40-8CE7-CBA77A68BEB8}"/>
              </a:ext>
            </a:extLst>
          </p:cNvPr>
          <p:cNvPicPr>
            <a:picLocks noChangeAspect="1"/>
          </p:cNvPicPr>
          <p:nvPr/>
        </p:nvPicPr>
        <p:blipFill>
          <a:blip r:embed="rId2"/>
          <a:stretch>
            <a:fillRect/>
          </a:stretch>
        </p:blipFill>
        <p:spPr>
          <a:xfrm>
            <a:off x="1984443" y="3278284"/>
            <a:ext cx="4309353" cy="3173413"/>
          </a:xfrm>
          <a:prstGeom prst="rect">
            <a:avLst/>
          </a:prstGeom>
        </p:spPr>
      </p:pic>
      <p:sp>
        <p:nvSpPr>
          <p:cNvPr id="2" name="タイトル 1">
            <a:extLst>
              <a:ext uri="{FF2B5EF4-FFF2-40B4-BE49-F238E27FC236}">
                <a16:creationId xmlns:a16="http://schemas.microsoft.com/office/drawing/2014/main" id="{818117A3-E743-634C-84CD-5BD5689D07E7}"/>
              </a:ext>
            </a:extLst>
          </p:cNvPr>
          <p:cNvSpPr>
            <a:spLocks noGrp="1"/>
          </p:cNvSpPr>
          <p:nvPr>
            <p:ph type="title"/>
          </p:nvPr>
        </p:nvSpPr>
        <p:spPr>
          <a:xfrm>
            <a:off x="447040" y="-40687"/>
            <a:ext cx="10495280" cy="857250"/>
          </a:xfrm>
        </p:spPr>
        <p:txBody>
          <a:bodyPr>
            <a:noAutofit/>
          </a:bodyPr>
          <a:lstStyle/>
          <a:p>
            <a:r>
              <a:rPr lang="en-US" sz="2800" dirty="0">
                <a:solidFill>
                  <a:srgbClr val="0070C0"/>
                </a:solidFill>
              </a:rPr>
              <a:t>What is the cause of discrepancy btw simulation and experiment?</a:t>
            </a:r>
          </a:p>
        </p:txBody>
      </p:sp>
      <p:sp>
        <p:nvSpPr>
          <p:cNvPr id="3" name="コンテンツ プレースホルダー 2">
            <a:extLst>
              <a:ext uri="{FF2B5EF4-FFF2-40B4-BE49-F238E27FC236}">
                <a16:creationId xmlns:a16="http://schemas.microsoft.com/office/drawing/2014/main" id="{43C6FFAB-0668-614C-A564-16D7CD6CF4C8}"/>
              </a:ext>
            </a:extLst>
          </p:cNvPr>
          <p:cNvSpPr>
            <a:spLocks noGrp="1"/>
          </p:cNvSpPr>
          <p:nvPr>
            <p:ph idx="1"/>
          </p:nvPr>
        </p:nvSpPr>
        <p:spPr>
          <a:xfrm>
            <a:off x="210712" y="816563"/>
            <a:ext cx="11368257" cy="4976484"/>
          </a:xfrm>
        </p:spPr>
        <p:txBody>
          <a:bodyPr>
            <a:normAutofit/>
          </a:bodyPr>
          <a:lstStyle/>
          <a:p>
            <a:r>
              <a:rPr lang="en-US" sz="1800" dirty="0"/>
              <a:t>Observed luminosity performance is much lower than simulations  with BBSS (Beam-Beam Strong-Strong). This has been and will be challenges for us.</a:t>
            </a:r>
          </a:p>
          <a:p>
            <a:r>
              <a:rPr lang="en-US" sz="1800" dirty="0"/>
              <a:t>Candidates of causes</a:t>
            </a:r>
          </a:p>
          <a:p>
            <a:pPr lvl="1"/>
            <a:r>
              <a:rPr lang="en-US" sz="1600" dirty="0">
                <a:solidFill>
                  <a:srgbClr val="0000FF"/>
                </a:solidFill>
              </a:rPr>
              <a:t>Machine imperfections</a:t>
            </a:r>
            <a:r>
              <a:rPr lang="en-US" sz="1600" dirty="0"/>
              <a:t>: Non-zero coupling and dispersions at IP, beam-current dependent optics distortion due to orbit change at QCS* and SLY*. Unexpectedly large nonlinearity, </a:t>
            </a:r>
            <a:r>
              <a:rPr lang="en-US" altLang="ja-JP" sz="1600" dirty="0"/>
              <a:t>Imperfect crab waist scheme</a:t>
            </a:r>
          </a:p>
          <a:p>
            <a:pPr lvl="1"/>
            <a:r>
              <a:rPr lang="en-US" sz="1600" dirty="0">
                <a:solidFill>
                  <a:srgbClr val="0000FF"/>
                </a:solidFill>
              </a:rPr>
              <a:t>Other effects: </a:t>
            </a:r>
            <a:r>
              <a:rPr lang="en-US" sz="1800" dirty="0"/>
              <a:t>Beam-beam + lattice nonlinearity, Beam-beam + impedance, Beam-beam + space charge</a:t>
            </a:r>
            <a:endParaRPr lang="en-US" sz="1600" dirty="0"/>
          </a:p>
          <a:p>
            <a:pPr lvl="1"/>
            <a:r>
              <a:rPr lang="en-US" altLang="ja-JP" sz="1600" dirty="0">
                <a:solidFill>
                  <a:srgbClr val="0000FF"/>
                </a:solidFill>
              </a:rPr>
              <a:t>Effects of FB system (noise)</a:t>
            </a:r>
          </a:p>
          <a:p>
            <a:pPr lvl="1"/>
            <a:r>
              <a:rPr lang="en-US" sz="1600" dirty="0"/>
              <a:t>BBSS simulation with PIC gives ~5% lower values than simulation with Gaussian fitting model at </a:t>
            </a:r>
            <a:r>
              <a:rPr lang="en-US" sz="1600" baseline="-25000" dirty="0" err="1"/>
              <a:t>Ib+</a:t>
            </a:r>
            <a:r>
              <a:rPr lang="en-US" sz="1600" dirty="0" err="1"/>
              <a:t>I</a:t>
            </a:r>
            <a:r>
              <a:rPr lang="en-US" sz="1600" baseline="-25000" dirty="0" err="1"/>
              <a:t>b</a:t>
            </a:r>
            <a:r>
              <a:rPr lang="en-US" sz="1600" baseline="-25000" dirty="0"/>
              <a:t>-</a:t>
            </a:r>
            <a:r>
              <a:rPr lang="en-US" sz="1600" dirty="0"/>
              <a:t> = 0.8mA</a:t>
            </a:r>
            <a:r>
              <a:rPr lang="en-US" sz="1600" baseline="30000" dirty="0"/>
              <a:t>2</a:t>
            </a:r>
            <a:r>
              <a:rPr lang="en-US" sz="1600" dirty="0"/>
              <a:t> (D, Zhou).</a:t>
            </a:r>
          </a:p>
          <a:p>
            <a:pPr lvl="1"/>
            <a:r>
              <a:rPr lang="en-US" sz="1600" dirty="0">
                <a:solidFill>
                  <a:srgbClr val="0000FF"/>
                </a:solidFill>
              </a:rPr>
              <a:t>Belle II – accelerator mis-alignment? (K. </a:t>
            </a:r>
            <a:r>
              <a:rPr lang="en-US" sz="1600" dirty="0" err="1">
                <a:solidFill>
                  <a:srgbClr val="0000FF"/>
                </a:solidFill>
              </a:rPr>
              <a:t>Oide</a:t>
            </a:r>
            <a:r>
              <a:rPr lang="en-US" sz="1600" dirty="0">
                <a:solidFill>
                  <a:srgbClr val="0000FF"/>
                </a:solidFill>
              </a:rPr>
              <a:t>)</a:t>
            </a:r>
          </a:p>
          <a:p>
            <a:pPr lvl="1"/>
            <a:endParaRPr lang="en-US" sz="1600" dirty="0"/>
          </a:p>
        </p:txBody>
      </p:sp>
      <p:pic>
        <p:nvPicPr>
          <p:cNvPr id="8" name="Picture 7">
            <a:extLst>
              <a:ext uri="{FF2B5EF4-FFF2-40B4-BE49-F238E27FC236}">
                <a16:creationId xmlns:a16="http://schemas.microsoft.com/office/drawing/2014/main" id="{E238338F-FC87-BDE6-6AE9-8CD3ACAE56E1}"/>
              </a:ext>
            </a:extLst>
          </p:cNvPr>
          <p:cNvPicPr>
            <a:picLocks noChangeAspect="1"/>
          </p:cNvPicPr>
          <p:nvPr/>
        </p:nvPicPr>
        <p:blipFill>
          <a:blip r:embed="rId3"/>
          <a:stretch>
            <a:fillRect/>
          </a:stretch>
        </p:blipFill>
        <p:spPr>
          <a:xfrm>
            <a:off x="6297160" y="3183791"/>
            <a:ext cx="4470983" cy="3129460"/>
          </a:xfrm>
          <a:prstGeom prst="rect">
            <a:avLst/>
          </a:prstGeom>
        </p:spPr>
      </p:pic>
      <p:sp>
        <p:nvSpPr>
          <p:cNvPr id="6" name="日付プレースホルダー 5">
            <a:extLst>
              <a:ext uri="{FF2B5EF4-FFF2-40B4-BE49-F238E27FC236}">
                <a16:creationId xmlns:a16="http://schemas.microsoft.com/office/drawing/2014/main" id="{DB28DC00-C34D-EF42-9117-4E71FF8BBEA0}"/>
              </a:ext>
            </a:extLst>
          </p:cNvPr>
          <p:cNvSpPr>
            <a:spLocks noGrp="1"/>
          </p:cNvSpPr>
          <p:nvPr>
            <p:ph type="dt" sz="half" idx="10"/>
          </p:nvPr>
        </p:nvSpPr>
        <p:spPr/>
        <p:txBody>
          <a:bodyPr/>
          <a:lstStyle/>
          <a:p>
            <a:r>
              <a:rPr lang="en-US" altLang="ja-JP"/>
              <a:t>2024/Oct/07</a:t>
            </a:r>
            <a:endParaRPr lang="ja-JP" altLang="en-US"/>
          </a:p>
        </p:txBody>
      </p:sp>
      <p:sp>
        <p:nvSpPr>
          <p:cNvPr id="7" name="フッター プレースホルダー 6">
            <a:extLst>
              <a:ext uri="{FF2B5EF4-FFF2-40B4-BE49-F238E27FC236}">
                <a16:creationId xmlns:a16="http://schemas.microsoft.com/office/drawing/2014/main" id="{AB323FE1-7C00-5044-BA21-C9FD7F805B34}"/>
              </a:ext>
            </a:extLst>
          </p:cNvPr>
          <p:cNvSpPr>
            <a:spLocks noGrp="1"/>
          </p:cNvSpPr>
          <p:nvPr>
            <p:ph type="ftr" sz="quarter" idx="11"/>
          </p:nvPr>
        </p:nvSpPr>
        <p:spPr/>
        <p:txBody>
          <a:bodyPr/>
          <a:lstStyle/>
          <a:p>
            <a:r>
              <a:rPr lang="en-US" altLang="ja-JP"/>
              <a:t>B2GM</a:t>
            </a:r>
            <a:endParaRPr lang="ja-JP" altLang="en-US" dirty="0"/>
          </a:p>
        </p:txBody>
      </p:sp>
      <p:sp>
        <p:nvSpPr>
          <p:cNvPr id="9" name="スライド番号プレースホルダー 8">
            <a:extLst>
              <a:ext uri="{FF2B5EF4-FFF2-40B4-BE49-F238E27FC236}">
                <a16:creationId xmlns:a16="http://schemas.microsoft.com/office/drawing/2014/main" id="{DFECEC05-8A1E-0A4F-A775-94EC175F40E2}"/>
              </a:ext>
            </a:extLst>
          </p:cNvPr>
          <p:cNvSpPr>
            <a:spLocks noGrp="1"/>
          </p:cNvSpPr>
          <p:nvPr>
            <p:ph type="sldNum" sz="quarter" idx="12"/>
          </p:nvPr>
        </p:nvSpPr>
        <p:spPr/>
        <p:txBody>
          <a:bodyPr/>
          <a:lstStyle/>
          <a:p>
            <a:fld id="{D92486E9-A0B3-4706-B8AA-9F1AFB67B3EB}" type="slidenum">
              <a:rPr lang="ja-JP" altLang="en-US" smtClean="0"/>
              <a:pPr/>
              <a:t>35</a:t>
            </a:fld>
            <a:endParaRPr lang="ja-JP" altLang="en-US"/>
          </a:p>
        </p:txBody>
      </p:sp>
      <p:cxnSp>
        <p:nvCxnSpPr>
          <p:cNvPr id="15" name="直線矢印コネクタ 14">
            <a:extLst>
              <a:ext uri="{FF2B5EF4-FFF2-40B4-BE49-F238E27FC236}">
                <a16:creationId xmlns:a16="http://schemas.microsoft.com/office/drawing/2014/main" id="{89C0ED4D-9736-4946-951B-C9C29EFEA46B}"/>
              </a:ext>
            </a:extLst>
          </p:cNvPr>
          <p:cNvCxnSpPr>
            <a:cxnSpLocks/>
          </p:cNvCxnSpPr>
          <p:nvPr/>
        </p:nvCxnSpPr>
        <p:spPr>
          <a:xfrm flipV="1">
            <a:off x="8323385" y="4659549"/>
            <a:ext cx="209266" cy="207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14E98FE5-C3D8-19AB-0C6A-4A5520D1986E}"/>
              </a:ext>
            </a:extLst>
          </p:cNvPr>
          <p:cNvSpPr txBox="1"/>
          <p:nvPr/>
        </p:nvSpPr>
        <p:spPr>
          <a:xfrm>
            <a:off x="7063903" y="4797995"/>
            <a:ext cx="6248400" cy="369332"/>
          </a:xfrm>
          <a:prstGeom prst="rect">
            <a:avLst/>
          </a:prstGeom>
          <a:noFill/>
        </p:spPr>
        <p:txBody>
          <a:bodyPr wrap="square">
            <a:spAutoFit/>
          </a:bodyPr>
          <a:lstStyle/>
          <a:p>
            <a:r>
              <a:rPr lang="en-US" altLang="ja-JP" sz="1800" dirty="0">
                <a:solidFill>
                  <a:prstClr val="black"/>
                </a:solidFill>
                <a:latin typeface="Calibri"/>
              </a:rPr>
              <a:t>Nb = 393, April 5</a:t>
            </a:r>
            <a:r>
              <a:rPr lang="en-US" altLang="ja-JP" sz="1800" baseline="30000" dirty="0">
                <a:solidFill>
                  <a:prstClr val="black"/>
                </a:solidFill>
                <a:latin typeface="Calibri"/>
              </a:rPr>
              <a:t>th</a:t>
            </a:r>
            <a:r>
              <a:rPr lang="en-US" altLang="ja-JP" sz="1800" dirty="0">
                <a:solidFill>
                  <a:prstClr val="black"/>
                </a:solidFill>
                <a:latin typeface="Calibri"/>
              </a:rPr>
              <a:t> 2022</a:t>
            </a:r>
            <a:endParaRPr lang="en-US" dirty="0"/>
          </a:p>
        </p:txBody>
      </p:sp>
      <p:sp>
        <p:nvSpPr>
          <p:cNvPr id="12" name="テキスト ボックス 11">
            <a:extLst>
              <a:ext uri="{FF2B5EF4-FFF2-40B4-BE49-F238E27FC236}">
                <a16:creationId xmlns:a16="http://schemas.microsoft.com/office/drawing/2014/main" id="{2D672E98-7C72-A6FD-33F4-B7D0A1BC3743}"/>
              </a:ext>
            </a:extLst>
          </p:cNvPr>
          <p:cNvSpPr txBox="1"/>
          <p:nvPr/>
        </p:nvSpPr>
        <p:spPr>
          <a:xfrm>
            <a:off x="8067527" y="3092128"/>
            <a:ext cx="2549801"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Strong-strong simulation </a:t>
            </a:r>
          </a:p>
          <a:p>
            <a:r>
              <a:rPr lang="en-US" dirty="0">
                <a:latin typeface="Calibri" panose="020F0502020204030204" pitchFamily="34" charset="0"/>
                <a:cs typeface="Calibri" panose="020F0502020204030204" pitchFamily="34" charset="0"/>
              </a:rPr>
              <a:t>(CW: LER:80%, HER:40%)</a:t>
            </a:r>
          </a:p>
        </p:txBody>
      </p:sp>
      <p:cxnSp>
        <p:nvCxnSpPr>
          <p:cNvPr id="16" name="直線矢印コネクタ 15">
            <a:extLst>
              <a:ext uri="{FF2B5EF4-FFF2-40B4-BE49-F238E27FC236}">
                <a16:creationId xmlns:a16="http://schemas.microsoft.com/office/drawing/2014/main" id="{2A55E05A-8BBF-CA61-A99E-411A2BC0DFFC}"/>
              </a:ext>
            </a:extLst>
          </p:cNvPr>
          <p:cNvCxnSpPr>
            <a:cxnSpLocks/>
          </p:cNvCxnSpPr>
          <p:nvPr/>
        </p:nvCxnSpPr>
        <p:spPr>
          <a:xfrm>
            <a:off x="9577754" y="3563336"/>
            <a:ext cx="363415" cy="45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145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461215-7BA3-7E8F-DD6E-5DE4F1DB3E34}"/>
              </a:ext>
            </a:extLst>
          </p:cNvPr>
          <p:cNvSpPr>
            <a:spLocks noGrp="1"/>
          </p:cNvSpPr>
          <p:nvPr>
            <p:ph type="title"/>
          </p:nvPr>
        </p:nvSpPr>
        <p:spPr>
          <a:xfrm>
            <a:off x="111760" y="18256"/>
            <a:ext cx="11866880" cy="662782"/>
          </a:xfrm>
        </p:spPr>
        <p:txBody>
          <a:bodyPr>
            <a:normAutofit fontScale="90000"/>
          </a:bodyPr>
          <a:lstStyle/>
          <a:p>
            <a:r>
              <a:rPr lang="en-US" dirty="0">
                <a:solidFill>
                  <a:srgbClr val="002060"/>
                </a:solidFill>
              </a:rPr>
              <a:t>Luminosity tuning (compensation of machine errors)</a:t>
            </a:r>
          </a:p>
        </p:txBody>
      </p:sp>
      <p:sp>
        <p:nvSpPr>
          <p:cNvPr id="3" name="コンテンツ プレースホルダー 2">
            <a:extLst>
              <a:ext uri="{FF2B5EF4-FFF2-40B4-BE49-F238E27FC236}">
                <a16:creationId xmlns:a16="http://schemas.microsoft.com/office/drawing/2014/main" id="{B2D0EA7B-251F-EB16-0808-A42A307F1E89}"/>
              </a:ext>
            </a:extLst>
          </p:cNvPr>
          <p:cNvSpPr>
            <a:spLocks noGrp="1"/>
          </p:cNvSpPr>
          <p:nvPr>
            <p:ph idx="1"/>
          </p:nvPr>
        </p:nvSpPr>
        <p:spPr>
          <a:xfrm>
            <a:off x="838200" y="1027122"/>
            <a:ext cx="10515600" cy="5038628"/>
          </a:xfrm>
        </p:spPr>
        <p:txBody>
          <a:bodyPr/>
          <a:lstStyle/>
          <a:p>
            <a:r>
              <a:rPr lang="en-US" dirty="0"/>
              <a:t>Machine tuning routinely done even during physics run on machine parameters. In spite of those efforts, the achieved specific luminosity</a:t>
            </a:r>
            <a:br>
              <a:rPr lang="en-US" dirty="0"/>
            </a:br>
            <a:r>
              <a:rPr lang="en-US" dirty="0"/>
              <a:t>is very low compared with simulation so far.</a:t>
            </a:r>
          </a:p>
        </p:txBody>
      </p:sp>
      <p:sp>
        <p:nvSpPr>
          <p:cNvPr id="4" name="日付プレースホルダー 3">
            <a:extLst>
              <a:ext uri="{FF2B5EF4-FFF2-40B4-BE49-F238E27FC236}">
                <a16:creationId xmlns:a16="http://schemas.microsoft.com/office/drawing/2014/main" id="{F257EDF9-6E8E-6EB3-ADC0-2CCC2EA2B29E}"/>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0E2D905C-8C51-9D54-D74F-2733D194A8A1}"/>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B663701F-DE28-8427-69C5-F51DEF7880EA}"/>
              </a:ext>
            </a:extLst>
          </p:cNvPr>
          <p:cNvSpPr>
            <a:spLocks noGrp="1"/>
          </p:cNvSpPr>
          <p:nvPr>
            <p:ph type="sldNum" sz="quarter" idx="12"/>
          </p:nvPr>
        </p:nvSpPr>
        <p:spPr/>
        <p:txBody>
          <a:bodyPr/>
          <a:lstStyle/>
          <a:p>
            <a:fld id="{D92486E9-A0B3-4706-B8AA-9F1AFB67B3EB}" type="slidenum">
              <a:rPr lang="ja-JP" altLang="en-US" smtClean="0"/>
              <a:pPr/>
              <a:t>36</a:t>
            </a:fld>
            <a:endParaRPr lang="ja-JP" altLang="en-US"/>
          </a:p>
        </p:txBody>
      </p:sp>
      <p:graphicFrame>
        <p:nvGraphicFramePr>
          <p:cNvPr id="7" name="表 6">
            <a:extLst>
              <a:ext uri="{FF2B5EF4-FFF2-40B4-BE49-F238E27FC236}">
                <a16:creationId xmlns:a16="http://schemas.microsoft.com/office/drawing/2014/main" id="{8C730904-3C0D-3780-136A-FABFFD06C294}"/>
              </a:ext>
            </a:extLst>
          </p:cNvPr>
          <p:cNvGraphicFramePr>
            <a:graphicFrameLocks noGrp="1"/>
          </p:cNvGraphicFramePr>
          <p:nvPr/>
        </p:nvGraphicFramePr>
        <p:xfrm>
          <a:off x="3594654" y="2430854"/>
          <a:ext cx="8597346" cy="3804480"/>
        </p:xfrm>
        <a:graphic>
          <a:graphicData uri="http://schemas.openxmlformats.org/drawingml/2006/table">
            <a:tbl>
              <a:tblPr>
                <a:tableStyleId>{5C22544A-7EE6-4342-B048-85BDC9FD1C3A}</a:tableStyleId>
              </a:tblPr>
              <a:tblGrid>
                <a:gridCol w="3749951">
                  <a:extLst>
                    <a:ext uri="{9D8B030D-6E8A-4147-A177-3AD203B41FA5}">
                      <a16:colId xmlns:a16="http://schemas.microsoft.com/office/drawing/2014/main" val="4274408431"/>
                    </a:ext>
                  </a:extLst>
                </a:gridCol>
                <a:gridCol w="3016910">
                  <a:extLst>
                    <a:ext uri="{9D8B030D-6E8A-4147-A177-3AD203B41FA5}">
                      <a16:colId xmlns:a16="http://schemas.microsoft.com/office/drawing/2014/main" val="2551165640"/>
                    </a:ext>
                  </a:extLst>
                </a:gridCol>
                <a:gridCol w="1830485">
                  <a:extLst>
                    <a:ext uri="{9D8B030D-6E8A-4147-A177-3AD203B41FA5}">
                      <a16:colId xmlns:a16="http://schemas.microsoft.com/office/drawing/2014/main" val="3591731374"/>
                    </a:ext>
                  </a:extLst>
                </a:gridCol>
              </a:tblGrid>
              <a:tr h="380448">
                <a:tc>
                  <a:txBody>
                    <a:bodyPr/>
                    <a:lstStyle/>
                    <a:p>
                      <a:pPr algn="l" fontAlgn="ctr"/>
                      <a:r>
                        <a:rPr lang="en-US" sz="1600" u="none" strike="noStrike">
                          <a:effectLst/>
                        </a:rPr>
                        <a:t>Tuning parameters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Observables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Typical frequency</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535669954"/>
                  </a:ext>
                </a:extLst>
              </a:tr>
              <a:tr h="380448">
                <a:tc>
                  <a:txBody>
                    <a:bodyPr/>
                    <a:lstStyle/>
                    <a:p>
                      <a:pPr algn="l" fontAlgn="ctr"/>
                      <a:r>
                        <a:rPr lang="en-US" sz="1600" u="none" strike="noStrike">
                          <a:solidFill>
                            <a:srgbClr val="FF0000"/>
                          </a:solidFill>
                          <a:effectLst/>
                        </a:rPr>
                        <a:t>Beam offset at IP (orbit feedback)</a:t>
                      </a:r>
                      <a:endParaRPr lang="en-US" sz="1600" b="0" i="0" u="none" strike="noStrike">
                        <a:solidFill>
                          <a:srgbClr val="FF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beam-beam kick (BPMs)</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FB </a:t>
                      </a:r>
                      <a:r>
                        <a:rPr lang="en-US" altLang="ja-JP" sz="1600" dirty="0"/>
                        <a:t>32kHz</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265844281"/>
                  </a:ext>
                </a:extLst>
              </a:tr>
              <a:tr h="380448">
                <a:tc>
                  <a:txBody>
                    <a:bodyPr/>
                    <a:lstStyle/>
                    <a:p>
                      <a:pPr algn="l" fontAlgn="ctr"/>
                      <a:r>
                        <a:rPr lang="en-US" sz="1600" u="none" strike="noStrike" dirty="0">
                          <a:solidFill>
                            <a:srgbClr val="FF0000"/>
                          </a:solidFill>
                          <a:effectLst/>
                        </a:rPr>
                        <a:t>Target of orbit feedback at IP (offset) </a:t>
                      </a:r>
                      <a:endParaRPr lang="en-US" sz="1600" b="0"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vertical size at SRM, luminosity</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∼1/2 day</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871241829"/>
                  </a:ext>
                </a:extLst>
              </a:tr>
              <a:tr h="380448">
                <a:tc>
                  <a:txBody>
                    <a:bodyPr/>
                    <a:lstStyle/>
                    <a:p>
                      <a:pPr algn="l" fontAlgn="ctr"/>
                      <a:r>
                        <a:rPr lang="en-US" sz="1600" u="none" strike="noStrike">
                          <a:effectLst/>
                        </a:rPr>
                        <a:t>Global closed orbit</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BPMs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 20 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293652583"/>
                  </a:ext>
                </a:extLst>
              </a:tr>
              <a:tr h="380448">
                <a:tc>
                  <a:txBody>
                    <a:bodyPr/>
                    <a:lstStyle/>
                    <a:p>
                      <a:pPr algn="l" fontAlgn="ctr"/>
                      <a:r>
                        <a:rPr lang="en-US" sz="1600" u="none" strike="noStrike">
                          <a:effectLst/>
                        </a:rPr>
                        <a:t>Betatron tunes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tunes of non-colliding bunches</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FB  ∼ 20 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691738396"/>
                  </a:ext>
                </a:extLst>
              </a:tr>
              <a:tr h="380448">
                <a:tc>
                  <a:txBody>
                    <a:bodyPr/>
                    <a:lstStyle/>
                    <a:p>
                      <a:pPr algn="l" fontAlgn="ctr"/>
                      <a:r>
                        <a:rPr lang="en-US" sz="1600" u="none" strike="noStrike" dirty="0">
                          <a:solidFill>
                            <a:srgbClr val="FF0000"/>
                          </a:solidFill>
                          <a:effectLst/>
                        </a:rPr>
                        <a:t>Relative RF phase</a:t>
                      </a:r>
                      <a:endParaRPr lang="en-US" sz="1600" b="0"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center of gravity of the vertex</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 10 min</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413552461"/>
                  </a:ext>
                </a:extLst>
              </a:tr>
              <a:tr h="380448">
                <a:tc>
                  <a:txBody>
                    <a:bodyPr/>
                    <a:lstStyle/>
                    <a:p>
                      <a:pPr algn="l" fontAlgn="ctr"/>
                      <a:r>
                        <a:rPr lang="en-US" sz="1600" u="none" strike="noStrike" dirty="0">
                          <a:effectLst/>
                        </a:rPr>
                        <a:t>Global coupling, dispersion, beta-beat </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orbit response to kicks, RF freq. </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14 days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61996408"/>
                  </a:ext>
                </a:extLst>
              </a:tr>
              <a:tr h="380448">
                <a:tc>
                  <a:txBody>
                    <a:bodyPr/>
                    <a:lstStyle/>
                    <a:p>
                      <a:pPr algn="l" fontAlgn="ctr"/>
                      <a:r>
                        <a:rPr lang="en-US" sz="1600" u="none" strike="noStrike" dirty="0">
                          <a:solidFill>
                            <a:srgbClr val="FF0000"/>
                          </a:solidFill>
                          <a:effectLst/>
                        </a:rPr>
                        <a:t>Vertical waist position</a:t>
                      </a:r>
                      <a:endParaRPr lang="en-US" sz="1600" b="0"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vertical size at SRM, luminosity</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14 days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448973773"/>
                  </a:ext>
                </a:extLst>
              </a:tr>
              <a:tr h="380448">
                <a:tc>
                  <a:txBody>
                    <a:bodyPr/>
                    <a:lstStyle/>
                    <a:p>
                      <a:pPr algn="l" fontAlgn="ctr"/>
                      <a:r>
                        <a:rPr lang="en-US" sz="1600" u="none" strike="noStrike" dirty="0">
                          <a:solidFill>
                            <a:srgbClr val="FF0000"/>
                          </a:solidFill>
                          <a:effectLst/>
                        </a:rPr>
                        <a:t>x-y coupling and dispersion at IP</a:t>
                      </a:r>
                      <a:endParaRPr lang="en-US" sz="1600" b="0"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vertical size at SRM, luminosity </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1/2 day</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19698923"/>
                  </a:ext>
                </a:extLst>
              </a:tr>
              <a:tr h="380448">
                <a:tc>
                  <a:txBody>
                    <a:bodyPr/>
                    <a:lstStyle/>
                    <a:p>
                      <a:pPr algn="l" fontAlgn="ctr"/>
                      <a:r>
                        <a:rPr lang="en-US" sz="1600" u="none" strike="noStrike" dirty="0">
                          <a:solidFill>
                            <a:srgbClr val="FF0000"/>
                          </a:solidFill>
                          <a:effectLst/>
                        </a:rPr>
                        <a:t>Chromaticity of x-y coupling at IP</a:t>
                      </a:r>
                      <a:endParaRPr lang="en-US" sz="1600" b="0" i="0" u="none" strike="noStrike" dirty="0">
                        <a:solidFill>
                          <a:srgbClr val="FF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 vertical size at SRM, luminosity</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 14 days</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668037219"/>
                  </a:ext>
                </a:extLst>
              </a:tr>
            </a:tbl>
          </a:graphicData>
        </a:graphic>
      </p:graphicFrame>
      <p:sp>
        <p:nvSpPr>
          <p:cNvPr id="8" name="テキスト ボックス 7">
            <a:extLst>
              <a:ext uri="{FF2B5EF4-FFF2-40B4-BE49-F238E27FC236}">
                <a16:creationId xmlns:a16="http://schemas.microsoft.com/office/drawing/2014/main" id="{7F638A11-33F0-6603-2864-96BB9EF51CC1}"/>
              </a:ext>
            </a:extLst>
          </p:cNvPr>
          <p:cNvSpPr txBox="1"/>
          <p:nvPr/>
        </p:nvSpPr>
        <p:spPr>
          <a:xfrm>
            <a:off x="-98854" y="5461691"/>
            <a:ext cx="3276859" cy="369332"/>
          </a:xfrm>
          <a:prstGeom prst="rect">
            <a:avLst/>
          </a:prstGeom>
          <a:noFill/>
        </p:spPr>
        <p:txBody>
          <a:bodyPr wrap="none" rtlCol="0">
            <a:spAutoFit/>
          </a:bodyPr>
          <a:lstStyle/>
          <a:p>
            <a:r>
              <a:rPr kumimoji="1" lang="en-US" altLang="ja-JP" dirty="0"/>
              <a:t>Very important for luminosity</a:t>
            </a:r>
            <a:endParaRPr kumimoji="1" lang="ja-JP" altLang="en-US"/>
          </a:p>
        </p:txBody>
      </p:sp>
      <p:cxnSp>
        <p:nvCxnSpPr>
          <p:cNvPr id="10" name="直線矢印コネクタ 9">
            <a:extLst>
              <a:ext uri="{FF2B5EF4-FFF2-40B4-BE49-F238E27FC236}">
                <a16:creationId xmlns:a16="http://schemas.microsoft.com/office/drawing/2014/main" id="{E65F3589-6AA8-E629-2251-22926B451CDB}"/>
              </a:ext>
            </a:extLst>
          </p:cNvPr>
          <p:cNvCxnSpPr/>
          <p:nvPr/>
        </p:nvCxnSpPr>
        <p:spPr>
          <a:xfrm>
            <a:off x="3027405" y="5682739"/>
            <a:ext cx="5539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520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76033-BF28-87DF-C584-F53A266F452C}"/>
              </a:ext>
            </a:extLst>
          </p:cNvPr>
          <p:cNvSpPr>
            <a:spLocks noGrp="1"/>
          </p:cNvSpPr>
          <p:nvPr>
            <p:ph type="title"/>
          </p:nvPr>
        </p:nvSpPr>
        <p:spPr/>
        <p:txBody>
          <a:bodyPr>
            <a:normAutofit fontScale="90000"/>
          </a:bodyPr>
          <a:lstStyle/>
          <a:p>
            <a:r>
              <a:rPr lang="en-US" dirty="0">
                <a:solidFill>
                  <a:srgbClr val="002060"/>
                </a:solidFill>
              </a:rPr>
              <a:t>Tuning knob on X-Y coupling at IP</a:t>
            </a:r>
          </a:p>
        </p:txBody>
      </p:sp>
      <p:pic>
        <p:nvPicPr>
          <p:cNvPr id="7" name="コンテンツ プレースホルダー 6">
            <a:extLst>
              <a:ext uri="{FF2B5EF4-FFF2-40B4-BE49-F238E27FC236}">
                <a16:creationId xmlns:a16="http://schemas.microsoft.com/office/drawing/2014/main" id="{04CE2850-4029-FEF9-33A9-84A4035BCA94}"/>
              </a:ext>
            </a:extLst>
          </p:cNvPr>
          <p:cNvPicPr>
            <a:picLocks noGrp="1" noChangeAspect="1"/>
          </p:cNvPicPr>
          <p:nvPr>
            <p:ph idx="1"/>
          </p:nvPr>
        </p:nvPicPr>
        <p:blipFill>
          <a:blip r:embed="rId2"/>
          <a:stretch>
            <a:fillRect/>
          </a:stretch>
        </p:blipFill>
        <p:spPr>
          <a:xfrm>
            <a:off x="8366515" y="1138238"/>
            <a:ext cx="3318455" cy="5038725"/>
          </a:xfrm>
          <a:prstGeom prst="rect">
            <a:avLst/>
          </a:prstGeom>
        </p:spPr>
      </p:pic>
      <p:sp>
        <p:nvSpPr>
          <p:cNvPr id="4" name="日付プレースホルダー 3">
            <a:extLst>
              <a:ext uri="{FF2B5EF4-FFF2-40B4-BE49-F238E27FC236}">
                <a16:creationId xmlns:a16="http://schemas.microsoft.com/office/drawing/2014/main" id="{408405BD-4686-FB1B-3A86-C2367925D736}"/>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F388BD48-289F-1470-4EB1-63ACF7902A95}"/>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806B746A-34D1-E518-3F36-E7D93C93C885}"/>
              </a:ext>
            </a:extLst>
          </p:cNvPr>
          <p:cNvSpPr>
            <a:spLocks noGrp="1"/>
          </p:cNvSpPr>
          <p:nvPr>
            <p:ph type="sldNum" sz="quarter" idx="12"/>
          </p:nvPr>
        </p:nvSpPr>
        <p:spPr/>
        <p:txBody>
          <a:bodyPr/>
          <a:lstStyle/>
          <a:p>
            <a:fld id="{D92486E9-A0B3-4706-B8AA-9F1AFB67B3EB}" type="slidenum">
              <a:rPr lang="ja-JP" altLang="en-US" smtClean="0"/>
              <a:pPr/>
              <a:t>37</a:t>
            </a:fld>
            <a:endParaRPr lang="ja-JP" altLang="en-US"/>
          </a:p>
        </p:txBody>
      </p:sp>
      <p:pic>
        <p:nvPicPr>
          <p:cNvPr id="8" name="図 7">
            <a:extLst>
              <a:ext uri="{FF2B5EF4-FFF2-40B4-BE49-F238E27FC236}">
                <a16:creationId xmlns:a16="http://schemas.microsoft.com/office/drawing/2014/main" id="{4AAED00F-0911-F89D-A710-00ADE9D5902A}"/>
              </a:ext>
            </a:extLst>
          </p:cNvPr>
          <p:cNvPicPr>
            <a:picLocks noChangeAspect="1"/>
          </p:cNvPicPr>
          <p:nvPr/>
        </p:nvPicPr>
        <p:blipFill>
          <a:blip r:embed="rId3"/>
          <a:stretch>
            <a:fillRect/>
          </a:stretch>
        </p:blipFill>
        <p:spPr>
          <a:xfrm>
            <a:off x="631371" y="1276948"/>
            <a:ext cx="5900057" cy="4761304"/>
          </a:xfrm>
          <a:prstGeom prst="rect">
            <a:avLst/>
          </a:prstGeom>
        </p:spPr>
      </p:pic>
    </p:spTree>
    <p:extLst>
      <p:ext uri="{BB962C8B-B14F-4D97-AF65-F5344CB8AC3E}">
        <p14:creationId xmlns:p14="http://schemas.microsoft.com/office/powerpoint/2010/main" val="4234006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968F3-6980-7589-0A43-C8E80A3D659C}"/>
              </a:ext>
            </a:extLst>
          </p:cNvPr>
          <p:cNvSpPr>
            <a:spLocks noGrp="1"/>
          </p:cNvSpPr>
          <p:nvPr>
            <p:ph type="ctrTitle"/>
          </p:nvPr>
        </p:nvSpPr>
        <p:spPr/>
        <p:txBody>
          <a:bodyPr/>
          <a:lstStyle/>
          <a:p>
            <a:endParaRPr lang="en-US"/>
          </a:p>
        </p:txBody>
      </p:sp>
      <p:sp>
        <p:nvSpPr>
          <p:cNvPr id="3" name="字幕 2">
            <a:extLst>
              <a:ext uri="{FF2B5EF4-FFF2-40B4-BE49-F238E27FC236}">
                <a16:creationId xmlns:a16="http://schemas.microsoft.com/office/drawing/2014/main" id="{115A0DAD-EA5A-B14E-6929-9D83BA624514}"/>
              </a:ext>
            </a:extLst>
          </p:cNvPr>
          <p:cNvSpPr>
            <a:spLocks noGrp="1"/>
          </p:cNvSpPr>
          <p:nvPr>
            <p:ph type="subTitle" idx="1"/>
          </p:nvPr>
        </p:nvSpPr>
        <p:spPr/>
        <p:txBody>
          <a:bodyPr/>
          <a:lstStyle/>
          <a:p>
            <a:endParaRPr lang="en-US"/>
          </a:p>
        </p:txBody>
      </p:sp>
      <p:pic>
        <p:nvPicPr>
          <p:cNvPr id="4" name="図 3">
            <a:extLst>
              <a:ext uri="{FF2B5EF4-FFF2-40B4-BE49-F238E27FC236}">
                <a16:creationId xmlns:a16="http://schemas.microsoft.com/office/drawing/2014/main" id="{35967C52-DAE2-E195-8746-EEAB942BC30C}"/>
              </a:ext>
            </a:extLst>
          </p:cNvPr>
          <p:cNvPicPr>
            <a:picLocks noChangeAspect="1"/>
          </p:cNvPicPr>
          <p:nvPr/>
        </p:nvPicPr>
        <p:blipFill>
          <a:blip r:embed="rId2"/>
          <a:stretch>
            <a:fillRect/>
          </a:stretch>
        </p:blipFill>
        <p:spPr>
          <a:xfrm>
            <a:off x="111211" y="53117"/>
            <a:ext cx="11899557" cy="6712268"/>
          </a:xfrm>
          <a:prstGeom prst="rect">
            <a:avLst/>
          </a:prstGeom>
        </p:spPr>
      </p:pic>
      <p:sp>
        <p:nvSpPr>
          <p:cNvPr id="5" name="テキスト ボックス 4">
            <a:extLst>
              <a:ext uri="{FF2B5EF4-FFF2-40B4-BE49-F238E27FC236}">
                <a16:creationId xmlns:a16="http://schemas.microsoft.com/office/drawing/2014/main" id="{C6CEF03D-A902-DFAB-C0A6-E5340FC8BC2F}"/>
              </a:ext>
            </a:extLst>
          </p:cNvPr>
          <p:cNvSpPr txBox="1"/>
          <p:nvPr/>
        </p:nvSpPr>
        <p:spPr>
          <a:xfrm>
            <a:off x="9276080" y="5642260"/>
            <a:ext cx="2629822" cy="369332"/>
          </a:xfrm>
          <a:prstGeom prst="rect">
            <a:avLst/>
          </a:prstGeom>
          <a:noFill/>
        </p:spPr>
        <p:txBody>
          <a:bodyPr wrap="none" rtlCol="0">
            <a:spAutoFit/>
          </a:bodyPr>
          <a:lstStyle/>
          <a:p>
            <a:r>
              <a:rPr lang="en-US" dirty="0"/>
              <a:t>K. </a:t>
            </a:r>
            <a:r>
              <a:rPr lang="en-US" dirty="0" err="1"/>
              <a:t>Oide</a:t>
            </a:r>
            <a:r>
              <a:rPr lang="en-US" dirty="0"/>
              <a:t> @ BB24 workshop</a:t>
            </a:r>
          </a:p>
        </p:txBody>
      </p:sp>
      <p:cxnSp>
        <p:nvCxnSpPr>
          <p:cNvPr id="7" name="直線コネクタ 6">
            <a:extLst>
              <a:ext uri="{FF2B5EF4-FFF2-40B4-BE49-F238E27FC236}">
                <a16:creationId xmlns:a16="http://schemas.microsoft.com/office/drawing/2014/main" id="{DB68ED73-B555-AD4C-FB68-71F0F76F23AE}"/>
              </a:ext>
            </a:extLst>
          </p:cNvPr>
          <p:cNvCxnSpPr/>
          <p:nvPr/>
        </p:nvCxnSpPr>
        <p:spPr>
          <a:xfrm>
            <a:off x="680720" y="4876800"/>
            <a:ext cx="79552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1E8345B-433C-6CD0-06FD-33BB2373AA23}"/>
              </a:ext>
            </a:extLst>
          </p:cNvPr>
          <p:cNvSpPr txBox="1"/>
          <p:nvPr/>
        </p:nvSpPr>
        <p:spPr>
          <a:xfrm>
            <a:off x="3576320" y="6329680"/>
            <a:ext cx="4503925" cy="369332"/>
          </a:xfrm>
          <a:prstGeom prst="rect">
            <a:avLst/>
          </a:prstGeom>
          <a:noFill/>
        </p:spPr>
        <p:txBody>
          <a:bodyPr wrap="none" rtlCol="0">
            <a:spAutoFit/>
          </a:bodyPr>
          <a:lstStyle/>
          <a:p>
            <a:r>
              <a:rPr lang="en-US" dirty="0"/>
              <a:t>Some simulations by </a:t>
            </a:r>
            <a:r>
              <a:rPr lang="en-US" dirty="0" err="1"/>
              <a:t>Koiso-san</a:t>
            </a:r>
            <a:r>
              <a:rPr lang="en-US" dirty="0"/>
              <a:t> are underway. </a:t>
            </a:r>
          </a:p>
        </p:txBody>
      </p:sp>
    </p:spTree>
    <p:extLst>
      <p:ext uri="{BB962C8B-B14F-4D97-AF65-F5344CB8AC3E}">
        <p14:creationId xmlns:p14="http://schemas.microsoft.com/office/powerpoint/2010/main" val="2311854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0C288-3AB2-9A3C-2512-00AD9FE3EE82}"/>
              </a:ext>
            </a:extLst>
          </p:cNvPr>
          <p:cNvSpPr>
            <a:spLocks noGrp="1"/>
          </p:cNvSpPr>
          <p:nvPr>
            <p:ph type="title"/>
          </p:nvPr>
        </p:nvSpPr>
        <p:spPr/>
        <p:txBody>
          <a:bodyPr>
            <a:normAutofit fontScale="90000"/>
          </a:bodyPr>
          <a:lstStyle/>
          <a:p>
            <a:r>
              <a:rPr lang="en-US" dirty="0"/>
              <a:t>Beam-Beam study group</a:t>
            </a:r>
          </a:p>
        </p:txBody>
      </p:sp>
      <p:sp>
        <p:nvSpPr>
          <p:cNvPr id="3" name="コンテンツ プレースホルダー 2">
            <a:extLst>
              <a:ext uri="{FF2B5EF4-FFF2-40B4-BE49-F238E27FC236}">
                <a16:creationId xmlns:a16="http://schemas.microsoft.com/office/drawing/2014/main" id="{119349ED-CD50-418B-35E2-0B9293B3AB5A}"/>
              </a:ext>
            </a:extLst>
          </p:cNvPr>
          <p:cNvSpPr>
            <a:spLocks noGrp="1"/>
          </p:cNvSpPr>
          <p:nvPr>
            <p:ph idx="1"/>
          </p:nvPr>
        </p:nvSpPr>
        <p:spPr>
          <a:xfrm>
            <a:off x="838200" y="839756"/>
            <a:ext cx="10515600" cy="5510244"/>
          </a:xfrm>
        </p:spPr>
        <p:txBody>
          <a:bodyPr>
            <a:normAutofit fontScale="85000" lnSpcReduction="20000"/>
          </a:bodyPr>
          <a:lstStyle/>
          <a:p>
            <a:r>
              <a:rPr lang="en-US" dirty="0"/>
              <a:t>Beam-beam study group was established in July 2024 in SuperKEKB accelerator group.</a:t>
            </a:r>
          </a:p>
          <a:p>
            <a:r>
              <a:rPr lang="en-US" dirty="0"/>
              <a:t>Motivations</a:t>
            </a:r>
          </a:p>
          <a:p>
            <a:pPr lvl="1"/>
            <a:r>
              <a:rPr lang="en-US" dirty="0"/>
              <a:t>D. Zhou (beam-beam expert) has left from SuperKEKB and </a:t>
            </a:r>
            <a:r>
              <a:rPr lang="en-US" dirty="0" err="1"/>
              <a:t>Ohmi-san</a:t>
            </a:r>
            <a:r>
              <a:rPr lang="en-US" dirty="0"/>
              <a:t> (beam-beam expert) is now in China. And so we had to create a group to study beam-beam related issues.</a:t>
            </a:r>
          </a:p>
          <a:p>
            <a:r>
              <a:rPr lang="en-US" dirty="0"/>
              <a:t>Member</a:t>
            </a:r>
          </a:p>
          <a:p>
            <a:pPr lvl="1"/>
            <a:r>
              <a:rPr lang="en-US" dirty="0"/>
              <a:t>K. </a:t>
            </a:r>
            <a:r>
              <a:rPr lang="en-US" dirty="0" err="1"/>
              <a:t>Ohmi</a:t>
            </a:r>
            <a:r>
              <a:rPr lang="en-US" dirty="0"/>
              <a:t>, Y. Yamamoto (new comer), Y. Ohnishi, H. Sugimoto, S. Uno, Y. Funakoshi</a:t>
            </a:r>
          </a:p>
          <a:p>
            <a:r>
              <a:rPr lang="en-US" dirty="0"/>
              <a:t>Task list</a:t>
            </a:r>
          </a:p>
          <a:p>
            <a:pPr lvl="1"/>
            <a:r>
              <a:rPr lang="en-US" dirty="0"/>
              <a:t>Simulations</a:t>
            </a:r>
          </a:p>
          <a:p>
            <a:pPr lvl="2"/>
            <a:r>
              <a:rPr lang="en-US" dirty="0">
                <a:solidFill>
                  <a:srgbClr val="FF0000"/>
                </a:solidFill>
              </a:rPr>
              <a:t>Tune survey on injection efficiency (Strong-Weak: BBWS+SAD): ongoing (urgent)</a:t>
            </a:r>
          </a:p>
          <a:p>
            <a:pPr lvl="2"/>
            <a:r>
              <a:rPr lang="en-US" dirty="0"/>
              <a:t>Bunch current dependence of specific luminosity with </a:t>
            </a:r>
            <a:r>
              <a:rPr lang="en-US" dirty="0">
                <a:latin typeface="Symbol" pitchFamily="2" charset="2"/>
              </a:rPr>
              <a:t>b</a:t>
            </a:r>
            <a:r>
              <a:rPr lang="en-US" dirty="0"/>
              <a:t>y* = 0.9mm (Strong-Strong: BBSS) </a:t>
            </a:r>
            <a:r>
              <a:rPr lang="en-US" dirty="0">
                <a:solidFill>
                  <a:srgbClr val="1FFC17"/>
                </a:solidFill>
              </a:rPr>
              <a:t>just started</a:t>
            </a:r>
          </a:p>
          <a:p>
            <a:pPr lvl="2"/>
            <a:r>
              <a:rPr lang="en-US" dirty="0"/>
              <a:t>Tune survey with BBSS code with </a:t>
            </a:r>
            <a:r>
              <a:rPr lang="en-US" dirty="0" err="1"/>
              <a:t>Wx,y,z</a:t>
            </a:r>
            <a:r>
              <a:rPr lang="en-US" dirty="0"/>
              <a:t> wake (impedance). </a:t>
            </a:r>
            <a:r>
              <a:rPr lang="en-US" dirty="0">
                <a:solidFill>
                  <a:srgbClr val="1FFC17"/>
                </a:solidFill>
              </a:rPr>
              <a:t>Just started.</a:t>
            </a:r>
          </a:p>
          <a:p>
            <a:pPr lvl="2"/>
            <a:r>
              <a:rPr lang="en-US" dirty="0"/>
              <a:t>Strong-Strong simulations with machine errors</a:t>
            </a:r>
          </a:p>
          <a:p>
            <a:pPr lvl="2"/>
            <a:r>
              <a:rPr lang="en-US" dirty="0"/>
              <a:t>(Study on machine errors)</a:t>
            </a:r>
          </a:p>
          <a:p>
            <a:pPr lvl="2"/>
            <a:r>
              <a:rPr lang="en-US" dirty="0"/>
              <a:t>Strong-strong simulations with full SAD lattice (SCTR)</a:t>
            </a:r>
          </a:p>
          <a:p>
            <a:pPr lvl="1"/>
            <a:r>
              <a:rPr lang="en-US" dirty="0"/>
              <a:t>Beam study</a:t>
            </a:r>
          </a:p>
          <a:p>
            <a:pPr lvl="2"/>
            <a:r>
              <a:rPr lang="en-US" dirty="0"/>
              <a:t>Effect of bunch-by-bunch FB</a:t>
            </a:r>
          </a:p>
          <a:p>
            <a:pPr lvl="2"/>
            <a:r>
              <a:rPr lang="en-US" dirty="0"/>
              <a:t>Study on machine errors </a:t>
            </a:r>
          </a:p>
          <a:p>
            <a:pPr lvl="3"/>
            <a:r>
              <a:rPr lang="en-US" dirty="0"/>
              <a:t>Amplitude dependent tune shift</a:t>
            </a:r>
          </a:p>
          <a:p>
            <a:pPr lvl="3"/>
            <a:r>
              <a:rPr lang="en-US" dirty="0"/>
              <a:t>Skew-sextupole at QC1</a:t>
            </a:r>
          </a:p>
          <a:p>
            <a:pPr lvl="1"/>
            <a:endParaRPr lang="en-US" dirty="0"/>
          </a:p>
        </p:txBody>
      </p:sp>
    </p:spTree>
    <p:extLst>
      <p:ext uri="{BB962C8B-B14F-4D97-AF65-F5344CB8AC3E}">
        <p14:creationId xmlns:p14="http://schemas.microsoft.com/office/powerpoint/2010/main" val="229844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D6C4F0-877D-E2E2-D838-F31E45870951}"/>
              </a:ext>
            </a:extLst>
          </p:cNvPr>
          <p:cNvSpPr>
            <a:spLocks noGrp="1"/>
          </p:cNvSpPr>
          <p:nvPr>
            <p:ph type="title"/>
          </p:nvPr>
        </p:nvSpPr>
        <p:spPr/>
        <p:txBody>
          <a:bodyPr>
            <a:normAutofit fontScale="90000"/>
          </a:bodyPr>
          <a:lstStyle/>
          <a:p>
            <a:r>
              <a:rPr lang="en-US" dirty="0">
                <a:solidFill>
                  <a:srgbClr val="0070C0"/>
                </a:solidFill>
              </a:rPr>
              <a:t>Terminology</a:t>
            </a:r>
          </a:p>
        </p:txBody>
      </p:sp>
      <p:sp>
        <p:nvSpPr>
          <p:cNvPr id="3" name="コンテンツ プレースホルダー 2">
            <a:extLst>
              <a:ext uri="{FF2B5EF4-FFF2-40B4-BE49-F238E27FC236}">
                <a16:creationId xmlns:a16="http://schemas.microsoft.com/office/drawing/2014/main" id="{A53B5520-CC08-C20F-C5F3-4B4514A094DE}"/>
              </a:ext>
            </a:extLst>
          </p:cNvPr>
          <p:cNvSpPr>
            <a:spLocks noGrp="1"/>
          </p:cNvSpPr>
          <p:nvPr>
            <p:ph idx="1"/>
          </p:nvPr>
        </p:nvSpPr>
        <p:spPr/>
        <p:txBody>
          <a:bodyPr/>
          <a:lstStyle/>
          <a:p>
            <a:r>
              <a:rPr lang="en-US" dirty="0"/>
              <a:t>Bunch current</a:t>
            </a:r>
          </a:p>
          <a:p>
            <a:pPr lvl="1"/>
            <a:r>
              <a:rPr lang="en-US" dirty="0"/>
              <a:t>Total beam current / number of bunches</a:t>
            </a:r>
          </a:p>
          <a:p>
            <a:r>
              <a:rPr lang="en-US" dirty="0"/>
              <a:t>Specific luminosity</a:t>
            </a:r>
          </a:p>
          <a:p>
            <a:pPr lvl="1"/>
            <a:r>
              <a:rPr lang="en-US" dirty="0"/>
              <a:t>Peak luminosity / number of bunches/ LER bunch current / HER bunch current</a:t>
            </a:r>
          </a:p>
          <a:p>
            <a:r>
              <a:rPr lang="en-US" dirty="0"/>
              <a:t>Beam-beam parameter (beam-beam tune shift)</a:t>
            </a:r>
          </a:p>
          <a:p>
            <a:pPr lvl="1"/>
            <a:r>
              <a:rPr lang="en-US" dirty="0"/>
              <a:t>To be explained in the following slides</a:t>
            </a:r>
          </a:p>
        </p:txBody>
      </p:sp>
      <p:sp>
        <p:nvSpPr>
          <p:cNvPr id="4" name="日付プレースホルダー 3">
            <a:extLst>
              <a:ext uri="{FF2B5EF4-FFF2-40B4-BE49-F238E27FC236}">
                <a16:creationId xmlns:a16="http://schemas.microsoft.com/office/drawing/2014/main" id="{231FEA3E-0191-464D-7E7A-FBBD5A621101}"/>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39F078F3-EF5B-405B-AA8F-1A27815D3FA7}"/>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C81613E2-5291-46F9-AD5D-01062DB2B4DC}"/>
              </a:ext>
            </a:extLst>
          </p:cNvPr>
          <p:cNvSpPr>
            <a:spLocks noGrp="1"/>
          </p:cNvSpPr>
          <p:nvPr>
            <p:ph type="sldNum" sz="quarter" idx="12"/>
          </p:nvPr>
        </p:nvSpPr>
        <p:spPr/>
        <p:txBody>
          <a:bodyPr/>
          <a:lstStyle/>
          <a:p>
            <a:fld id="{D92486E9-A0B3-4706-B8AA-9F1AFB67B3EB}" type="slidenum">
              <a:rPr lang="ja-JP" altLang="en-US" smtClean="0"/>
              <a:pPr/>
              <a:t>4</a:t>
            </a:fld>
            <a:endParaRPr lang="ja-JP" altLang="en-US"/>
          </a:p>
        </p:txBody>
      </p:sp>
    </p:spTree>
    <p:extLst>
      <p:ext uri="{BB962C8B-B14F-4D97-AF65-F5344CB8AC3E}">
        <p14:creationId xmlns:p14="http://schemas.microsoft.com/office/powerpoint/2010/main" val="99601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BF34C3E-B273-4E28-AC7A-0DDC97ADC3BE}"/>
              </a:ext>
            </a:extLst>
          </p:cNvPr>
          <p:cNvSpPr txBox="1">
            <a:spLocks/>
          </p:cNvSpPr>
          <p:nvPr/>
        </p:nvSpPr>
        <p:spPr>
          <a:xfrm>
            <a:off x="480416" y="917672"/>
            <a:ext cx="11240750" cy="16956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Calibri" panose="020F0502020204030204" pitchFamily="34" charset="0"/>
                <a:ea typeface="+mj-ea"/>
                <a:cs typeface="Calibri" panose="020F0502020204030204" pitchFamily="34" charset="0"/>
              </a:defRPr>
            </a:lvl1pPr>
          </a:lstStyle>
          <a:p>
            <a:r>
              <a:rPr lang="en-US" altLang="ja-JP" b="1" dirty="0">
                <a:solidFill>
                  <a:srgbClr val="011893"/>
                </a:solidFill>
              </a:rPr>
              <a:t>Fin.</a:t>
            </a:r>
            <a:endParaRPr lang="ja-JP" altLang="en-US" b="1" dirty="0">
              <a:solidFill>
                <a:srgbClr val="011893"/>
              </a:solidFill>
            </a:endParaRPr>
          </a:p>
        </p:txBody>
      </p:sp>
      <p:sp>
        <p:nvSpPr>
          <p:cNvPr id="5" name="字幕 2">
            <a:extLst>
              <a:ext uri="{FF2B5EF4-FFF2-40B4-BE49-F238E27FC236}">
                <a16:creationId xmlns:a16="http://schemas.microsoft.com/office/drawing/2014/main" id="{080E5FA8-7011-4A1E-AA6B-175AF0B0358D}"/>
              </a:ext>
            </a:extLst>
          </p:cNvPr>
          <p:cNvSpPr txBox="1">
            <a:spLocks/>
          </p:cNvSpPr>
          <p:nvPr/>
        </p:nvSpPr>
        <p:spPr>
          <a:xfrm>
            <a:off x="1528804" y="4293293"/>
            <a:ext cx="9144000" cy="11819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a:t>Thank you for your attention.</a:t>
            </a:r>
            <a:endParaRPr lang="en-US" altLang="ja-JP" dirty="0"/>
          </a:p>
        </p:txBody>
      </p:sp>
      <p:pic>
        <p:nvPicPr>
          <p:cNvPr id="6" name="Picture 24" descr="C:\Users\shibata\works_hp3\14KEKB_Review\背景材料\event_jks_full_修正03.gif">
            <a:extLst>
              <a:ext uri="{FF2B5EF4-FFF2-40B4-BE49-F238E27FC236}">
                <a16:creationId xmlns:a16="http://schemas.microsoft.com/office/drawing/2014/main" id="{F5845ABE-3365-4D9A-A0E2-C4DDE519EBC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4215" t="25998" r="180" b="-99"/>
          <a:stretch/>
        </p:blipFill>
        <p:spPr bwMode="auto">
          <a:xfrm>
            <a:off x="0" y="0"/>
            <a:ext cx="1309448" cy="12857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4B7A02AE-0DEB-4E8E-B874-639C93C1E04B}"/>
              </a:ext>
            </a:extLst>
          </p:cNvPr>
          <p:cNvGrpSpPr/>
          <p:nvPr/>
        </p:nvGrpSpPr>
        <p:grpSpPr>
          <a:xfrm>
            <a:off x="102389" y="229418"/>
            <a:ext cx="12045409" cy="372572"/>
            <a:chOff x="102389" y="229418"/>
            <a:chExt cx="12045409" cy="372572"/>
          </a:xfrm>
        </p:grpSpPr>
        <p:sp>
          <p:nvSpPr>
            <p:cNvPr id="8" name="正方形/長方形 7">
              <a:extLst>
                <a:ext uri="{FF2B5EF4-FFF2-40B4-BE49-F238E27FC236}">
                  <a16:creationId xmlns:a16="http://schemas.microsoft.com/office/drawing/2014/main" id="{F81A7410-6BF0-4FF7-BDE9-04AC1DD9E1E4}"/>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円弧 8">
              <a:extLst>
                <a:ext uri="{FF2B5EF4-FFF2-40B4-BE49-F238E27FC236}">
                  <a16:creationId xmlns:a16="http://schemas.microsoft.com/office/drawing/2014/main" id="{53D4ABAF-B55F-4026-ACDC-2212811E8673}"/>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0" name="円弧 9">
              <a:extLst>
                <a:ext uri="{FF2B5EF4-FFF2-40B4-BE49-F238E27FC236}">
                  <a16:creationId xmlns:a16="http://schemas.microsoft.com/office/drawing/2014/main" id="{0459B3E4-3850-488B-8E20-862337DBB9C8}"/>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 name="円弧 10">
              <a:extLst>
                <a:ext uri="{FF2B5EF4-FFF2-40B4-BE49-F238E27FC236}">
                  <a16:creationId xmlns:a16="http://schemas.microsoft.com/office/drawing/2014/main" id="{E68C838B-77F9-4CD3-942F-523E5DA64509}"/>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2" name="正方形/長方形 11">
              <a:extLst>
                <a:ext uri="{FF2B5EF4-FFF2-40B4-BE49-F238E27FC236}">
                  <a16:creationId xmlns:a16="http://schemas.microsoft.com/office/drawing/2014/main" id="{CD098913-1638-4847-B6AB-2187569A24A5}"/>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円弧 12">
              <a:extLst>
                <a:ext uri="{FF2B5EF4-FFF2-40B4-BE49-F238E27FC236}">
                  <a16:creationId xmlns:a16="http://schemas.microsoft.com/office/drawing/2014/main" id="{EAF20AC7-9B72-4F32-B32E-874B1B3A7B84}"/>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 name="円弧 13">
              <a:extLst>
                <a:ext uri="{FF2B5EF4-FFF2-40B4-BE49-F238E27FC236}">
                  <a16:creationId xmlns:a16="http://schemas.microsoft.com/office/drawing/2014/main" id="{35CBFFD5-2E2F-4395-B9FB-02B30099F3D3}"/>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5" name="円弧 14">
              <a:extLst>
                <a:ext uri="{FF2B5EF4-FFF2-40B4-BE49-F238E27FC236}">
                  <a16:creationId xmlns:a16="http://schemas.microsoft.com/office/drawing/2014/main" id="{DD60D145-A86D-4882-BFD4-C327327B7E4C}"/>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6" name="正方形/長方形 15">
              <a:extLst>
                <a:ext uri="{FF2B5EF4-FFF2-40B4-BE49-F238E27FC236}">
                  <a16:creationId xmlns:a16="http://schemas.microsoft.com/office/drawing/2014/main" id="{5E3A7937-701E-4834-94CB-EEEDE48D6E87}"/>
                </a:ext>
              </a:extLst>
            </p:cNvPr>
            <p:cNvSpPr/>
            <p:nvPr/>
          </p:nvSpPr>
          <p:spPr>
            <a:xfrm rot="10800000">
              <a:off x="1503702" y="461377"/>
              <a:ext cx="10644096" cy="65945"/>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円弧 16">
              <a:extLst>
                <a:ext uri="{FF2B5EF4-FFF2-40B4-BE49-F238E27FC236}">
                  <a16:creationId xmlns:a16="http://schemas.microsoft.com/office/drawing/2014/main" id="{8298DC8F-2E27-40EE-BC02-E1A4CEE52B7E}"/>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円弧 17">
              <a:extLst>
                <a:ext uri="{FF2B5EF4-FFF2-40B4-BE49-F238E27FC236}">
                  <a16:creationId xmlns:a16="http://schemas.microsoft.com/office/drawing/2014/main" id="{06903799-E696-4DAF-BA49-C7AEF07559F6}"/>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円弧 18">
              <a:extLst>
                <a:ext uri="{FF2B5EF4-FFF2-40B4-BE49-F238E27FC236}">
                  <a16:creationId xmlns:a16="http://schemas.microsoft.com/office/drawing/2014/main" id="{360AFC04-C500-417F-8574-70A774981626}"/>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0" name="円弧 19">
              <a:extLst>
                <a:ext uri="{FF2B5EF4-FFF2-40B4-BE49-F238E27FC236}">
                  <a16:creationId xmlns:a16="http://schemas.microsoft.com/office/drawing/2014/main" id="{ACD092D5-C564-4938-885B-D1DB2A1C2380}"/>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 name="円弧 20">
              <a:extLst>
                <a:ext uri="{FF2B5EF4-FFF2-40B4-BE49-F238E27FC236}">
                  <a16:creationId xmlns:a16="http://schemas.microsoft.com/office/drawing/2014/main" id="{7837058E-6BB3-4019-9556-51E955506D5E}"/>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2" name="円弧 21">
              <a:extLst>
                <a:ext uri="{FF2B5EF4-FFF2-40B4-BE49-F238E27FC236}">
                  <a16:creationId xmlns:a16="http://schemas.microsoft.com/office/drawing/2014/main" id="{C5A043C1-5361-4AEB-9503-CA1B550B308E}"/>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3" name="二等辺三角形 22">
              <a:extLst>
                <a:ext uri="{FF2B5EF4-FFF2-40B4-BE49-F238E27FC236}">
                  <a16:creationId xmlns:a16="http://schemas.microsoft.com/office/drawing/2014/main" id="{A39A9C6F-F980-45D5-BF91-1992B9911E90}"/>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二等辺三角形 23">
              <a:extLst>
                <a:ext uri="{FF2B5EF4-FFF2-40B4-BE49-F238E27FC236}">
                  <a16:creationId xmlns:a16="http://schemas.microsoft.com/office/drawing/2014/main" id="{EF8D0C31-1FE1-4436-B7C0-1357B2ED27CA}"/>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25" name="Picture 24" descr="C:\Users\shibata\works_hp3\14KEKB_Review\背景材料\event_jks_full_修正03.gif">
            <a:extLst>
              <a:ext uri="{FF2B5EF4-FFF2-40B4-BE49-F238E27FC236}">
                <a16:creationId xmlns:a16="http://schemas.microsoft.com/office/drawing/2014/main" id="{B97AA62A-58B8-44CF-AE1B-73EE4B91AAA2}"/>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0839" t="-3299" r="25912" b="26170"/>
          <a:stretch/>
        </p:blipFill>
        <p:spPr bwMode="auto">
          <a:xfrm>
            <a:off x="10718514" y="2599162"/>
            <a:ext cx="1470919" cy="1338236"/>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A67FE952-C20C-477D-B9FF-094FFF90D352}"/>
              </a:ext>
            </a:extLst>
          </p:cNvPr>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7" name="テキスト ボックス 26">
            <a:extLst>
              <a:ext uri="{FF2B5EF4-FFF2-40B4-BE49-F238E27FC236}">
                <a16:creationId xmlns:a16="http://schemas.microsoft.com/office/drawing/2014/main" id="{615A9B62-91EA-4130-BC34-3E03FAE8FD9C}"/>
              </a:ext>
            </a:extLst>
          </p:cNvPr>
          <p:cNvSpPr txBox="1"/>
          <p:nvPr/>
        </p:nvSpPr>
        <p:spPr>
          <a:xfrm>
            <a:off x="3287689" y="6434516"/>
            <a:ext cx="5745903" cy="430887"/>
          </a:xfrm>
          <a:prstGeom prst="rect">
            <a:avLst/>
          </a:prstGeom>
          <a:noFill/>
        </p:spPr>
        <p:txBody>
          <a:bodyPr wrap="square" rtlCol="0">
            <a:spAutoFit/>
          </a:bodyPr>
          <a:lstStyle/>
          <a:p>
            <a:pPr algn="ctr"/>
            <a:r>
              <a:rPr lang="en-US" altLang="ja-JP" sz="900" dirty="0">
                <a:solidFill>
                  <a:srgbClr val="FFFF00"/>
                </a:solidFill>
                <a:latin typeface="Calibri" panose="020F0502020204030204" pitchFamily="34" charset="0"/>
                <a:ea typeface="ＭＳ Ｐゴシック" panose="020B0600070205080204" pitchFamily="50" charset="-128"/>
              </a:rPr>
              <a:t>Inter-University Research Institute Corporation</a:t>
            </a:r>
            <a:r>
              <a:rPr lang="en-US" altLang="ja-JP" sz="1000" dirty="0">
                <a:solidFill>
                  <a:srgbClr val="FFFF00"/>
                </a:solidFill>
                <a:latin typeface="Calibri" panose="020F0502020204030204" pitchFamily="34" charset="0"/>
                <a:ea typeface="ＭＳ Ｐゴシック" panose="020B0600070205080204" pitchFamily="50" charset="-128"/>
              </a:rPr>
              <a:t> </a:t>
            </a:r>
            <a:r>
              <a:rPr lang="en-US" altLang="ja-JP" sz="1100" b="1" dirty="0">
                <a:solidFill>
                  <a:srgbClr val="FFFF00"/>
                </a:solidFill>
                <a:latin typeface="Calibri" panose="020F0502020204030204" pitchFamily="34" charset="0"/>
                <a:ea typeface="ＭＳ Ｐゴシック" panose="020B0600070205080204" pitchFamily="50" charset="-128"/>
              </a:rPr>
              <a:t>High Energy Accelerator Research Organization (KEK)</a:t>
            </a:r>
            <a:endParaRPr lang="en-US" altLang="ja-JP" sz="1000" b="1" dirty="0">
              <a:solidFill>
                <a:srgbClr val="FFFF00"/>
              </a:solidFill>
              <a:latin typeface="Calibri" panose="020F0502020204030204" pitchFamily="34" charset="0"/>
              <a:ea typeface="ＭＳ Ｐゴシック" panose="020B0600070205080204" pitchFamily="50" charset="-128"/>
            </a:endParaRPr>
          </a:p>
          <a:p>
            <a:pPr algn="ctr"/>
            <a:r>
              <a:rPr lang="ja-JP" altLang="en-US" sz="800" dirty="0">
                <a:solidFill>
                  <a:srgbClr val="FFFF00"/>
                </a:solidFill>
                <a:latin typeface="ＭＳ Ｐゴシック" panose="020B0600070205080204" pitchFamily="50" charset="-128"/>
                <a:ea typeface="ＭＳ Ｐゴシック" panose="020B0600070205080204" pitchFamily="50" charset="-128"/>
              </a:rPr>
              <a:t>大学共同利用機関法人</a:t>
            </a:r>
            <a:r>
              <a:rPr lang="ja-JP" altLang="en-US" sz="1000" dirty="0">
                <a:solidFill>
                  <a:srgbClr val="FFFF00"/>
                </a:solidFill>
                <a:latin typeface="ＭＳ Ｐゴシック" panose="020B0600070205080204" pitchFamily="50" charset="-128"/>
                <a:ea typeface="ＭＳ Ｐゴシック" panose="020B0600070205080204" pitchFamily="50" charset="-128"/>
              </a:rPr>
              <a:t> </a:t>
            </a:r>
            <a:r>
              <a:rPr lang="ja-JP" altLang="en-US" sz="1100" b="1" dirty="0">
                <a:solidFill>
                  <a:srgbClr val="FFFF00"/>
                </a:solidFill>
                <a:latin typeface="ＭＳ Ｐゴシック" panose="020B0600070205080204" pitchFamily="50" charset="-128"/>
                <a:ea typeface="ＭＳ Ｐゴシック" panose="020B0600070205080204" pitchFamily="50" charset="-128"/>
              </a:rPr>
              <a:t>高エネルギー加速器研究機構 </a:t>
            </a:r>
            <a:r>
              <a:rPr lang="en-US" altLang="ja-JP" sz="1100" b="1" dirty="0">
                <a:solidFill>
                  <a:srgbClr val="FFFF00"/>
                </a:solidFill>
                <a:latin typeface="ＭＳ Ｐゴシック" panose="020B0600070205080204" pitchFamily="50" charset="-128"/>
                <a:ea typeface="ＭＳ Ｐゴシック" panose="020B0600070205080204" pitchFamily="50" charset="-128"/>
              </a:rPr>
              <a:t>(KEK)</a:t>
            </a:r>
            <a:endParaRPr lang="ja-JP" altLang="en-US" sz="1000" b="1" dirty="0">
              <a:solidFill>
                <a:srgbClr val="FFFF00"/>
              </a:solidFill>
              <a:latin typeface="ＭＳ Ｐゴシック" panose="020B0600070205080204" pitchFamily="50" charset="-128"/>
              <a:ea typeface="ＭＳ Ｐゴシック" panose="020B0600070205080204" pitchFamily="50" charset="-128"/>
            </a:endParaRPr>
          </a:p>
        </p:txBody>
      </p:sp>
      <p:pic>
        <p:nvPicPr>
          <p:cNvPr id="28" name="Picture 5" descr="C:\Documents and Settings\Administrator\デスクトップ\keklogo_blue.gif">
            <a:extLst>
              <a:ext uri="{FF2B5EF4-FFF2-40B4-BE49-F238E27FC236}">
                <a16:creationId xmlns:a16="http://schemas.microsoft.com/office/drawing/2014/main" id="{C9383445-1D3E-44DA-A192-1D541752C9F8}"/>
              </a:ext>
            </a:extLst>
          </p:cNvPr>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29" name="Picture 1" descr="C:\Documents and Settings\Administrator\デスクトップ\SuperKEKB_logo.gif">
            <a:extLst>
              <a:ext uri="{FF2B5EF4-FFF2-40B4-BE49-F238E27FC236}">
                <a16:creationId xmlns:a16="http://schemas.microsoft.com/office/drawing/2014/main" id="{A49AF1A1-B356-4FB4-9C67-E39C11F21F37}"/>
              </a:ext>
            </a:extLst>
          </p:cNvPr>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grpSp>
        <p:nvGrpSpPr>
          <p:cNvPr id="30" name="グループ化 29">
            <a:extLst>
              <a:ext uri="{FF2B5EF4-FFF2-40B4-BE49-F238E27FC236}">
                <a16:creationId xmlns:a16="http://schemas.microsoft.com/office/drawing/2014/main" id="{A31E269F-8CE6-4C5B-92D2-B278117276F8}"/>
              </a:ext>
            </a:extLst>
          </p:cNvPr>
          <p:cNvGrpSpPr/>
          <p:nvPr/>
        </p:nvGrpSpPr>
        <p:grpSpPr>
          <a:xfrm rot="10800000">
            <a:off x="53784" y="3347435"/>
            <a:ext cx="12045409" cy="372572"/>
            <a:chOff x="102389" y="229418"/>
            <a:chExt cx="12045409" cy="372572"/>
          </a:xfrm>
        </p:grpSpPr>
        <p:sp>
          <p:nvSpPr>
            <p:cNvPr id="31" name="正方形/長方形 30">
              <a:extLst>
                <a:ext uri="{FF2B5EF4-FFF2-40B4-BE49-F238E27FC236}">
                  <a16:creationId xmlns:a16="http://schemas.microsoft.com/office/drawing/2014/main" id="{38C76495-F1FD-428B-8E03-3FEA65476F04}"/>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円弧 31">
              <a:extLst>
                <a:ext uri="{FF2B5EF4-FFF2-40B4-BE49-F238E27FC236}">
                  <a16:creationId xmlns:a16="http://schemas.microsoft.com/office/drawing/2014/main" id="{4BA93C4C-1234-4CD0-B054-7476A79D0D3B}"/>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3" name="円弧 32">
              <a:extLst>
                <a:ext uri="{FF2B5EF4-FFF2-40B4-BE49-F238E27FC236}">
                  <a16:creationId xmlns:a16="http://schemas.microsoft.com/office/drawing/2014/main" id="{36AA65BA-9822-4749-8EDE-25955A3A53DD}"/>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4" name="円弧 33">
              <a:extLst>
                <a:ext uri="{FF2B5EF4-FFF2-40B4-BE49-F238E27FC236}">
                  <a16:creationId xmlns:a16="http://schemas.microsoft.com/office/drawing/2014/main" id="{39513725-49AA-40FF-94D1-9519378A1B16}"/>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5" name="正方形/長方形 34">
              <a:extLst>
                <a:ext uri="{FF2B5EF4-FFF2-40B4-BE49-F238E27FC236}">
                  <a16:creationId xmlns:a16="http://schemas.microsoft.com/office/drawing/2014/main" id="{A78A344D-6830-4EBF-BA23-4FFFC06AA18B}"/>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円弧 35">
              <a:extLst>
                <a:ext uri="{FF2B5EF4-FFF2-40B4-BE49-F238E27FC236}">
                  <a16:creationId xmlns:a16="http://schemas.microsoft.com/office/drawing/2014/main" id="{A2AD815A-5246-472C-B12E-A0B3370A7F95}"/>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7" name="円弧 36">
              <a:extLst>
                <a:ext uri="{FF2B5EF4-FFF2-40B4-BE49-F238E27FC236}">
                  <a16:creationId xmlns:a16="http://schemas.microsoft.com/office/drawing/2014/main" id="{7DF94575-8CB6-4760-96E2-5EA5D5DFA08A}"/>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8" name="円弧 37">
              <a:extLst>
                <a:ext uri="{FF2B5EF4-FFF2-40B4-BE49-F238E27FC236}">
                  <a16:creationId xmlns:a16="http://schemas.microsoft.com/office/drawing/2014/main" id="{89D3C87E-A56D-446D-AE9A-EDA83D5A8354}"/>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9" name="正方形/長方形 38">
              <a:extLst>
                <a:ext uri="{FF2B5EF4-FFF2-40B4-BE49-F238E27FC236}">
                  <a16:creationId xmlns:a16="http://schemas.microsoft.com/office/drawing/2014/main" id="{4EDB83F3-450C-4D8A-8F44-28F55754649A}"/>
                </a:ext>
              </a:extLst>
            </p:cNvPr>
            <p:cNvSpPr/>
            <p:nvPr/>
          </p:nvSpPr>
          <p:spPr>
            <a:xfrm rot="10800000">
              <a:off x="1503702" y="460118"/>
              <a:ext cx="10644096" cy="67318"/>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円弧 39">
              <a:extLst>
                <a:ext uri="{FF2B5EF4-FFF2-40B4-BE49-F238E27FC236}">
                  <a16:creationId xmlns:a16="http://schemas.microsoft.com/office/drawing/2014/main" id="{7A69FDB7-BA2D-4183-BF38-6919D0767148}"/>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1" name="円弧 40">
              <a:extLst>
                <a:ext uri="{FF2B5EF4-FFF2-40B4-BE49-F238E27FC236}">
                  <a16:creationId xmlns:a16="http://schemas.microsoft.com/office/drawing/2014/main" id="{34721942-EA0A-474A-A77E-16A06ADAD933}"/>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2" name="円弧 41">
              <a:extLst>
                <a:ext uri="{FF2B5EF4-FFF2-40B4-BE49-F238E27FC236}">
                  <a16:creationId xmlns:a16="http://schemas.microsoft.com/office/drawing/2014/main" id="{49C6A74E-A352-4FF8-9198-1BD4A5CA7808}"/>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3" name="円弧 42">
              <a:extLst>
                <a:ext uri="{FF2B5EF4-FFF2-40B4-BE49-F238E27FC236}">
                  <a16:creationId xmlns:a16="http://schemas.microsoft.com/office/drawing/2014/main" id="{9FEFD85A-FBC0-430B-895B-0EFB75E05C25}"/>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4" name="円弧 43">
              <a:extLst>
                <a:ext uri="{FF2B5EF4-FFF2-40B4-BE49-F238E27FC236}">
                  <a16:creationId xmlns:a16="http://schemas.microsoft.com/office/drawing/2014/main" id="{3A00B577-E2D7-4BC7-9A05-772E6DDBAFFD}"/>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5" name="円弧 44">
              <a:extLst>
                <a:ext uri="{FF2B5EF4-FFF2-40B4-BE49-F238E27FC236}">
                  <a16:creationId xmlns:a16="http://schemas.microsoft.com/office/drawing/2014/main" id="{6A95EF12-CB28-4D9E-98F7-2608C094A63C}"/>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6" name="二等辺三角形 45">
              <a:extLst>
                <a:ext uri="{FF2B5EF4-FFF2-40B4-BE49-F238E27FC236}">
                  <a16:creationId xmlns:a16="http://schemas.microsoft.com/office/drawing/2014/main" id="{37BB798E-59BA-44C5-83CB-8ECCFA701F27}"/>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二等辺三角形 46">
              <a:extLst>
                <a:ext uri="{FF2B5EF4-FFF2-40B4-BE49-F238E27FC236}">
                  <a16:creationId xmlns:a16="http://schemas.microsoft.com/office/drawing/2014/main" id="{1F3F4235-F352-47A3-A60B-410FC1FAA6E5}"/>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703254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824A915C-5343-54DB-5259-F18B68426E67}"/>
              </a:ext>
            </a:extLst>
          </p:cNvPr>
          <p:cNvSpPr>
            <a:spLocks noGrp="1"/>
          </p:cNvSpPr>
          <p:nvPr>
            <p:ph type="ctrTitle"/>
          </p:nvPr>
        </p:nvSpPr>
        <p:spPr/>
        <p:txBody>
          <a:bodyPr/>
          <a:lstStyle/>
          <a:p>
            <a:r>
              <a:rPr lang="en-US" dirty="0"/>
              <a:t>Spare slides</a:t>
            </a:r>
          </a:p>
        </p:txBody>
      </p:sp>
      <p:sp>
        <p:nvSpPr>
          <p:cNvPr id="8" name="字幕 7">
            <a:extLst>
              <a:ext uri="{FF2B5EF4-FFF2-40B4-BE49-F238E27FC236}">
                <a16:creationId xmlns:a16="http://schemas.microsoft.com/office/drawing/2014/main" id="{B880BDF3-DBF2-7C9E-E939-5A522D933BE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52538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89A6ABBF-010E-445B-1B81-73725AD064E5}"/>
              </a:ext>
            </a:extLst>
          </p:cNvPr>
          <p:cNvSpPr>
            <a:spLocks noGrp="1"/>
          </p:cNvSpPr>
          <p:nvPr>
            <p:ph type="sldNum" sz="quarter" idx="2"/>
          </p:nvPr>
        </p:nvSpPr>
        <p:spPr/>
        <p:txBody>
          <a:bodyPr/>
          <a:lstStyle/>
          <a:p>
            <a:fld id="{D92486E9-A0B3-4706-B8AA-9F1AFB67B3EB}" type="slidenum">
              <a:rPr lang="ja-JP" altLang="en-US" smtClean="0"/>
              <a:pPr/>
              <a:t>42</a:t>
            </a:fld>
            <a:endParaRPr lang="ja-JP" altLang="en-US"/>
          </a:p>
        </p:txBody>
      </p:sp>
      <p:sp>
        <p:nvSpPr>
          <p:cNvPr id="4" name="日付プレースホルダー 3">
            <a:extLst>
              <a:ext uri="{FF2B5EF4-FFF2-40B4-BE49-F238E27FC236}">
                <a16:creationId xmlns:a16="http://schemas.microsoft.com/office/drawing/2014/main" id="{C07BC2FF-568C-36FD-9F9A-58B18C49618D}"/>
              </a:ext>
            </a:extLst>
          </p:cNvPr>
          <p:cNvSpPr>
            <a:spLocks noGrp="1"/>
          </p:cNvSpPr>
          <p:nvPr>
            <p:ph type="dt" sz="half" idx="4294967295"/>
          </p:nvPr>
        </p:nvSpPr>
        <p:spPr>
          <a:xfrm>
            <a:off x="0" y="6483350"/>
            <a:ext cx="2743200" cy="365125"/>
          </a:xfrm>
          <a:prstGeom prst="rect">
            <a:avLst/>
          </a:prstGeom>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B044053E-3FD5-1490-D238-939455BCD599}"/>
              </a:ext>
            </a:extLst>
          </p:cNvPr>
          <p:cNvSpPr>
            <a:spLocks noGrp="1"/>
          </p:cNvSpPr>
          <p:nvPr>
            <p:ph type="ftr" sz="quarter" idx="4294967295"/>
          </p:nvPr>
        </p:nvSpPr>
        <p:spPr>
          <a:xfrm>
            <a:off x="0" y="6451600"/>
            <a:ext cx="4114800" cy="365125"/>
          </a:xfrm>
          <a:prstGeom prst="rect">
            <a:avLst/>
          </a:prstGeom>
        </p:spPr>
        <p:txBody>
          <a:bodyPr/>
          <a:lstStyle/>
          <a:p>
            <a:r>
              <a:rPr lang="en-US" altLang="ja-JP">
                <a:solidFill>
                  <a:srgbClr val="FFFF00"/>
                </a:solidFill>
              </a:rPr>
              <a:t>B2GM</a:t>
            </a:r>
            <a:endParaRPr lang="ja-JP" altLang="en-US" dirty="0"/>
          </a:p>
        </p:txBody>
      </p:sp>
      <p:pic>
        <p:nvPicPr>
          <p:cNvPr id="7" name="図 6">
            <a:extLst>
              <a:ext uri="{FF2B5EF4-FFF2-40B4-BE49-F238E27FC236}">
                <a16:creationId xmlns:a16="http://schemas.microsoft.com/office/drawing/2014/main" id="{61D42999-0D3C-3344-5929-5AF87FF381D8}"/>
              </a:ext>
            </a:extLst>
          </p:cNvPr>
          <p:cNvPicPr>
            <a:picLocks noChangeAspect="1"/>
          </p:cNvPicPr>
          <p:nvPr/>
        </p:nvPicPr>
        <p:blipFill>
          <a:blip r:embed="rId2"/>
          <a:stretch>
            <a:fillRect/>
          </a:stretch>
        </p:blipFill>
        <p:spPr>
          <a:xfrm>
            <a:off x="529722" y="111967"/>
            <a:ext cx="11674770" cy="6339633"/>
          </a:xfrm>
          <a:prstGeom prst="rect">
            <a:avLst/>
          </a:prstGeom>
        </p:spPr>
      </p:pic>
    </p:spTree>
    <p:extLst>
      <p:ext uri="{BB962C8B-B14F-4D97-AF65-F5344CB8AC3E}">
        <p14:creationId xmlns:p14="http://schemas.microsoft.com/office/powerpoint/2010/main" val="132888534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671032A7-C264-CCA7-A20C-1828FC6242AB}"/>
              </a:ext>
            </a:extLst>
          </p:cNvPr>
          <p:cNvSpPr>
            <a:spLocks noGrp="1"/>
          </p:cNvSpPr>
          <p:nvPr>
            <p:ph type="sldNum" sz="quarter" idx="2"/>
          </p:nvPr>
        </p:nvSpPr>
        <p:spPr/>
        <p:txBody>
          <a:bodyPr/>
          <a:lstStyle/>
          <a:p>
            <a:fld id="{D92486E9-A0B3-4706-B8AA-9F1AFB67B3EB}" type="slidenum">
              <a:rPr lang="ja-JP" altLang="en-US" smtClean="0"/>
              <a:pPr/>
              <a:t>43</a:t>
            </a:fld>
            <a:endParaRPr lang="ja-JP" altLang="en-US"/>
          </a:p>
        </p:txBody>
      </p:sp>
      <p:sp>
        <p:nvSpPr>
          <p:cNvPr id="4" name="日付プレースホルダー 3">
            <a:extLst>
              <a:ext uri="{FF2B5EF4-FFF2-40B4-BE49-F238E27FC236}">
                <a16:creationId xmlns:a16="http://schemas.microsoft.com/office/drawing/2014/main" id="{0CB9FB10-97F5-D36C-2556-E3D2E87461F8}"/>
              </a:ext>
            </a:extLst>
          </p:cNvPr>
          <p:cNvSpPr>
            <a:spLocks noGrp="1"/>
          </p:cNvSpPr>
          <p:nvPr>
            <p:ph type="dt" sz="half" idx="4294967295"/>
          </p:nvPr>
        </p:nvSpPr>
        <p:spPr>
          <a:xfrm>
            <a:off x="0" y="6483350"/>
            <a:ext cx="2743200" cy="365125"/>
          </a:xfrm>
          <a:prstGeom prst="rect">
            <a:avLst/>
          </a:prstGeom>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69C96E55-BB05-D1D6-BA2D-A56ED51311A4}"/>
              </a:ext>
            </a:extLst>
          </p:cNvPr>
          <p:cNvSpPr>
            <a:spLocks noGrp="1"/>
          </p:cNvSpPr>
          <p:nvPr>
            <p:ph type="ftr" sz="quarter" idx="4294967295"/>
          </p:nvPr>
        </p:nvSpPr>
        <p:spPr>
          <a:xfrm>
            <a:off x="0" y="6451600"/>
            <a:ext cx="4114800" cy="365125"/>
          </a:xfrm>
          <a:prstGeom prst="rect">
            <a:avLst/>
          </a:prstGeom>
        </p:spPr>
        <p:txBody>
          <a:bodyPr/>
          <a:lstStyle/>
          <a:p>
            <a:r>
              <a:rPr lang="en-US" altLang="ja-JP">
                <a:solidFill>
                  <a:srgbClr val="FFFF00"/>
                </a:solidFill>
              </a:rPr>
              <a:t>B2GM</a:t>
            </a:r>
            <a:endParaRPr lang="ja-JP" altLang="en-US" dirty="0"/>
          </a:p>
        </p:txBody>
      </p:sp>
      <p:pic>
        <p:nvPicPr>
          <p:cNvPr id="7" name="図 6">
            <a:extLst>
              <a:ext uri="{FF2B5EF4-FFF2-40B4-BE49-F238E27FC236}">
                <a16:creationId xmlns:a16="http://schemas.microsoft.com/office/drawing/2014/main" id="{ED74F718-9DCD-1817-C09F-F4C91AC6F5A7}"/>
              </a:ext>
            </a:extLst>
          </p:cNvPr>
          <p:cNvPicPr>
            <a:picLocks noChangeAspect="1"/>
          </p:cNvPicPr>
          <p:nvPr/>
        </p:nvPicPr>
        <p:blipFill>
          <a:blip r:embed="rId2"/>
          <a:stretch>
            <a:fillRect/>
          </a:stretch>
        </p:blipFill>
        <p:spPr>
          <a:xfrm>
            <a:off x="633955" y="307910"/>
            <a:ext cx="11102066" cy="6143690"/>
          </a:xfrm>
          <a:prstGeom prst="rect">
            <a:avLst/>
          </a:prstGeom>
        </p:spPr>
      </p:pic>
      <p:sp>
        <p:nvSpPr>
          <p:cNvPr id="8" name="テキスト ボックス 7">
            <a:extLst>
              <a:ext uri="{FF2B5EF4-FFF2-40B4-BE49-F238E27FC236}">
                <a16:creationId xmlns:a16="http://schemas.microsoft.com/office/drawing/2014/main" id="{31637C5E-29F7-C952-7BB1-F3453CDC692D}"/>
              </a:ext>
            </a:extLst>
          </p:cNvPr>
          <p:cNvSpPr txBox="1"/>
          <p:nvPr/>
        </p:nvSpPr>
        <p:spPr>
          <a:xfrm>
            <a:off x="10196241" y="-57215"/>
            <a:ext cx="1539780" cy="129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590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Meiryo" panose="020B0604030504040204" pitchFamily="34" charset="-128"/>
                <a:ea typeface="Meiryo" panose="020B0604030504040204" pitchFamily="34" charset="-128"/>
                <a:cs typeface="Helvetica Neue"/>
                <a:sym typeface="Helvetica Neue"/>
              </a:rPr>
              <a:t>H. </a:t>
            </a:r>
            <a:r>
              <a:rPr kumimoji="0" lang="en-US" sz="2800" b="0" i="0" u="none" strike="noStrike" cap="none" spc="0" normalizeH="0" baseline="0" dirty="0" err="1">
                <a:ln>
                  <a:noFill/>
                </a:ln>
                <a:solidFill>
                  <a:srgbClr val="000000"/>
                </a:solidFill>
                <a:effectLst/>
                <a:uFillTx/>
                <a:latin typeface="Meiryo" panose="020B0604030504040204" pitchFamily="34" charset="-128"/>
                <a:ea typeface="Meiryo" panose="020B0604030504040204" pitchFamily="34" charset="-128"/>
                <a:cs typeface="Helvetica Neue"/>
                <a:sym typeface="Helvetica Neue"/>
              </a:rPr>
              <a:t>Koiso</a:t>
            </a:r>
            <a:endParaRPr kumimoji="0" lang="en-US" sz="2800" b="0" i="0" u="none" strike="noStrike" cap="none" spc="0" normalizeH="0" baseline="0" dirty="0">
              <a:ln>
                <a:noFill/>
              </a:ln>
              <a:solidFill>
                <a:srgbClr val="000000"/>
              </a:solidFill>
              <a:effectLst/>
              <a:uFillTx/>
              <a:latin typeface="Meiryo" panose="020B0604030504040204" pitchFamily="34" charset="-128"/>
              <a:ea typeface="Meiryo" panose="020B0604030504040204" pitchFamily="34" charset="-128"/>
              <a:cs typeface="Helvetica Neue"/>
              <a:sym typeface="Helvetica Neue"/>
            </a:endParaRPr>
          </a:p>
        </p:txBody>
      </p:sp>
    </p:spTree>
    <p:extLst>
      <p:ext uri="{BB962C8B-B14F-4D97-AF65-F5344CB8AC3E}">
        <p14:creationId xmlns:p14="http://schemas.microsoft.com/office/powerpoint/2010/main" val="16582723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B1F49B3-78FF-8BD2-91B9-F0810AFAFC5D}"/>
              </a:ext>
            </a:extLst>
          </p:cNvPr>
          <p:cNvSpPr>
            <a:spLocks noGrp="1"/>
          </p:cNvSpPr>
          <p:nvPr>
            <p:ph type="ctrTitle"/>
          </p:nvPr>
        </p:nvSpPr>
        <p:spPr/>
        <p:txBody>
          <a:bodyPr/>
          <a:lstStyle/>
          <a:p>
            <a:r>
              <a:rPr lang="en-US" dirty="0"/>
              <a:t>Beam injection</a:t>
            </a:r>
          </a:p>
        </p:txBody>
      </p:sp>
      <p:sp>
        <p:nvSpPr>
          <p:cNvPr id="8" name="字幕 7">
            <a:extLst>
              <a:ext uri="{FF2B5EF4-FFF2-40B4-BE49-F238E27FC236}">
                <a16:creationId xmlns:a16="http://schemas.microsoft.com/office/drawing/2014/main" id="{384152C4-7D51-F9B8-5440-862C1659C0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5726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65A796-37D8-43EC-A200-CEEE65952F19}"/>
              </a:ext>
            </a:extLst>
          </p:cNvPr>
          <p:cNvSpPr>
            <a:spLocks noGrp="1"/>
          </p:cNvSpPr>
          <p:nvPr>
            <p:ph type="title"/>
          </p:nvPr>
        </p:nvSpPr>
        <p:spPr/>
        <p:txBody>
          <a:bodyPr>
            <a:normAutofit fontScale="90000"/>
          </a:bodyPr>
          <a:lstStyle/>
          <a:p>
            <a:r>
              <a:rPr lang="en-US" altLang="ja-JP" dirty="0">
                <a:solidFill>
                  <a:srgbClr val="011893"/>
                </a:solidFill>
              </a:rPr>
              <a:t>Experiment on beam injection of LER</a:t>
            </a:r>
            <a:endParaRPr kumimoji="1" lang="ja-JP" altLang="en-US" dirty="0">
              <a:solidFill>
                <a:srgbClr val="011893"/>
              </a:solidFill>
            </a:endParaRPr>
          </a:p>
        </p:txBody>
      </p:sp>
      <p:sp>
        <p:nvSpPr>
          <p:cNvPr id="5" name="フッター プレースホルダー 4">
            <a:extLst>
              <a:ext uri="{FF2B5EF4-FFF2-40B4-BE49-F238E27FC236}">
                <a16:creationId xmlns:a16="http://schemas.microsoft.com/office/drawing/2014/main" id="{545CB5C5-46A6-4BC2-82FA-9822818C589C}"/>
              </a:ext>
            </a:extLst>
          </p:cNvPr>
          <p:cNvSpPr>
            <a:spLocks noGrp="1"/>
          </p:cNvSpPr>
          <p:nvPr>
            <p:ph type="ftr" sz="quarter" idx="11"/>
          </p:nvPr>
        </p:nvSpPr>
        <p:spPr/>
        <p:txBody>
          <a:bodyPr/>
          <a:lstStyle/>
          <a:p>
            <a:r>
              <a:rPr lang="en-US" altLang="ja-JP"/>
              <a:t>B2GM</a:t>
            </a:r>
            <a:endParaRPr lang="ja-JP" altLang="en-US" dirty="0"/>
          </a:p>
        </p:txBody>
      </p:sp>
      <p:sp>
        <p:nvSpPr>
          <p:cNvPr id="7" name="日付プレースホルダー 6">
            <a:extLst>
              <a:ext uri="{FF2B5EF4-FFF2-40B4-BE49-F238E27FC236}">
                <a16:creationId xmlns:a16="http://schemas.microsoft.com/office/drawing/2014/main" id="{635BA604-CB51-4548-92FC-B096B09B6385}"/>
              </a:ext>
            </a:extLst>
          </p:cNvPr>
          <p:cNvSpPr>
            <a:spLocks noGrp="1"/>
          </p:cNvSpPr>
          <p:nvPr>
            <p:ph type="dt" sz="half" idx="10"/>
          </p:nvPr>
        </p:nvSpPr>
        <p:spPr/>
        <p:txBody>
          <a:bodyPr/>
          <a:lstStyle/>
          <a:p>
            <a:r>
              <a:rPr lang="en-US" altLang="ja-JP"/>
              <a:t>2024/Oct/07</a:t>
            </a:r>
            <a:endParaRPr lang="ja-JP" altLang="en-US"/>
          </a:p>
        </p:txBody>
      </p:sp>
      <p:sp>
        <p:nvSpPr>
          <p:cNvPr id="9" name="スライド番号プレースホルダー 8">
            <a:extLst>
              <a:ext uri="{FF2B5EF4-FFF2-40B4-BE49-F238E27FC236}">
                <a16:creationId xmlns:a16="http://schemas.microsoft.com/office/drawing/2014/main" id="{024F6788-4E13-40E4-9BC9-41F4CBDB3A2A}"/>
              </a:ext>
            </a:extLst>
          </p:cNvPr>
          <p:cNvSpPr>
            <a:spLocks noGrp="1"/>
          </p:cNvSpPr>
          <p:nvPr>
            <p:ph type="sldNum" sz="quarter" idx="12"/>
          </p:nvPr>
        </p:nvSpPr>
        <p:spPr/>
        <p:txBody>
          <a:bodyPr/>
          <a:lstStyle/>
          <a:p>
            <a:fld id="{D92486E9-A0B3-4706-B8AA-9F1AFB67B3EB}" type="slidenum">
              <a:rPr lang="ja-JP" altLang="en-US" smtClean="0"/>
              <a:pPr/>
              <a:t>45</a:t>
            </a:fld>
            <a:endParaRPr lang="ja-JP" altLang="en-US"/>
          </a:p>
        </p:txBody>
      </p:sp>
      <p:pic>
        <p:nvPicPr>
          <p:cNvPr id="3" name="コンテンツ プレースホルダー 2">
            <a:extLst>
              <a:ext uri="{FF2B5EF4-FFF2-40B4-BE49-F238E27FC236}">
                <a16:creationId xmlns:a16="http://schemas.microsoft.com/office/drawing/2014/main" id="{4970F763-DEEF-578F-B344-E4943968C5A3}"/>
              </a:ext>
            </a:extLst>
          </p:cNvPr>
          <p:cNvPicPr>
            <a:picLocks noGrp="1" noChangeAspect="1"/>
          </p:cNvPicPr>
          <p:nvPr>
            <p:ph idx="1"/>
          </p:nvPr>
        </p:nvPicPr>
        <p:blipFill>
          <a:blip r:embed="rId3"/>
          <a:stretch>
            <a:fillRect/>
          </a:stretch>
        </p:blipFill>
        <p:spPr>
          <a:xfrm>
            <a:off x="292784" y="1063884"/>
            <a:ext cx="5464094" cy="5037137"/>
          </a:xfrm>
          <a:prstGeom prst="rect">
            <a:avLst/>
          </a:prstGeom>
        </p:spPr>
      </p:pic>
      <p:sp>
        <p:nvSpPr>
          <p:cNvPr id="4" name="テキスト ボックス 3">
            <a:extLst>
              <a:ext uri="{FF2B5EF4-FFF2-40B4-BE49-F238E27FC236}">
                <a16:creationId xmlns:a16="http://schemas.microsoft.com/office/drawing/2014/main" id="{396505FC-64AA-F107-FE03-14D29C366CF3}"/>
              </a:ext>
            </a:extLst>
          </p:cNvPr>
          <p:cNvSpPr txBox="1"/>
          <p:nvPr/>
        </p:nvSpPr>
        <p:spPr>
          <a:xfrm>
            <a:off x="1412700" y="1843452"/>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(1)</a:t>
            </a:r>
          </a:p>
        </p:txBody>
      </p:sp>
      <p:sp>
        <p:nvSpPr>
          <p:cNvPr id="8" name="テキスト ボックス 7">
            <a:extLst>
              <a:ext uri="{FF2B5EF4-FFF2-40B4-BE49-F238E27FC236}">
                <a16:creationId xmlns:a16="http://schemas.microsoft.com/office/drawing/2014/main" id="{1A736D2E-EF50-FA06-85A7-2FA08A362DB8}"/>
              </a:ext>
            </a:extLst>
          </p:cNvPr>
          <p:cNvSpPr txBox="1"/>
          <p:nvPr/>
        </p:nvSpPr>
        <p:spPr>
          <a:xfrm>
            <a:off x="3238669" y="1894489"/>
            <a:ext cx="492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(2)</a:t>
            </a:r>
          </a:p>
        </p:txBody>
      </p:sp>
      <p:sp>
        <p:nvSpPr>
          <p:cNvPr id="10" name="テキスト ボックス 9">
            <a:extLst>
              <a:ext uri="{FF2B5EF4-FFF2-40B4-BE49-F238E27FC236}">
                <a16:creationId xmlns:a16="http://schemas.microsoft.com/office/drawing/2014/main" id="{0B3DF9EF-2350-F2D4-FEDC-2D24B497A2BC}"/>
              </a:ext>
            </a:extLst>
          </p:cNvPr>
          <p:cNvSpPr txBox="1"/>
          <p:nvPr/>
        </p:nvSpPr>
        <p:spPr>
          <a:xfrm>
            <a:off x="4535124" y="1894489"/>
            <a:ext cx="492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(3)</a:t>
            </a:r>
          </a:p>
        </p:txBody>
      </p:sp>
      <p:graphicFrame>
        <p:nvGraphicFramePr>
          <p:cNvPr id="11" name="表 10">
            <a:extLst>
              <a:ext uri="{FF2B5EF4-FFF2-40B4-BE49-F238E27FC236}">
                <a16:creationId xmlns:a16="http://schemas.microsoft.com/office/drawing/2014/main" id="{9F94D5D6-BDB8-5599-30AC-2CC319BCD414}"/>
              </a:ext>
            </a:extLst>
          </p:cNvPr>
          <p:cNvGraphicFramePr>
            <a:graphicFrameLocks noGrp="1"/>
          </p:cNvGraphicFramePr>
          <p:nvPr/>
        </p:nvGraphicFramePr>
        <p:xfrm>
          <a:off x="6030181" y="2703074"/>
          <a:ext cx="5772452" cy="1629788"/>
        </p:xfrm>
        <a:graphic>
          <a:graphicData uri="http://schemas.openxmlformats.org/drawingml/2006/table">
            <a:tbl>
              <a:tblPr>
                <a:tableStyleId>{5C22544A-7EE6-4342-B048-85BDC9FD1C3A}</a:tableStyleId>
              </a:tblPr>
              <a:tblGrid>
                <a:gridCol w="417915">
                  <a:extLst>
                    <a:ext uri="{9D8B030D-6E8A-4147-A177-3AD203B41FA5}">
                      <a16:colId xmlns:a16="http://schemas.microsoft.com/office/drawing/2014/main" val="4174805672"/>
                    </a:ext>
                  </a:extLst>
                </a:gridCol>
                <a:gridCol w="1242551">
                  <a:extLst>
                    <a:ext uri="{9D8B030D-6E8A-4147-A177-3AD203B41FA5}">
                      <a16:colId xmlns:a16="http://schemas.microsoft.com/office/drawing/2014/main" val="1766608803"/>
                    </a:ext>
                  </a:extLst>
                </a:gridCol>
                <a:gridCol w="1242551">
                  <a:extLst>
                    <a:ext uri="{9D8B030D-6E8A-4147-A177-3AD203B41FA5}">
                      <a16:colId xmlns:a16="http://schemas.microsoft.com/office/drawing/2014/main" val="276067914"/>
                    </a:ext>
                  </a:extLst>
                </a:gridCol>
                <a:gridCol w="1119415">
                  <a:extLst>
                    <a:ext uri="{9D8B030D-6E8A-4147-A177-3AD203B41FA5}">
                      <a16:colId xmlns:a16="http://schemas.microsoft.com/office/drawing/2014/main" val="1102798128"/>
                    </a:ext>
                  </a:extLst>
                </a:gridCol>
                <a:gridCol w="884338">
                  <a:extLst>
                    <a:ext uri="{9D8B030D-6E8A-4147-A177-3AD203B41FA5}">
                      <a16:colId xmlns:a16="http://schemas.microsoft.com/office/drawing/2014/main" val="480326851"/>
                    </a:ext>
                  </a:extLst>
                </a:gridCol>
                <a:gridCol w="865682">
                  <a:extLst>
                    <a:ext uri="{9D8B030D-6E8A-4147-A177-3AD203B41FA5}">
                      <a16:colId xmlns:a16="http://schemas.microsoft.com/office/drawing/2014/main" val="3386041330"/>
                    </a:ext>
                  </a:extLst>
                </a:gridCol>
              </a:tblGrid>
              <a:tr h="407447">
                <a:tc>
                  <a:txBody>
                    <a:bodyPr/>
                    <a:lstStyle/>
                    <a:p>
                      <a:pPr algn="l" fontAlgn="ctr"/>
                      <a:endParaRPr lang="ja-JP" alt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Ibeam (LER)</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Ibeam (HER)</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err="1">
                          <a:effectLst/>
                        </a:rPr>
                        <a:t>IncRate</a:t>
                      </a:r>
                      <a:r>
                        <a:rPr lang="en-US" sz="1600" u="none" strike="noStrike" dirty="0">
                          <a:effectLst/>
                        </a:rPr>
                        <a:t> (L)</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Life (L)</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InjEff (L)</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1141994"/>
                  </a:ext>
                </a:extLst>
              </a:tr>
              <a:tr h="407447">
                <a:tc>
                  <a:txBody>
                    <a:bodyPr/>
                    <a:lstStyle/>
                    <a:p>
                      <a:pPr algn="l"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1395 mA</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0 mA</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1.68mA/s</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7.3 min.</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600" u="none" strike="noStrike" dirty="0">
                          <a:effectLst/>
                        </a:rPr>
                        <a:t>77.4%</a:t>
                      </a:r>
                      <a:endParaRPr lang="en-US" altLang="ja-JP"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884368336"/>
                  </a:ext>
                </a:extLst>
              </a:tr>
              <a:tr h="407447">
                <a:tc>
                  <a:txBody>
                    <a:bodyPr/>
                    <a:lstStyle/>
                    <a:p>
                      <a:pPr algn="l" fontAlgn="ctr"/>
                      <a:r>
                        <a:rPr lang="en-US" altLang="ja-JP" sz="1600" u="none" strike="noStrike">
                          <a:effectLst/>
                        </a:rPr>
                        <a:t>(2)</a:t>
                      </a:r>
                      <a:endParaRPr lang="en-US" altLang="ja-JP"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1395mA</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1100mA</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0.42mA/s</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8.9 min.</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600" u="none" strike="noStrike" dirty="0">
                          <a:effectLst/>
                        </a:rPr>
                        <a:t>48.0%</a:t>
                      </a:r>
                      <a:endParaRPr lang="en-US" altLang="ja-JP"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940199874"/>
                  </a:ext>
                </a:extLst>
              </a:tr>
              <a:tr h="407447">
                <a:tc>
                  <a:txBody>
                    <a:bodyPr/>
                    <a:lstStyle/>
                    <a:p>
                      <a:pPr algn="l" fontAlgn="ctr"/>
                      <a:r>
                        <a:rPr lang="en-US" altLang="ja-JP" sz="1600" u="none" strike="noStrike">
                          <a:effectLst/>
                        </a:rPr>
                        <a:t>(3)</a:t>
                      </a:r>
                      <a:endParaRPr lang="en-US" altLang="ja-JP"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1444mA</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a:effectLst/>
                        </a:rPr>
                        <a:t>1100mA</a:t>
                      </a:r>
                      <a:endParaRPr lang="en-US" sz="16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1.02mA/s</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600" u="none" strike="noStrike" dirty="0">
                          <a:effectLst/>
                        </a:rPr>
                        <a:t>8.0 min.</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600" u="none" strike="noStrike" dirty="0">
                          <a:effectLst/>
                        </a:rPr>
                        <a:t>64.8%</a:t>
                      </a:r>
                      <a:endParaRPr lang="en-US" altLang="ja-JP"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975704783"/>
                  </a:ext>
                </a:extLst>
              </a:tr>
            </a:tbl>
          </a:graphicData>
        </a:graphic>
      </p:graphicFrame>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7C2FE68A-FA50-25DE-3C08-EF168D81D282}"/>
                  </a:ext>
                </a:extLst>
              </p:cNvPr>
              <p:cNvSpPr txBox="1"/>
              <p:nvPr/>
            </p:nvSpPr>
            <p:spPr>
              <a:xfrm>
                <a:off x="6030181" y="4528996"/>
                <a:ext cx="5549724" cy="6680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𝐵𝑒𝑎𝑚</m:t>
                      </m:r>
                      <m:r>
                        <a:rPr lang="en-US" sz="1600" b="0" i="1" smtClean="0">
                          <a:latin typeface="Cambria Math" panose="02040503050406030204" pitchFamily="18" charset="0"/>
                        </a:rPr>
                        <m:t> </m:t>
                      </m:r>
                      <m:r>
                        <a:rPr lang="en-US" sz="1600" b="0" i="1" smtClean="0">
                          <a:latin typeface="Cambria Math" panose="02040503050406030204" pitchFamily="18" charset="0"/>
                        </a:rPr>
                        <m:t>𝐿𝑖𝑓𝑒𝑡𝑖𝑚𝑒</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𝑠</m:t>
                          </m:r>
                        </m:e>
                      </m:d>
                      <m:r>
                        <a:rPr lang="en-US" sz="1600" b="0" i="1" smtClean="0">
                          <a:latin typeface="Cambria Math" panose="02040503050406030204" pitchFamily="18" charset="0"/>
                        </a:rPr>
                        <m:t>= </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𝐷𝐶𝐶𝑇</m:t>
                          </m:r>
                          <m:r>
                            <a:rPr lang="en-US" sz="1600" b="0" i="1" smtClean="0">
                              <a:latin typeface="Cambria Math" panose="02040503050406030204" pitchFamily="18" charset="0"/>
                            </a:rPr>
                            <m:t> </m:t>
                          </m:r>
                          <m:r>
                            <a:rPr lang="en-US" sz="1600" b="0" i="1" smtClean="0">
                              <a:latin typeface="Cambria Math" panose="02040503050406030204" pitchFamily="18" charset="0"/>
                            </a:rPr>
                            <m:t>𝐵𝑒𝑎𝑚</m:t>
                          </m:r>
                          <m:r>
                            <a:rPr lang="en-US" sz="1600" b="0" i="1" smtClean="0">
                              <a:latin typeface="Cambria Math" panose="02040503050406030204" pitchFamily="18" charset="0"/>
                            </a:rPr>
                            <m:t> </m:t>
                          </m:r>
                          <m:r>
                            <a:rPr lang="en-US" sz="1600" b="0" i="1" smtClean="0">
                              <a:latin typeface="Cambria Math" panose="02040503050406030204" pitchFamily="18" charset="0"/>
                            </a:rPr>
                            <m:t>𝑐𝑢𝑟𝑟𝑒𝑛𝑡</m:t>
                          </m:r>
                          <m:r>
                            <a:rPr lang="en-US" sz="1600" b="0" i="1" smtClean="0">
                              <a:latin typeface="Cambria Math" panose="02040503050406030204" pitchFamily="18" charset="0"/>
                            </a:rPr>
                            <m:t> [</m:t>
                          </m:r>
                          <m:r>
                            <a:rPr lang="en-US" sz="1600" b="0" i="1" smtClean="0">
                              <a:latin typeface="Cambria Math" panose="02040503050406030204" pitchFamily="18" charset="0"/>
                            </a:rPr>
                            <m:t>𝑚𝐴</m:t>
                          </m:r>
                          <m:r>
                            <a:rPr lang="en-US" sz="1600" b="0" i="1" smtClean="0">
                              <a:latin typeface="Cambria Math" panose="02040503050406030204" pitchFamily="18" charset="0"/>
                            </a:rPr>
                            <m:t>]</m:t>
                          </m:r>
                        </m:num>
                        <m:den>
                          <m:r>
                            <a:rPr lang="en-US" sz="1600" b="0" i="1" smtClean="0">
                              <a:latin typeface="Cambria Math" panose="02040503050406030204" pitchFamily="18" charset="0"/>
                            </a:rPr>
                            <m:t>𝐷𝐶𝐶𝑇</m:t>
                          </m:r>
                          <m:r>
                            <a:rPr lang="en-US" sz="1600" b="0" i="1" smtClean="0">
                              <a:latin typeface="Cambria Math" panose="02040503050406030204" pitchFamily="18" charset="0"/>
                            </a:rPr>
                            <m:t> </m:t>
                          </m:r>
                          <m:r>
                            <a:rPr lang="en-US" sz="1600" b="0" i="1" smtClean="0">
                              <a:latin typeface="Cambria Math" panose="02040503050406030204" pitchFamily="18" charset="0"/>
                            </a:rPr>
                            <m:t>𝑑𝑒𝑐𝑟𝑒𝑎𝑠𝑖𝑛𝑔</m:t>
                          </m:r>
                          <m:r>
                            <a:rPr lang="en-US" sz="1600" b="0" i="1" smtClean="0">
                              <a:latin typeface="Cambria Math" panose="02040503050406030204" pitchFamily="18" charset="0"/>
                            </a:rPr>
                            <m:t> </m:t>
                          </m:r>
                          <m:r>
                            <a:rPr lang="en-US" sz="1600" b="0" i="1" smtClean="0">
                              <a:latin typeface="Cambria Math" panose="02040503050406030204" pitchFamily="18" charset="0"/>
                            </a:rPr>
                            <m:t>𝑟𝑎𝑡𝑒</m:t>
                          </m:r>
                          <m:r>
                            <a:rPr lang="en-US" sz="1600" b="0" i="1" smtClean="0">
                              <a:latin typeface="Cambria Math" panose="02040503050406030204" pitchFamily="18" charset="0"/>
                            </a:rPr>
                            <m:t> </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𝐿𝑜𝑠𝑠</m:t>
                              </m:r>
                              <m:r>
                                <a:rPr lang="en-US" sz="1600" b="0" i="1" smtClean="0">
                                  <a:latin typeface="Cambria Math" panose="02040503050406030204" pitchFamily="18" charset="0"/>
                                </a:rPr>
                                <m:t> </m:t>
                              </m:r>
                              <m:r>
                                <a:rPr lang="en-US" sz="1600" b="0" i="1" smtClean="0">
                                  <a:latin typeface="Cambria Math" panose="02040503050406030204" pitchFamily="18" charset="0"/>
                                </a:rPr>
                                <m:t>𝑟𝑎𝑡𝑒</m:t>
                              </m:r>
                            </m:e>
                          </m:d>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𝑚𝐴</m:t>
                              </m:r>
                            </m:num>
                            <m:den>
                              <m:r>
                                <a:rPr lang="en-US" sz="1600" b="0" i="1" smtClean="0">
                                  <a:latin typeface="Cambria Math" panose="02040503050406030204" pitchFamily="18" charset="0"/>
                                </a:rPr>
                                <m:t>𝑠</m:t>
                              </m:r>
                            </m:den>
                          </m:f>
                          <m:r>
                            <a:rPr lang="en-US" sz="1600" b="0" i="1" smtClean="0">
                              <a:latin typeface="Cambria Math" panose="02040503050406030204" pitchFamily="18" charset="0"/>
                            </a:rPr>
                            <m:t>]</m:t>
                          </m:r>
                        </m:den>
                      </m:f>
                    </m:oMath>
                  </m:oMathPara>
                </a14:m>
                <a:endParaRPr lang="en-US" sz="1600" dirty="0"/>
              </a:p>
            </p:txBody>
          </p:sp>
        </mc:Choice>
        <mc:Fallback xmlns="">
          <p:sp>
            <p:nvSpPr>
              <p:cNvPr id="12" name="テキスト ボックス 11">
                <a:extLst>
                  <a:ext uri="{FF2B5EF4-FFF2-40B4-BE49-F238E27FC236}">
                    <a16:creationId xmlns:a16="http://schemas.microsoft.com/office/drawing/2014/main" id="{7C2FE68A-FA50-25DE-3C08-EF168D81D282}"/>
                  </a:ext>
                </a:extLst>
              </p:cNvPr>
              <p:cNvSpPr txBox="1">
                <a:spLocks noRot="1" noChangeAspect="1" noMove="1" noResize="1" noEditPoints="1" noAdjustHandles="1" noChangeArrowheads="1" noChangeShapeType="1" noTextEdit="1"/>
              </p:cNvSpPr>
              <p:nvPr/>
            </p:nvSpPr>
            <p:spPr>
              <a:xfrm>
                <a:off x="6030181" y="4528996"/>
                <a:ext cx="5549724" cy="668068"/>
              </a:xfrm>
              <a:prstGeom prst="rect">
                <a:avLst/>
              </a:prstGeom>
              <a:blipFill>
                <a:blip r:embed="rId4"/>
                <a:stretch>
                  <a:fillRect l="-228" t="-5556" r="-456"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ED60696B-34CE-E1B5-EF5C-57E4D9DF032D}"/>
                  </a:ext>
                </a:extLst>
              </p:cNvPr>
              <p:cNvSpPr txBox="1"/>
              <p:nvPr/>
            </p:nvSpPr>
            <p:spPr>
              <a:xfrm>
                <a:off x="5889309" y="5255298"/>
                <a:ext cx="5831468" cy="8041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𝐼𝑛𝑗𝑒𝑐𝑡𝑖𝑜𝑛</m:t>
                      </m:r>
                      <m:r>
                        <a:rPr lang="en-US" sz="1400" b="0" i="1" smtClean="0">
                          <a:latin typeface="Cambria Math" panose="02040503050406030204" pitchFamily="18" charset="0"/>
                        </a:rPr>
                        <m:t> </m:t>
                      </m:r>
                      <m:r>
                        <a:rPr lang="en-US" sz="1400" b="0" i="1" smtClean="0">
                          <a:latin typeface="Cambria Math" panose="02040503050406030204" pitchFamily="18" charset="0"/>
                        </a:rPr>
                        <m:t>𝐸𝑓𝑓𝑖𝑐𝑖𝑒𝑛𝑐𝑦</m:t>
                      </m:r>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m:t>
                          </m:r>
                        </m:e>
                      </m:d>
                      <m:r>
                        <a:rPr lang="en-US" sz="1400" b="0" i="1" smtClean="0">
                          <a:latin typeface="Cambria Math" panose="02040503050406030204" pitchFamily="18" charset="0"/>
                        </a:rPr>
                        <m:t>= </m:t>
                      </m:r>
                    </m:oMath>
                  </m:oMathPara>
                </a14:m>
                <a:endParaRPr lang="en-US" sz="1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𝐷𝐶𝐶𝑇</m:t>
                          </m:r>
                          <m:r>
                            <a:rPr lang="en-US" sz="1400" b="0" i="1" smtClean="0">
                              <a:latin typeface="Cambria Math" panose="02040503050406030204" pitchFamily="18" charset="0"/>
                            </a:rPr>
                            <m:t> </m:t>
                          </m:r>
                          <m:r>
                            <a:rPr lang="en-US" sz="1400" b="0" i="1" smtClean="0">
                              <a:latin typeface="Cambria Math" panose="02040503050406030204" pitchFamily="18" charset="0"/>
                            </a:rPr>
                            <m:t>𝑖𝑛𝑐𝑟𝑒𝑎𝑠𝑖𝑛𝑔</m:t>
                          </m:r>
                          <m:r>
                            <a:rPr lang="en-US" sz="1400" b="0" i="1" smtClean="0">
                              <a:latin typeface="Cambria Math" panose="02040503050406030204" pitchFamily="18" charset="0"/>
                            </a:rPr>
                            <m:t> </m:t>
                          </m:r>
                          <m:r>
                            <a:rPr lang="en-US" sz="1400" b="0" i="1" smtClean="0">
                              <a:latin typeface="Cambria Math" panose="02040503050406030204" pitchFamily="18" charset="0"/>
                            </a:rPr>
                            <m:t>𝑟𝑎𝑡𝑒</m:t>
                          </m:r>
                          <m:r>
                            <a:rPr lang="en-US" sz="1400" b="0" i="1" smtClean="0">
                              <a:latin typeface="Cambria Math" panose="02040503050406030204" pitchFamily="18" charset="0"/>
                            </a:rPr>
                            <m:t> </m:t>
                          </m:r>
                          <m:d>
                            <m:dPr>
                              <m:begChr m:val="["/>
                              <m:endChr m:val="]"/>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𝑚𝐴</m:t>
                                  </m:r>
                                </m:num>
                                <m:den>
                                  <m:r>
                                    <a:rPr lang="en-US" sz="1400" b="0" i="1" smtClean="0">
                                      <a:latin typeface="Cambria Math" panose="02040503050406030204" pitchFamily="18" charset="0"/>
                                    </a:rPr>
                                    <m:t>𝑠</m:t>
                                  </m:r>
                                </m:den>
                              </m:f>
                            </m:e>
                          </m:d>
                          <m:r>
                            <a:rPr lang="en-US" sz="1400" b="0" i="1" smtClean="0">
                              <a:latin typeface="Cambria Math" panose="02040503050406030204" pitchFamily="18" charset="0"/>
                            </a:rPr>
                            <m:t>+</m:t>
                          </m:r>
                          <m:r>
                            <a:rPr lang="en-US" sz="1400" b="0" i="1" smtClean="0">
                              <a:latin typeface="Cambria Math" panose="02040503050406030204" pitchFamily="18" charset="0"/>
                            </a:rPr>
                            <m:t>𝐷𝐶𝐶𝑇</m:t>
                          </m:r>
                          <m:r>
                            <a:rPr lang="en-US" sz="1400" b="0" i="1" smtClean="0">
                              <a:latin typeface="Cambria Math" panose="02040503050406030204" pitchFamily="18" charset="0"/>
                            </a:rPr>
                            <m:t> </m:t>
                          </m:r>
                          <m:r>
                            <a:rPr lang="en-US" sz="1400" b="0" i="1" smtClean="0">
                              <a:latin typeface="Cambria Math" panose="02040503050406030204" pitchFamily="18" charset="0"/>
                            </a:rPr>
                            <m:t>𝑑𝑒𝑐𝑟𝑒𝑎𝑠𝑖𝑛𝑔</m:t>
                          </m:r>
                          <m:r>
                            <a:rPr lang="en-US" sz="1400" b="0" i="1" smtClean="0">
                              <a:latin typeface="Cambria Math" panose="02040503050406030204" pitchFamily="18" charset="0"/>
                            </a:rPr>
                            <m:t> </m:t>
                          </m:r>
                          <m:r>
                            <a:rPr lang="en-US" sz="1400" b="0" i="1" smtClean="0">
                              <a:latin typeface="Cambria Math" panose="02040503050406030204" pitchFamily="18" charset="0"/>
                            </a:rPr>
                            <m:t>𝑟𝑎𝑡𝑒</m:t>
                          </m:r>
                          <m:r>
                            <a:rPr lang="en-US" sz="1400" b="0" i="1" smtClean="0">
                              <a:latin typeface="Cambria Math" panose="02040503050406030204" pitchFamily="18" charset="0"/>
                            </a:rPr>
                            <m:t> </m:t>
                          </m:r>
                          <m:d>
                            <m:dPr>
                              <m:begChr m:val="["/>
                              <m:endChr m:val="]"/>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𝑚𝐴</m:t>
                                  </m:r>
                                </m:num>
                                <m:den>
                                  <m:r>
                                    <a:rPr lang="en-US" sz="1400" b="0" i="1" smtClean="0">
                                      <a:latin typeface="Cambria Math" panose="02040503050406030204" pitchFamily="18" charset="0"/>
                                    </a:rPr>
                                    <m:t>𝑠</m:t>
                                  </m:r>
                                </m:den>
                              </m:f>
                            </m:e>
                          </m:d>
                        </m:num>
                        <m:den>
                          <m:r>
                            <a:rPr lang="en-US" sz="1400" b="0" i="1" smtClean="0">
                              <a:latin typeface="Cambria Math" panose="02040503050406030204" pitchFamily="18" charset="0"/>
                            </a:rPr>
                            <m:t>𝐵𝑇</m:t>
                          </m:r>
                          <m:r>
                            <a:rPr lang="en-US" sz="1400" b="0" i="1" smtClean="0">
                              <a:latin typeface="Cambria Math" panose="02040503050406030204" pitchFamily="18" charset="0"/>
                            </a:rPr>
                            <m:t> </m:t>
                          </m:r>
                          <m:r>
                            <a:rPr lang="en-US" sz="1400" b="0" i="1" smtClean="0">
                              <a:latin typeface="Cambria Math" panose="02040503050406030204" pitchFamily="18" charset="0"/>
                            </a:rPr>
                            <m:t>𝑒𝑛𝑑</m:t>
                          </m:r>
                          <m:r>
                            <a:rPr lang="en-US" sz="1400" b="0" i="1" smtClean="0">
                              <a:latin typeface="Cambria Math" panose="02040503050406030204" pitchFamily="18" charset="0"/>
                            </a:rPr>
                            <m:t> </m:t>
                          </m:r>
                          <m:r>
                            <a:rPr lang="en-US" sz="1400" b="0" i="1" smtClean="0">
                              <a:latin typeface="Cambria Math" panose="02040503050406030204" pitchFamily="18" charset="0"/>
                            </a:rPr>
                            <m:t>𝑐h𝑎𝑟𝑔𝑒</m:t>
                          </m:r>
                          <m:r>
                            <a:rPr lang="en-US" sz="1400" b="0" i="1" smtClean="0">
                              <a:latin typeface="Cambria Math" panose="02040503050406030204" pitchFamily="18" charset="0"/>
                            </a:rPr>
                            <m:t> </m:t>
                          </m:r>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𝑛𝐶</m:t>
                              </m:r>
                            </m:e>
                          </m:d>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𝑅𝑒𝑣𝑜𝑙𝑢𝑡𝑖𝑜𝑛</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𝑓𝑟𝑒𝑞</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𝐻𝑧</m:t>
                          </m:r>
                          <m:r>
                            <a:rPr lang="en-US" sz="1400" b="0" i="1" smtClean="0">
                              <a:latin typeface="Cambria Math" panose="02040503050406030204" pitchFamily="18" charset="0"/>
                              <a:ea typeface="Cambria Math" panose="02040503050406030204" pitchFamily="18" charset="0"/>
                            </a:rPr>
                            <m:t>]×1000×</m:t>
                          </m:r>
                          <m:r>
                            <a:rPr lang="en-US" sz="1400" b="0" i="1" smtClean="0">
                              <a:latin typeface="Cambria Math" panose="02040503050406030204" pitchFamily="18" charset="0"/>
                              <a:ea typeface="Cambria Math" panose="02040503050406030204" pitchFamily="18" charset="0"/>
                            </a:rPr>
                            <m:t>𝐼𝑛𝑗𝑅𝑒𝑝𝑅𝑎𝑡𝑒</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𝐻𝑧</m:t>
                          </m:r>
                          <m:r>
                            <a:rPr lang="en-US" sz="1400" b="0" i="1" smtClean="0">
                              <a:latin typeface="Cambria Math" panose="02040503050406030204" pitchFamily="18" charset="0"/>
                              <a:ea typeface="Cambria Math" panose="02040503050406030204" pitchFamily="18" charset="0"/>
                            </a:rPr>
                            <m:t>]</m:t>
                          </m:r>
                        </m:den>
                      </m:f>
                      <m:r>
                        <a:rPr lang="en-US" sz="1400" b="0" i="1" smtClean="0">
                          <a:latin typeface="Cambria Math" panose="02040503050406030204" pitchFamily="18" charset="0"/>
                          <a:ea typeface="Cambria Math" panose="02040503050406030204" pitchFamily="18" charset="0"/>
                        </a:rPr>
                        <m:t>×100</m:t>
                      </m:r>
                    </m:oMath>
                  </m:oMathPara>
                </a14:m>
                <a:endParaRPr lang="en-US" sz="1400" dirty="0"/>
              </a:p>
            </p:txBody>
          </p:sp>
        </mc:Choice>
        <mc:Fallback xmlns="">
          <p:sp>
            <p:nvSpPr>
              <p:cNvPr id="13" name="テキスト ボックス 12">
                <a:extLst>
                  <a:ext uri="{FF2B5EF4-FFF2-40B4-BE49-F238E27FC236}">
                    <a16:creationId xmlns:a16="http://schemas.microsoft.com/office/drawing/2014/main" id="{ED60696B-34CE-E1B5-EF5C-57E4D9DF032D}"/>
                  </a:ext>
                </a:extLst>
              </p:cNvPr>
              <p:cNvSpPr txBox="1">
                <a:spLocks noRot="1" noChangeAspect="1" noMove="1" noResize="1" noEditPoints="1" noAdjustHandles="1" noChangeArrowheads="1" noChangeShapeType="1" noTextEdit="1"/>
              </p:cNvSpPr>
              <p:nvPr/>
            </p:nvSpPr>
            <p:spPr>
              <a:xfrm>
                <a:off x="5889309" y="5255298"/>
                <a:ext cx="5831468" cy="804131"/>
              </a:xfrm>
              <a:prstGeom prst="rect">
                <a:avLst/>
              </a:prstGeom>
              <a:blipFill>
                <a:blip r:embed="rId5"/>
                <a:stretch>
                  <a:fillRect l="-217" t="-1538" b="-9231"/>
                </a:stretch>
              </a:blipFill>
            </p:spPr>
            <p:txBody>
              <a:bodyPr/>
              <a:lstStyle/>
              <a:p>
                <a:r>
                  <a:rPr lang="en-US">
                    <a:noFill/>
                  </a:rPr>
                  <a:t> </a:t>
                </a:r>
              </a:p>
            </p:txBody>
          </p:sp>
        </mc:Fallback>
      </mc:AlternateContent>
      <p:sp>
        <p:nvSpPr>
          <p:cNvPr id="14" name="テキスト ボックス 13">
            <a:extLst>
              <a:ext uri="{FF2B5EF4-FFF2-40B4-BE49-F238E27FC236}">
                <a16:creationId xmlns:a16="http://schemas.microsoft.com/office/drawing/2014/main" id="{5D824154-0540-3D9A-2EB1-CF35F501BABF}"/>
              </a:ext>
            </a:extLst>
          </p:cNvPr>
          <p:cNvSpPr txBox="1"/>
          <p:nvPr/>
        </p:nvSpPr>
        <p:spPr>
          <a:xfrm>
            <a:off x="6060622" y="1104788"/>
            <a:ext cx="5636479" cy="1477328"/>
          </a:xfrm>
          <a:prstGeom prst="rect">
            <a:avLst/>
          </a:prstGeom>
          <a:noFill/>
        </p:spPr>
        <p:txBody>
          <a:bodyPr wrap="none" rtlCol="0">
            <a:spAutoFit/>
          </a:bodyPr>
          <a:lstStyle/>
          <a:p>
            <a:r>
              <a:rPr lang="en-US" dirty="0"/>
              <a:t>w/ beam-beam</a:t>
            </a:r>
          </a:p>
          <a:p>
            <a:pPr marL="285750" indent="-285750">
              <a:buFontTx/>
              <a:buChar char="-"/>
            </a:pPr>
            <a:r>
              <a:rPr lang="en-US" dirty="0"/>
              <a:t>Beam lifetime increases w/ beam-beam blowup.</a:t>
            </a:r>
          </a:p>
          <a:p>
            <a:pPr marL="285750" indent="-285750">
              <a:buFontTx/>
              <a:buChar char="-"/>
            </a:pPr>
            <a:r>
              <a:rPr lang="en-US" dirty="0"/>
              <a:t>Injection efficiency get worse seriously</a:t>
            </a:r>
            <a:br>
              <a:rPr lang="en-US" dirty="0"/>
            </a:br>
            <a:r>
              <a:rPr lang="en-US" dirty="0">
                <a:sym typeface="Wingdings" pitchFamily="2" charset="2"/>
              </a:rPr>
              <a:t> By optimizing working points, the injection </a:t>
            </a:r>
            <a:br>
              <a:rPr lang="en-US" dirty="0">
                <a:sym typeface="Wingdings" pitchFamily="2" charset="2"/>
              </a:rPr>
            </a:br>
            <a:r>
              <a:rPr lang="en-US" dirty="0">
                <a:sym typeface="Wingdings" pitchFamily="2" charset="2"/>
              </a:rPr>
              <a:t>     efficiency is improved.</a:t>
            </a:r>
            <a:endParaRPr lang="en-US" dirty="0"/>
          </a:p>
        </p:txBody>
      </p:sp>
      <p:sp>
        <p:nvSpPr>
          <p:cNvPr id="16" name="テキスト ボックス 15">
            <a:extLst>
              <a:ext uri="{FF2B5EF4-FFF2-40B4-BE49-F238E27FC236}">
                <a16:creationId xmlns:a16="http://schemas.microsoft.com/office/drawing/2014/main" id="{19763FE7-484C-C41D-DFC2-F0A8CB8B47AA}"/>
              </a:ext>
            </a:extLst>
          </p:cNvPr>
          <p:cNvSpPr txBox="1"/>
          <p:nvPr/>
        </p:nvSpPr>
        <p:spPr>
          <a:xfrm>
            <a:off x="8531077" y="923406"/>
            <a:ext cx="6097656" cy="523220"/>
          </a:xfrm>
          <a:prstGeom prst="rect">
            <a:avLst/>
          </a:prstGeom>
          <a:noFill/>
        </p:spPr>
        <p:txBody>
          <a:bodyPr wrap="square">
            <a:spAutoFit/>
          </a:bodyPr>
          <a:lstStyle/>
          <a:p>
            <a:r>
              <a:rPr lang="en-US" altLang="ja-JP" sz="2800" dirty="0">
                <a:solidFill>
                  <a:srgbClr val="011893"/>
                </a:solidFill>
              </a:rPr>
              <a:t>(June 5</a:t>
            </a:r>
            <a:r>
              <a:rPr lang="en-US" altLang="ja-JP" sz="2800" baseline="30000" dirty="0">
                <a:solidFill>
                  <a:srgbClr val="011893"/>
                </a:solidFill>
              </a:rPr>
              <a:t>th</a:t>
            </a:r>
            <a:r>
              <a:rPr lang="en-US" altLang="ja-JP" sz="2800" dirty="0">
                <a:solidFill>
                  <a:srgbClr val="011893"/>
                </a:solidFill>
              </a:rPr>
              <a:t> 2024)</a:t>
            </a:r>
            <a:endParaRPr lang="en-US" sz="2800" dirty="0"/>
          </a:p>
        </p:txBody>
      </p:sp>
      <p:sp>
        <p:nvSpPr>
          <p:cNvPr id="6" name="テキスト ボックス 5">
            <a:extLst>
              <a:ext uri="{FF2B5EF4-FFF2-40B4-BE49-F238E27FC236}">
                <a16:creationId xmlns:a16="http://schemas.microsoft.com/office/drawing/2014/main" id="{9E8A2217-7213-0C28-7BD6-77D717862DE7}"/>
              </a:ext>
            </a:extLst>
          </p:cNvPr>
          <p:cNvSpPr txBox="1"/>
          <p:nvPr/>
        </p:nvSpPr>
        <p:spPr>
          <a:xfrm>
            <a:off x="917712" y="1299780"/>
            <a:ext cx="1292088" cy="307777"/>
          </a:xfrm>
          <a:prstGeom prst="rect">
            <a:avLst/>
          </a:prstGeom>
          <a:noFill/>
        </p:spPr>
        <p:txBody>
          <a:bodyPr wrap="square" rtlCol="0">
            <a:spAutoFit/>
          </a:bodyPr>
          <a:lstStyle/>
          <a:p>
            <a:r>
              <a:rPr lang="en-US" sz="1400" dirty="0"/>
              <a:t>Nb =2346</a:t>
            </a:r>
          </a:p>
        </p:txBody>
      </p:sp>
    </p:spTree>
    <p:extLst>
      <p:ext uri="{BB962C8B-B14F-4D97-AF65-F5344CB8AC3E}">
        <p14:creationId xmlns:p14="http://schemas.microsoft.com/office/powerpoint/2010/main" val="4072508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ー 10">
            <a:extLst>
              <a:ext uri="{FF2B5EF4-FFF2-40B4-BE49-F238E27FC236}">
                <a16:creationId xmlns:a16="http://schemas.microsoft.com/office/drawing/2014/main" id="{ADECDCCD-2ADD-22BD-51AA-2EBD1C7BC371}"/>
              </a:ext>
            </a:extLst>
          </p:cNvPr>
          <p:cNvPicPr>
            <a:picLocks noGrp="1" noChangeAspect="1"/>
          </p:cNvPicPr>
          <p:nvPr>
            <p:ph idx="1"/>
          </p:nvPr>
        </p:nvPicPr>
        <p:blipFill>
          <a:blip r:embed="rId2"/>
          <a:stretch>
            <a:fillRect/>
          </a:stretch>
        </p:blipFill>
        <p:spPr>
          <a:xfrm>
            <a:off x="6589644" y="1021507"/>
            <a:ext cx="5572539" cy="5307180"/>
          </a:xfrm>
          <a:prstGeom prst="rect">
            <a:avLst/>
          </a:prstGeom>
        </p:spPr>
      </p:pic>
      <p:sp>
        <p:nvSpPr>
          <p:cNvPr id="2" name="タイトル 1">
            <a:extLst>
              <a:ext uri="{FF2B5EF4-FFF2-40B4-BE49-F238E27FC236}">
                <a16:creationId xmlns:a16="http://schemas.microsoft.com/office/drawing/2014/main" id="{00E8CEE3-9749-79F4-DC87-BC4EC3889FFC}"/>
              </a:ext>
            </a:extLst>
          </p:cNvPr>
          <p:cNvSpPr>
            <a:spLocks noGrp="1"/>
          </p:cNvSpPr>
          <p:nvPr>
            <p:ph type="title"/>
          </p:nvPr>
        </p:nvSpPr>
        <p:spPr/>
        <p:txBody>
          <a:bodyPr>
            <a:normAutofit fontScale="90000"/>
          </a:bodyPr>
          <a:lstStyle/>
          <a:p>
            <a:r>
              <a:rPr lang="en-US" altLang="ja-JP" dirty="0">
                <a:solidFill>
                  <a:srgbClr val="011893"/>
                </a:solidFill>
              </a:rPr>
              <a:t>Summary of beam injection</a:t>
            </a:r>
            <a:endParaRPr lang="en-US" dirty="0"/>
          </a:p>
        </p:txBody>
      </p:sp>
      <p:sp>
        <p:nvSpPr>
          <p:cNvPr id="4" name="日付プレースホルダー 3">
            <a:extLst>
              <a:ext uri="{FF2B5EF4-FFF2-40B4-BE49-F238E27FC236}">
                <a16:creationId xmlns:a16="http://schemas.microsoft.com/office/drawing/2014/main" id="{39AF941E-1DDD-EC61-DB12-292A9BE155BC}"/>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8A2C62C6-5FA0-4F7C-5669-C75FC6412559}"/>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E01AC338-39D4-C605-7AD2-AF31FD3D0DC2}"/>
              </a:ext>
            </a:extLst>
          </p:cNvPr>
          <p:cNvSpPr>
            <a:spLocks noGrp="1"/>
          </p:cNvSpPr>
          <p:nvPr>
            <p:ph type="sldNum" sz="quarter" idx="12"/>
          </p:nvPr>
        </p:nvSpPr>
        <p:spPr/>
        <p:txBody>
          <a:bodyPr/>
          <a:lstStyle/>
          <a:p>
            <a:fld id="{D92486E9-A0B3-4706-B8AA-9F1AFB67B3EB}" type="slidenum">
              <a:rPr lang="ja-JP" altLang="en-US" smtClean="0"/>
              <a:pPr/>
              <a:t>46</a:t>
            </a:fld>
            <a:endParaRPr lang="ja-JP" altLang="en-US"/>
          </a:p>
        </p:txBody>
      </p:sp>
      <p:sp>
        <p:nvSpPr>
          <p:cNvPr id="8" name="コンテンツ プレースホルダー 2">
            <a:extLst>
              <a:ext uri="{FF2B5EF4-FFF2-40B4-BE49-F238E27FC236}">
                <a16:creationId xmlns:a16="http://schemas.microsoft.com/office/drawing/2014/main" id="{DE61E761-AD05-5299-928F-9E6A253EC100}"/>
              </a:ext>
            </a:extLst>
          </p:cNvPr>
          <p:cNvSpPr txBox="1">
            <a:spLocks/>
          </p:cNvSpPr>
          <p:nvPr/>
        </p:nvSpPr>
        <p:spPr>
          <a:xfrm>
            <a:off x="0" y="1021507"/>
            <a:ext cx="10770704" cy="543019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dirty="0"/>
              <a:t>Injection scheme of SuperKEKB</a:t>
            </a:r>
          </a:p>
          <a:p>
            <a:pPr lvl="1"/>
            <a:r>
              <a:rPr lang="en-US" dirty="0"/>
              <a:t>Usual betatron (horizontal) injection with stacking mode</a:t>
            </a:r>
          </a:p>
          <a:p>
            <a:pPr lvl="1"/>
            <a:r>
              <a:rPr lang="en-US" dirty="0">
                <a:solidFill>
                  <a:srgbClr val="FF0000"/>
                </a:solidFill>
              </a:rPr>
              <a:t>With crab waist, the beam injection was improved.</a:t>
            </a:r>
          </a:p>
          <a:p>
            <a:r>
              <a:rPr lang="en-US" dirty="0"/>
              <a:t>Even with crab waist LER injection efficiency was decreased by ~30% </a:t>
            </a:r>
            <a:br>
              <a:rPr lang="en-US" dirty="0"/>
            </a:br>
            <a:r>
              <a:rPr lang="en-US" dirty="0"/>
              <a:t>with beam-beam effects.</a:t>
            </a:r>
          </a:p>
          <a:p>
            <a:pPr lvl="1"/>
            <a:r>
              <a:rPr lang="en-US" dirty="0"/>
              <a:t>At the present SuperKEKB, the beam injection limits the storable beam </a:t>
            </a:r>
            <a:br>
              <a:rPr lang="en-US" dirty="0"/>
            </a:br>
            <a:r>
              <a:rPr lang="en-US" dirty="0"/>
              <a:t>currents and then luminosity. </a:t>
            </a:r>
          </a:p>
          <a:p>
            <a:pPr lvl="1"/>
            <a:r>
              <a:rPr lang="en-US" dirty="0">
                <a:solidFill>
                  <a:srgbClr val="FF0000"/>
                </a:solidFill>
              </a:rPr>
              <a:t>The maximum LER beam current (and luminosity) is limited by the beam injection.</a:t>
            </a:r>
          </a:p>
          <a:p>
            <a:r>
              <a:rPr lang="en-US" dirty="0"/>
              <a:t>By changing working point, the injection efficiency was </a:t>
            </a:r>
            <a:br>
              <a:rPr lang="en-US" dirty="0"/>
            </a:br>
            <a:r>
              <a:rPr lang="en-US" dirty="0"/>
              <a:t>recovered by ~ 15%.</a:t>
            </a:r>
          </a:p>
          <a:p>
            <a:r>
              <a:rPr lang="en-US" dirty="0"/>
              <a:t>With this change in tunes, the beam sizes and luminosity did not </a:t>
            </a:r>
            <a:br>
              <a:rPr lang="en-US" dirty="0"/>
            </a:br>
            <a:r>
              <a:rPr lang="en-US" dirty="0"/>
              <a:t>change so much. The beam lifetime did not change </a:t>
            </a:r>
            <a:br>
              <a:rPr lang="en-US" dirty="0"/>
            </a:br>
            <a:r>
              <a:rPr lang="en-US" dirty="0"/>
              <a:t>so much either.</a:t>
            </a:r>
          </a:p>
          <a:p>
            <a:r>
              <a:rPr lang="en-US" dirty="0"/>
              <a:t>A simulation on the injection w/ beam-beam is going on.</a:t>
            </a:r>
          </a:p>
          <a:p>
            <a:pPr lvl="1"/>
            <a:r>
              <a:rPr lang="en-US" dirty="0"/>
              <a:t>Strong-weak with SAD lattice </a:t>
            </a:r>
          </a:p>
          <a:p>
            <a:pPr lvl="2"/>
            <a:r>
              <a:rPr lang="en-US" dirty="0"/>
              <a:t>tune survey, w/ impedance</a:t>
            </a:r>
          </a:p>
          <a:p>
            <a:r>
              <a:rPr lang="en-US" dirty="0"/>
              <a:t>In the next run, several measures for better </a:t>
            </a:r>
            <a:br>
              <a:rPr lang="en-US" dirty="0"/>
            </a:br>
            <a:r>
              <a:rPr lang="en-US" dirty="0"/>
              <a:t>injection will be taken.</a:t>
            </a:r>
          </a:p>
          <a:p>
            <a:pPr lvl="1"/>
            <a:r>
              <a:rPr lang="en-US" dirty="0"/>
              <a:t>Reduce horizontal injection oscillation amplitude by increasing </a:t>
            </a:r>
            <a:br>
              <a:rPr lang="en-US" dirty="0"/>
            </a:br>
            <a:r>
              <a:rPr lang="en-US" dirty="0">
                <a:latin typeface="Symbol" pitchFamily="2" charset="2"/>
              </a:rPr>
              <a:t>b</a:t>
            </a:r>
            <a:r>
              <a:rPr lang="en-US" dirty="0"/>
              <a:t>x at injection point (~100m -&gt; 160m)</a:t>
            </a:r>
          </a:p>
          <a:p>
            <a:pPr lvl="1"/>
            <a:r>
              <a:rPr lang="en-US" dirty="0"/>
              <a:t>Reduce </a:t>
            </a:r>
            <a:r>
              <a:rPr lang="en-US" dirty="0">
                <a:latin typeface="Symbol" pitchFamily="2" charset="2"/>
              </a:rPr>
              <a:t>b</a:t>
            </a:r>
            <a:r>
              <a:rPr lang="en-US" dirty="0"/>
              <a:t>x* at the IP (80mm -&gt; 60mm: LER)</a:t>
            </a:r>
          </a:p>
          <a:p>
            <a:pPr lvl="1"/>
            <a:r>
              <a:rPr lang="en-US" dirty="0"/>
              <a:t>Try synchrotron injection in HER</a:t>
            </a:r>
          </a:p>
          <a:p>
            <a:endParaRPr lang="en-US" dirty="0"/>
          </a:p>
          <a:p>
            <a:endParaRPr lang="en-US" dirty="0"/>
          </a:p>
        </p:txBody>
      </p:sp>
      <p:sp>
        <p:nvSpPr>
          <p:cNvPr id="13" name="円/楕円 12">
            <a:extLst>
              <a:ext uri="{FF2B5EF4-FFF2-40B4-BE49-F238E27FC236}">
                <a16:creationId xmlns:a16="http://schemas.microsoft.com/office/drawing/2014/main" id="{806E55AC-B27A-037D-2208-D2FC1E49D613}"/>
              </a:ext>
            </a:extLst>
          </p:cNvPr>
          <p:cNvSpPr/>
          <p:nvPr/>
        </p:nvSpPr>
        <p:spPr>
          <a:xfrm>
            <a:off x="8291744" y="3009238"/>
            <a:ext cx="59635" cy="59635"/>
          </a:xfrm>
          <a:prstGeom prst="ellipse">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円/楕円 13">
            <a:extLst>
              <a:ext uri="{FF2B5EF4-FFF2-40B4-BE49-F238E27FC236}">
                <a16:creationId xmlns:a16="http://schemas.microsoft.com/office/drawing/2014/main" id="{073ECC5D-32D4-763B-4A82-B4FEB7E5E843}"/>
              </a:ext>
            </a:extLst>
          </p:cNvPr>
          <p:cNvSpPr/>
          <p:nvPr/>
        </p:nvSpPr>
        <p:spPr>
          <a:xfrm>
            <a:off x="8407075" y="2729144"/>
            <a:ext cx="59635" cy="5963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直線矢印コネクタ 15">
            <a:extLst>
              <a:ext uri="{FF2B5EF4-FFF2-40B4-BE49-F238E27FC236}">
                <a16:creationId xmlns:a16="http://schemas.microsoft.com/office/drawing/2014/main" id="{08918E75-35FF-EFC2-0CBB-F546D9F23759}"/>
              </a:ext>
            </a:extLst>
          </p:cNvPr>
          <p:cNvCxnSpPr>
            <a:cxnSpLocks/>
          </p:cNvCxnSpPr>
          <p:nvPr/>
        </p:nvCxnSpPr>
        <p:spPr>
          <a:xfrm flipH="1">
            <a:off x="8339022" y="2801138"/>
            <a:ext cx="68053" cy="220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C5BB60B7-1F97-3450-24C0-9D2E1060C623}"/>
              </a:ext>
            </a:extLst>
          </p:cNvPr>
          <p:cNvSpPr txBox="1"/>
          <p:nvPr/>
        </p:nvSpPr>
        <p:spPr>
          <a:xfrm>
            <a:off x="8488107" y="2425996"/>
            <a:ext cx="1439818" cy="369332"/>
          </a:xfrm>
          <a:prstGeom prst="rect">
            <a:avLst/>
          </a:prstGeom>
          <a:noFill/>
        </p:spPr>
        <p:txBody>
          <a:bodyPr wrap="none" rtlCol="0">
            <a:spAutoFit/>
          </a:bodyPr>
          <a:lstStyle/>
          <a:p>
            <a:r>
              <a:rPr lang="en-US" dirty="0"/>
              <a:t>(.5265,.587)</a:t>
            </a:r>
          </a:p>
        </p:txBody>
      </p:sp>
      <p:sp>
        <p:nvSpPr>
          <p:cNvPr id="21" name="テキスト ボックス 20">
            <a:extLst>
              <a:ext uri="{FF2B5EF4-FFF2-40B4-BE49-F238E27FC236}">
                <a16:creationId xmlns:a16="http://schemas.microsoft.com/office/drawing/2014/main" id="{FC380C12-83F5-3258-E26A-4475F29A0617}"/>
              </a:ext>
            </a:extLst>
          </p:cNvPr>
          <p:cNvSpPr txBox="1"/>
          <p:nvPr/>
        </p:nvSpPr>
        <p:spPr>
          <a:xfrm>
            <a:off x="8413981" y="2992732"/>
            <a:ext cx="1311578" cy="369332"/>
          </a:xfrm>
          <a:prstGeom prst="rect">
            <a:avLst/>
          </a:prstGeom>
          <a:noFill/>
        </p:spPr>
        <p:txBody>
          <a:bodyPr wrap="none" rtlCol="0">
            <a:spAutoFit/>
          </a:bodyPr>
          <a:lstStyle/>
          <a:p>
            <a:r>
              <a:rPr lang="en-US" dirty="0"/>
              <a:t>(.524,.580)</a:t>
            </a:r>
          </a:p>
        </p:txBody>
      </p:sp>
    </p:spTree>
    <p:extLst>
      <p:ext uri="{BB962C8B-B14F-4D97-AF65-F5344CB8AC3E}">
        <p14:creationId xmlns:p14="http://schemas.microsoft.com/office/powerpoint/2010/main" val="22296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B1F49B3-78FF-8BD2-91B9-F0810AFAFC5D}"/>
              </a:ext>
            </a:extLst>
          </p:cNvPr>
          <p:cNvSpPr>
            <a:spLocks noGrp="1"/>
          </p:cNvSpPr>
          <p:nvPr>
            <p:ph type="ctrTitle"/>
          </p:nvPr>
        </p:nvSpPr>
        <p:spPr/>
        <p:txBody>
          <a:bodyPr/>
          <a:lstStyle/>
          <a:p>
            <a:r>
              <a:rPr lang="en-US" dirty="0"/>
              <a:t>Effect of bunch-by-bunch feedback system</a:t>
            </a:r>
          </a:p>
        </p:txBody>
      </p:sp>
      <p:sp>
        <p:nvSpPr>
          <p:cNvPr id="8" name="字幕 7">
            <a:extLst>
              <a:ext uri="{FF2B5EF4-FFF2-40B4-BE49-F238E27FC236}">
                <a16:creationId xmlns:a16="http://schemas.microsoft.com/office/drawing/2014/main" id="{384152C4-7D51-F9B8-5440-862C1659C0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7903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8757" y="-120672"/>
            <a:ext cx="9895256" cy="1143000"/>
          </a:xfrm>
        </p:spPr>
        <p:txBody>
          <a:bodyPr>
            <a:noAutofit/>
          </a:bodyPr>
          <a:lstStyle/>
          <a:p>
            <a:r>
              <a:rPr kumimoji="1" lang="en-US" altLang="ja-JP" sz="3600" dirty="0">
                <a:solidFill>
                  <a:srgbClr val="0070C0"/>
                </a:solidFill>
              </a:rPr>
              <a:t>Bunch-by-bunch feedback gain</a:t>
            </a:r>
            <a:endParaRPr kumimoji="1" lang="ja-JP" altLang="en-US" sz="3600" dirty="0">
              <a:solidFill>
                <a:srgbClr val="0070C0"/>
              </a:solidFill>
            </a:endParaRPr>
          </a:p>
        </p:txBody>
      </p:sp>
      <p:sp>
        <p:nvSpPr>
          <p:cNvPr id="3" name="コンテンツ プレースホルダー 2"/>
          <p:cNvSpPr>
            <a:spLocks noGrp="1"/>
          </p:cNvSpPr>
          <p:nvPr>
            <p:ph idx="1"/>
          </p:nvPr>
        </p:nvSpPr>
        <p:spPr>
          <a:xfrm>
            <a:off x="1060316" y="939336"/>
            <a:ext cx="10337028" cy="4509577"/>
          </a:xfrm>
        </p:spPr>
        <p:txBody>
          <a:bodyPr>
            <a:normAutofit/>
          </a:bodyPr>
          <a:lstStyle/>
          <a:p>
            <a:r>
              <a:rPr lang="en-US" altLang="ja-JP" sz="2400" dirty="0"/>
              <a:t>In May 2021, the luminosity increased by lowering gain of the bunch-by-bunch feedback system in HER.</a:t>
            </a:r>
          </a:p>
          <a:p>
            <a:r>
              <a:rPr lang="en-US" altLang="ja-JP" sz="2400" dirty="0"/>
              <a:t>Noise mixed in FB system seemed to affect the luminosity.</a:t>
            </a:r>
          </a:p>
          <a:p>
            <a:pPr lvl="1"/>
            <a:r>
              <a:rPr lang="en-US" altLang="ja-JP" sz="2000" dirty="0"/>
              <a:t>The noise was caused by a troubled module. Since the noise frequency was near the </a:t>
            </a:r>
            <a:r>
              <a:rPr lang="en-US" altLang="ja-JP" sz="2000" dirty="0" err="1"/>
              <a:t>betatron</a:t>
            </a:r>
            <a:r>
              <a:rPr lang="en-US" altLang="ja-JP" sz="2000" dirty="0"/>
              <a:t> tune, its effect was large. </a:t>
            </a:r>
            <a:endParaRPr lang="ja-JP" altLang="en-US" sz="2000" dirty="0"/>
          </a:p>
        </p:txBody>
      </p:sp>
      <p:pic>
        <p:nvPicPr>
          <p:cNvPr id="4" name="イメージ" descr="イメージ">
            <a:extLst>
              <a:ext uri="{FF2B5EF4-FFF2-40B4-BE49-F238E27FC236}">
                <a16:creationId xmlns:a16="http://schemas.microsoft.com/office/drawing/2014/main" id="{4EA5E7B3-28BF-124D-8C5C-73F7C7BA2F03}"/>
              </a:ext>
            </a:extLst>
          </p:cNvPr>
          <p:cNvPicPr>
            <a:picLocks noChangeAspect="1"/>
          </p:cNvPicPr>
          <p:nvPr/>
        </p:nvPicPr>
        <p:blipFill>
          <a:blip r:embed="rId2"/>
          <a:stretch>
            <a:fillRect/>
          </a:stretch>
        </p:blipFill>
        <p:spPr>
          <a:xfrm>
            <a:off x="6192818" y="4349748"/>
            <a:ext cx="2816631" cy="1844461"/>
          </a:xfrm>
          <a:prstGeom prst="rect">
            <a:avLst/>
          </a:prstGeom>
          <a:ln w="12700">
            <a:miter lim="400000"/>
          </a:ln>
        </p:spPr>
      </p:pic>
      <p:pic>
        <p:nvPicPr>
          <p:cNvPr id="5" name="図 4">
            <a:extLst>
              <a:ext uri="{FF2B5EF4-FFF2-40B4-BE49-F238E27FC236}">
                <a16:creationId xmlns:a16="http://schemas.microsoft.com/office/drawing/2014/main" id="{A6C8F12D-AE3F-6743-8D0F-5B26301CA438}"/>
              </a:ext>
            </a:extLst>
          </p:cNvPr>
          <p:cNvPicPr>
            <a:picLocks noChangeAspect="1"/>
          </p:cNvPicPr>
          <p:nvPr/>
        </p:nvPicPr>
        <p:blipFill>
          <a:blip r:embed="rId3"/>
          <a:stretch>
            <a:fillRect/>
          </a:stretch>
        </p:blipFill>
        <p:spPr>
          <a:xfrm>
            <a:off x="1722719" y="2975216"/>
            <a:ext cx="4205071" cy="3027169"/>
          </a:xfrm>
          <a:prstGeom prst="rect">
            <a:avLst/>
          </a:prstGeom>
        </p:spPr>
      </p:pic>
      <p:sp>
        <p:nvSpPr>
          <p:cNvPr id="6" name="テキスト ボックス 5">
            <a:extLst>
              <a:ext uri="{FF2B5EF4-FFF2-40B4-BE49-F238E27FC236}">
                <a16:creationId xmlns:a16="http://schemas.microsoft.com/office/drawing/2014/main" id="{6A33A8D0-BDCC-7744-A2AF-9F395FAC55CE}"/>
              </a:ext>
            </a:extLst>
          </p:cNvPr>
          <p:cNvSpPr txBox="1"/>
          <p:nvPr/>
        </p:nvSpPr>
        <p:spPr>
          <a:xfrm>
            <a:off x="3343470" y="6070487"/>
            <a:ext cx="6906955"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luminosity increased by lowering HER vertical FB gain by 4dB + 4dB.</a:t>
            </a:r>
          </a:p>
          <a:p>
            <a:r>
              <a:rPr lang="en-US" dirty="0">
                <a:latin typeface="Calibri" panose="020F0502020204030204" pitchFamily="34" charset="0"/>
                <a:cs typeface="Calibri" panose="020F0502020204030204" pitchFamily="34" charset="0"/>
              </a:rPr>
              <a:t>The increase in the luminosity was ~25%.</a:t>
            </a:r>
          </a:p>
        </p:txBody>
      </p:sp>
      <p:pic>
        <p:nvPicPr>
          <p:cNvPr id="7" name="図 6">
            <a:extLst>
              <a:ext uri="{FF2B5EF4-FFF2-40B4-BE49-F238E27FC236}">
                <a16:creationId xmlns:a16="http://schemas.microsoft.com/office/drawing/2014/main" id="{530275F7-7947-A046-B057-679ABF78651C}"/>
              </a:ext>
            </a:extLst>
          </p:cNvPr>
          <p:cNvPicPr>
            <a:picLocks noChangeAspect="1"/>
          </p:cNvPicPr>
          <p:nvPr/>
        </p:nvPicPr>
        <p:blipFill>
          <a:blip r:embed="rId4"/>
          <a:stretch>
            <a:fillRect/>
          </a:stretch>
        </p:blipFill>
        <p:spPr>
          <a:xfrm>
            <a:off x="6337817" y="2530885"/>
            <a:ext cx="2902945" cy="1896687"/>
          </a:xfrm>
          <a:prstGeom prst="rect">
            <a:avLst/>
          </a:prstGeom>
        </p:spPr>
      </p:pic>
      <p:sp>
        <p:nvSpPr>
          <p:cNvPr id="8" name="テキスト ボックス 7">
            <a:extLst>
              <a:ext uri="{FF2B5EF4-FFF2-40B4-BE49-F238E27FC236}">
                <a16:creationId xmlns:a16="http://schemas.microsoft.com/office/drawing/2014/main" id="{56B1156E-89C3-D142-9D0A-EB15708C19FE}"/>
              </a:ext>
            </a:extLst>
          </p:cNvPr>
          <p:cNvSpPr txBox="1"/>
          <p:nvPr/>
        </p:nvSpPr>
        <p:spPr>
          <a:xfrm>
            <a:off x="9262285" y="3340360"/>
            <a:ext cx="120699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Beam sizes</a:t>
            </a:r>
          </a:p>
        </p:txBody>
      </p:sp>
      <p:sp>
        <p:nvSpPr>
          <p:cNvPr id="9" name="テキスト ボックス 8">
            <a:extLst>
              <a:ext uri="{FF2B5EF4-FFF2-40B4-BE49-F238E27FC236}">
                <a16:creationId xmlns:a16="http://schemas.microsoft.com/office/drawing/2014/main" id="{E76924EF-813A-0C44-B136-BFB7CFB9C6E4}"/>
              </a:ext>
            </a:extLst>
          </p:cNvPr>
          <p:cNvSpPr txBox="1"/>
          <p:nvPr/>
        </p:nvSpPr>
        <p:spPr>
          <a:xfrm>
            <a:off x="8832883" y="5052519"/>
            <a:ext cx="193193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Specific luminosity</a:t>
            </a:r>
          </a:p>
        </p:txBody>
      </p:sp>
      <p:sp>
        <p:nvSpPr>
          <p:cNvPr id="10" name="テキスト ボックス 9">
            <a:extLst>
              <a:ext uri="{FF2B5EF4-FFF2-40B4-BE49-F238E27FC236}">
                <a16:creationId xmlns:a16="http://schemas.microsoft.com/office/drawing/2014/main" id="{E21586DF-ABAB-2544-B370-6D9FF1E9B548}"/>
              </a:ext>
            </a:extLst>
          </p:cNvPr>
          <p:cNvSpPr txBox="1"/>
          <p:nvPr/>
        </p:nvSpPr>
        <p:spPr>
          <a:xfrm>
            <a:off x="2774302" y="4925562"/>
            <a:ext cx="120898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Luminosity</a:t>
            </a:r>
          </a:p>
        </p:txBody>
      </p:sp>
      <p:sp>
        <p:nvSpPr>
          <p:cNvPr id="11" name="テキスト ボックス 10">
            <a:extLst>
              <a:ext uri="{FF2B5EF4-FFF2-40B4-BE49-F238E27FC236}">
                <a16:creationId xmlns:a16="http://schemas.microsoft.com/office/drawing/2014/main" id="{6D56A01D-C395-DC46-A4B3-FE6E2E915C6E}"/>
              </a:ext>
            </a:extLst>
          </p:cNvPr>
          <p:cNvSpPr txBox="1"/>
          <p:nvPr/>
        </p:nvSpPr>
        <p:spPr>
          <a:xfrm>
            <a:off x="2676284" y="4094565"/>
            <a:ext cx="184665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LER beam current</a:t>
            </a:r>
          </a:p>
        </p:txBody>
      </p:sp>
      <p:sp>
        <p:nvSpPr>
          <p:cNvPr id="12" name="テキスト ボックス 11">
            <a:extLst>
              <a:ext uri="{FF2B5EF4-FFF2-40B4-BE49-F238E27FC236}">
                <a16:creationId xmlns:a16="http://schemas.microsoft.com/office/drawing/2014/main" id="{B826B7AB-83A4-A747-81A9-71AC706C7749}"/>
              </a:ext>
            </a:extLst>
          </p:cNvPr>
          <p:cNvSpPr txBox="1"/>
          <p:nvPr/>
        </p:nvSpPr>
        <p:spPr>
          <a:xfrm>
            <a:off x="2645049" y="3383478"/>
            <a:ext cx="189314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HER beam current</a:t>
            </a:r>
          </a:p>
        </p:txBody>
      </p:sp>
      <p:cxnSp>
        <p:nvCxnSpPr>
          <p:cNvPr id="14" name="直線矢印コネクタ 13">
            <a:extLst>
              <a:ext uri="{FF2B5EF4-FFF2-40B4-BE49-F238E27FC236}">
                <a16:creationId xmlns:a16="http://schemas.microsoft.com/office/drawing/2014/main" id="{01AE45B6-7D0A-C548-8B6E-7576616EF41A}"/>
              </a:ext>
            </a:extLst>
          </p:cNvPr>
          <p:cNvCxnSpPr/>
          <p:nvPr/>
        </p:nvCxnSpPr>
        <p:spPr>
          <a:xfrm flipV="1">
            <a:off x="8428654" y="3541184"/>
            <a:ext cx="404229" cy="526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12159F1B-D2DE-F047-AECE-436B8954740E}"/>
              </a:ext>
            </a:extLst>
          </p:cNvPr>
          <p:cNvSpPr txBox="1"/>
          <p:nvPr/>
        </p:nvSpPr>
        <p:spPr>
          <a:xfrm>
            <a:off x="7583155" y="3343145"/>
            <a:ext cx="881973" cy="307777"/>
          </a:xfrm>
          <a:prstGeom prst="rect">
            <a:avLst/>
          </a:prstGeom>
          <a:noFill/>
        </p:spPr>
        <p:txBody>
          <a:bodyPr wrap="none" rtlCol="0">
            <a:spAutoFit/>
          </a:bodyPr>
          <a:lstStyle/>
          <a:p>
            <a:r>
              <a:rPr lang="en-US" sz="1400" dirty="0" err="1">
                <a:latin typeface="Symbol" pitchFamily="2" charset="2"/>
              </a:rPr>
              <a:t>s</a:t>
            </a:r>
            <a:r>
              <a:rPr lang="en-US" sz="1400" dirty="0" err="1"/>
              <a:t>y</a:t>
            </a:r>
            <a:r>
              <a:rPr lang="en-US" sz="1400" dirty="0"/>
              <a:t>* HER</a:t>
            </a:r>
          </a:p>
        </p:txBody>
      </p:sp>
      <p:sp>
        <p:nvSpPr>
          <p:cNvPr id="16" name="テキスト ボックス 15">
            <a:extLst>
              <a:ext uri="{FF2B5EF4-FFF2-40B4-BE49-F238E27FC236}">
                <a16:creationId xmlns:a16="http://schemas.microsoft.com/office/drawing/2014/main" id="{A876B51D-401C-9745-96BA-E095F535EB5A}"/>
              </a:ext>
            </a:extLst>
          </p:cNvPr>
          <p:cNvSpPr txBox="1"/>
          <p:nvPr/>
        </p:nvSpPr>
        <p:spPr>
          <a:xfrm>
            <a:off x="7557456" y="3616852"/>
            <a:ext cx="856325" cy="307777"/>
          </a:xfrm>
          <a:prstGeom prst="rect">
            <a:avLst/>
          </a:prstGeom>
          <a:noFill/>
        </p:spPr>
        <p:txBody>
          <a:bodyPr wrap="none" rtlCol="0">
            <a:spAutoFit/>
          </a:bodyPr>
          <a:lstStyle/>
          <a:p>
            <a:r>
              <a:rPr lang="en-US" sz="1400" dirty="0" err="1">
                <a:latin typeface="Symbol" pitchFamily="2" charset="2"/>
              </a:rPr>
              <a:t>s</a:t>
            </a:r>
            <a:r>
              <a:rPr lang="en-US" sz="1400" dirty="0" err="1"/>
              <a:t>y</a:t>
            </a:r>
            <a:r>
              <a:rPr lang="en-US" sz="1400" dirty="0"/>
              <a:t>* LER</a:t>
            </a:r>
          </a:p>
        </p:txBody>
      </p:sp>
      <p:sp>
        <p:nvSpPr>
          <p:cNvPr id="13" name="日付プレースホルダー 12">
            <a:extLst>
              <a:ext uri="{FF2B5EF4-FFF2-40B4-BE49-F238E27FC236}">
                <a16:creationId xmlns:a16="http://schemas.microsoft.com/office/drawing/2014/main" id="{135B23E8-6D86-7E45-B5B6-FD613F6AF559}"/>
              </a:ext>
            </a:extLst>
          </p:cNvPr>
          <p:cNvSpPr>
            <a:spLocks noGrp="1"/>
          </p:cNvSpPr>
          <p:nvPr>
            <p:ph type="dt" sz="half" idx="10"/>
          </p:nvPr>
        </p:nvSpPr>
        <p:spPr/>
        <p:txBody>
          <a:bodyPr/>
          <a:lstStyle/>
          <a:p>
            <a:r>
              <a:rPr lang="en-US" altLang="ja-JP"/>
              <a:t>2024/Oct/07</a:t>
            </a:r>
            <a:endParaRPr lang="ja-JP" altLang="en-US"/>
          </a:p>
        </p:txBody>
      </p:sp>
      <p:sp>
        <p:nvSpPr>
          <p:cNvPr id="17" name="フッター プレースホルダー 16">
            <a:extLst>
              <a:ext uri="{FF2B5EF4-FFF2-40B4-BE49-F238E27FC236}">
                <a16:creationId xmlns:a16="http://schemas.microsoft.com/office/drawing/2014/main" id="{168BD969-930E-E846-BA28-2B85AD4D136A}"/>
              </a:ext>
            </a:extLst>
          </p:cNvPr>
          <p:cNvSpPr>
            <a:spLocks noGrp="1"/>
          </p:cNvSpPr>
          <p:nvPr>
            <p:ph type="ftr" sz="quarter" idx="11"/>
          </p:nvPr>
        </p:nvSpPr>
        <p:spPr/>
        <p:txBody>
          <a:bodyPr/>
          <a:lstStyle/>
          <a:p>
            <a:r>
              <a:rPr lang="en-US" altLang="ja-JP"/>
              <a:t>B2GM</a:t>
            </a:r>
            <a:endParaRPr lang="ja-JP" altLang="en-US" dirty="0"/>
          </a:p>
        </p:txBody>
      </p:sp>
      <p:sp>
        <p:nvSpPr>
          <p:cNvPr id="18" name="スライド番号プレースホルダー 17">
            <a:extLst>
              <a:ext uri="{FF2B5EF4-FFF2-40B4-BE49-F238E27FC236}">
                <a16:creationId xmlns:a16="http://schemas.microsoft.com/office/drawing/2014/main" id="{8E032EA2-A9EC-5C47-9F8C-D69B60D06B07}"/>
              </a:ext>
            </a:extLst>
          </p:cNvPr>
          <p:cNvSpPr>
            <a:spLocks noGrp="1"/>
          </p:cNvSpPr>
          <p:nvPr>
            <p:ph type="sldNum" sz="quarter" idx="12"/>
          </p:nvPr>
        </p:nvSpPr>
        <p:spPr/>
        <p:txBody>
          <a:bodyPr/>
          <a:lstStyle/>
          <a:p>
            <a:fld id="{D92486E9-A0B3-4706-B8AA-9F1AFB67B3EB}" type="slidenum">
              <a:rPr lang="ja-JP" altLang="en-US" smtClean="0"/>
              <a:pPr/>
              <a:t>48</a:t>
            </a:fld>
            <a:endParaRPr lang="ja-JP" altLang="en-US"/>
          </a:p>
        </p:txBody>
      </p:sp>
      <p:cxnSp>
        <p:nvCxnSpPr>
          <p:cNvPr id="20" name="直線矢印コネクタ 19">
            <a:extLst>
              <a:ext uri="{FF2B5EF4-FFF2-40B4-BE49-F238E27FC236}">
                <a16:creationId xmlns:a16="http://schemas.microsoft.com/office/drawing/2014/main" id="{9B14678B-F245-A547-ADB9-72A26AC6E87C}"/>
              </a:ext>
            </a:extLst>
          </p:cNvPr>
          <p:cNvCxnSpPr/>
          <p:nvPr/>
        </p:nvCxnSpPr>
        <p:spPr>
          <a:xfrm flipH="1" flipV="1">
            <a:off x="5175115" y="4925562"/>
            <a:ext cx="752675" cy="1268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76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55185E-DC70-9C1C-FE8B-955395F64692}"/>
              </a:ext>
            </a:extLst>
          </p:cNvPr>
          <p:cNvSpPr>
            <a:spLocks noGrp="1"/>
          </p:cNvSpPr>
          <p:nvPr>
            <p:ph type="title"/>
          </p:nvPr>
        </p:nvSpPr>
        <p:spPr/>
        <p:txBody>
          <a:bodyPr>
            <a:normAutofit fontScale="90000"/>
          </a:bodyPr>
          <a:lstStyle/>
          <a:p>
            <a:r>
              <a:rPr lang="en-US" dirty="0">
                <a:solidFill>
                  <a:srgbClr val="002060"/>
                </a:solidFill>
              </a:rPr>
              <a:t>KEKB case</a:t>
            </a:r>
          </a:p>
        </p:txBody>
      </p:sp>
      <p:pic>
        <p:nvPicPr>
          <p:cNvPr id="7" name="コンテンツ プレースホルダー 6">
            <a:extLst>
              <a:ext uri="{FF2B5EF4-FFF2-40B4-BE49-F238E27FC236}">
                <a16:creationId xmlns:a16="http://schemas.microsoft.com/office/drawing/2014/main" id="{5F2CBBC5-AE2E-2EAE-F7AC-838D2C2D0C49}"/>
              </a:ext>
            </a:extLst>
          </p:cNvPr>
          <p:cNvPicPr>
            <a:picLocks noGrp="1" noChangeAspect="1"/>
          </p:cNvPicPr>
          <p:nvPr>
            <p:ph idx="1"/>
          </p:nvPr>
        </p:nvPicPr>
        <p:blipFill>
          <a:blip r:embed="rId2"/>
          <a:stretch>
            <a:fillRect/>
          </a:stretch>
        </p:blipFill>
        <p:spPr>
          <a:xfrm>
            <a:off x="2236304" y="962604"/>
            <a:ext cx="7759955" cy="5418318"/>
          </a:xfrm>
          <a:prstGeom prst="rect">
            <a:avLst/>
          </a:prstGeom>
        </p:spPr>
      </p:pic>
      <p:sp>
        <p:nvSpPr>
          <p:cNvPr id="4" name="日付プレースホルダー 3">
            <a:extLst>
              <a:ext uri="{FF2B5EF4-FFF2-40B4-BE49-F238E27FC236}">
                <a16:creationId xmlns:a16="http://schemas.microsoft.com/office/drawing/2014/main" id="{9218B2C1-E5A4-356A-1A52-595BA68C1967}"/>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4F4B188D-E9B8-501D-F580-EB066D6EA36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923251B3-70D2-3DDE-1261-A77FCEF390B1}"/>
              </a:ext>
            </a:extLst>
          </p:cNvPr>
          <p:cNvSpPr>
            <a:spLocks noGrp="1"/>
          </p:cNvSpPr>
          <p:nvPr>
            <p:ph type="sldNum" sz="quarter" idx="12"/>
          </p:nvPr>
        </p:nvSpPr>
        <p:spPr/>
        <p:txBody>
          <a:bodyPr/>
          <a:lstStyle/>
          <a:p>
            <a:fld id="{D92486E9-A0B3-4706-B8AA-9F1AFB67B3EB}" type="slidenum">
              <a:rPr lang="ja-JP" altLang="en-US" smtClean="0"/>
              <a:pPr/>
              <a:t>49</a:t>
            </a:fld>
            <a:endParaRPr lang="ja-JP" altLang="en-US"/>
          </a:p>
        </p:txBody>
      </p:sp>
    </p:spTree>
    <p:extLst>
      <p:ext uri="{BB962C8B-B14F-4D97-AF65-F5344CB8AC3E}">
        <p14:creationId xmlns:p14="http://schemas.microsoft.com/office/powerpoint/2010/main" val="289598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When the beam is Gaussian:"/>
          <p:cNvSpPr txBox="1">
            <a:spLocks noGrp="1"/>
          </p:cNvSpPr>
          <p:nvPr>
            <p:ph type="body" idx="1"/>
          </p:nvPr>
        </p:nvSpPr>
        <p:spPr>
          <a:xfrm>
            <a:off x="1957090" y="1143000"/>
            <a:ext cx="8295680" cy="5589984"/>
          </a:xfrm>
          <a:prstGeom prst="rect">
            <a:avLst/>
          </a:prstGeom>
        </p:spPr>
        <p:txBody>
          <a:bodyPr/>
          <a:lstStyle>
            <a:lvl1pPr marL="360000" indent="-360000" algn="l">
              <a:buSzPct val="125000"/>
              <a:buChar char="•"/>
            </a:lvl1pPr>
          </a:lstStyle>
          <a:p>
            <a:r>
              <a:rPr dirty="0"/>
              <a:t>When the beam is Gaussian:</a:t>
            </a:r>
          </a:p>
        </p:txBody>
      </p:sp>
      <p:sp>
        <p:nvSpPr>
          <p:cNvPr id="269" name="Beam-beam force (2)"/>
          <p:cNvSpPr txBox="1">
            <a:spLocks noGrp="1"/>
          </p:cNvSpPr>
          <p:nvPr>
            <p:ph type="title"/>
          </p:nvPr>
        </p:nvSpPr>
        <p:spPr>
          <a:xfrm>
            <a:off x="644892" y="160735"/>
            <a:ext cx="11547107" cy="705445"/>
          </a:xfrm>
          <a:prstGeom prst="rect">
            <a:avLst/>
          </a:prstGeom>
        </p:spPr>
        <p:txBody>
          <a:bodyPr/>
          <a:lstStyle>
            <a:lvl1pPr>
              <a:defRPr sz="6100">
                <a:latin typeface="Didot"/>
                <a:ea typeface="Didot"/>
                <a:cs typeface="Didot"/>
                <a:sym typeface="Didot"/>
              </a:defRPr>
            </a:lvl1pPr>
          </a:lstStyle>
          <a:p>
            <a:r>
              <a:rPr sz="4000" dirty="0">
                <a:solidFill>
                  <a:srgbClr val="0070C0"/>
                </a:solidFill>
                <a:latin typeface="Meiryo" panose="020B0604030504040204" pitchFamily="34" charset="-128"/>
                <a:ea typeface="Meiryo" panose="020B0604030504040204" pitchFamily="34" charset="-128"/>
              </a:rPr>
              <a:t>Beam-beam force (2</a:t>
            </a:r>
            <a:r>
              <a:rPr lang="en-US" sz="4000" dirty="0">
                <a:solidFill>
                  <a:srgbClr val="0070C0"/>
                </a:solidFill>
                <a:latin typeface="Meiryo" panose="020B0604030504040204" pitchFamily="34" charset="-128"/>
                <a:ea typeface="Meiryo" panose="020B0604030504040204" pitchFamily="34" charset="-128"/>
              </a:rPr>
              <a:t> dimensions</a:t>
            </a:r>
            <a:r>
              <a:rPr sz="4000" dirty="0">
                <a:solidFill>
                  <a:srgbClr val="0070C0"/>
                </a:solidFill>
                <a:latin typeface="Meiryo" panose="020B0604030504040204" pitchFamily="34" charset="-128"/>
                <a:ea typeface="Meiryo" panose="020B0604030504040204" pitchFamily="34" charset="-128"/>
              </a:rPr>
              <a:t>)</a:t>
            </a:r>
          </a:p>
        </p:txBody>
      </p:sp>
      <p:grpSp>
        <p:nvGrpSpPr>
          <p:cNvPr id="273" name="グループ"/>
          <p:cNvGrpSpPr/>
          <p:nvPr/>
        </p:nvGrpSpPr>
        <p:grpSpPr>
          <a:xfrm>
            <a:off x="6292453" y="2721570"/>
            <a:ext cx="4045148" cy="2546946"/>
            <a:chOff x="0" y="0"/>
            <a:chExt cx="5753100" cy="3622322"/>
          </a:xfrm>
        </p:grpSpPr>
        <p:pic>
          <p:nvPicPr>
            <p:cNvPr id="270" name="droppedImage.pdf" descr="droppedImage.pdf"/>
            <p:cNvPicPr>
              <a:picLocks noChangeAspect="1"/>
            </p:cNvPicPr>
            <p:nvPr/>
          </p:nvPicPr>
          <p:blipFill>
            <a:blip r:embed="rId2"/>
            <a:stretch>
              <a:fillRect/>
            </a:stretch>
          </p:blipFill>
          <p:spPr>
            <a:xfrm>
              <a:off x="0" y="0"/>
              <a:ext cx="5753100" cy="3622323"/>
            </a:xfrm>
            <a:prstGeom prst="rect">
              <a:avLst/>
            </a:prstGeom>
            <a:ln w="12700" cap="flat">
              <a:noFill/>
              <a:miter lim="400000"/>
            </a:ln>
            <a:effectLst/>
          </p:spPr>
        </p:pic>
        <p:pic>
          <p:nvPicPr>
            <p:cNvPr id="271" name="droppedImage.pdf" descr="droppedImage.pdf"/>
            <p:cNvPicPr>
              <a:picLocks noChangeAspect="1"/>
            </p:cNvPicPr>
            <p:nvPr/>
          </p:nvPicPr>
          <p:blipFill>
            <a:blip r:embed="rId3"/>
            <a:stretch>
              <a:fillRect/>
            </a:stretch>
          </p:blipFill>
          <p:spPr>
            <a:xfrm>
              <a:off x="883151" y="1755085"/>
              <a:ext cx="302796" cy="340645"/>
            </a:xfrm>
            <a:prstGeom prst="rect">
              <a:avLst/>
            </a:prstGeom>
            <a:ln w="12700" cap="flat">
              <a:noFill/>
              <a:miter lim="400000"/>
            </a:ln>
            <a:effectLst/>
          </p:spPr>
        </p:pic>
        <p:pic>
          <p:nvPicPr>
            <p:cNvPr id="272" name="droppedImage.pdf" descr="droppedImage.pdf"/>
            <p:cNvPicPr>
              <a:picLocks noChangeAspect="1"/>
            </p:cNvPicPr>
            <p:nvPr/>
          </p:nvPicPr>
          <p:blipFill>
            <a:blip r:embed="rId4"/>
            <a:stretch>
              <a:fillRect/>
            </a:stretch>
          </p:blipFill>
          <p:spPr>
            <a:xfrm>
              <a:off x="883151" y="720537"/>
              <a:ext cx="302795" cy="365878"/>
            </a:xfrm>
            <a:prstGeom prst="rect">
              <a:avLst/>
            </a:prstGeom>
            <a:ln w="12700" cap="flat">
              <a:noFill/>
              <a:miter lim="400000"/>
            </a:ln>
            <a:effectLst/>
          </p:spPr>
        </p:pic>
      </p:grpSp>
      <p:pic>
        <p:nvPicPr>
          <p:cNvPr id="274" name="droppedImage.pdf" descr="droppedImage.pdf"/>
          <p:cNvPicPr>
            <a:picLocks noChangeAspect="1"/>
          </p:cNvPicPr>
          <p:nvPr/>
        </p:nvPicPr>
        <p:blipFill>
          <a:blip r:embed="rId5"/>
          <a:stretch>
            <a:fillRect/>
          </a:stretch>
        </p:blipFill>
        <p:spPr>
          <a:xfrm>
            <a:off x="2158008" y="1926172"/>
            <a:ext cx="7875984" cy="743805"/>
          </a:xfrm>
          <a:prstGeom prst="rect">
            <a:avLst/>
          </a:prstGeom>
          <a:ln w="12700">
            <a:miter lim="400000"/>
          </a:ln>
        </p:spPr>
      </p:pic>
      <p:pic>
        <p:nvPicPr>
          <p:cNvPr id="275" name="droppedImage.pdf" descr="droppedImage.pdf"/>
          <p:cNvPicPr>
            <a:picLocks noChangeAspect="1"/>
          </p:cNvPicPr>
          <p:nvPr/>
        </p:nvPicPr>
        <p:blipFill>
          <a:blip r:embed="rId6"/>
          <a:stretch>
            <a:fillRect/>
          </a:stretch>
        </p:blipFill>
        <p:spPr>
          <a:xfrm>
            <a:off x="2443758" y="2964656"/>
            <a:ext cx="3446859" cy="294680"/>
          </a:xfrm>
          <a:prstGeom prst="rect">
            <a:avLst/>
          </a:prstGeom>
          <a:ln w="12700">
            <a:miter lim="400000"/>
          </a:ln>
        </p:spPr>
      </p:pic>
      <p:sp>
        <p:nvSpPr>
          <p:cNvPr id="276" name="(complex error function)"/>
          <p:cNvSpPr/>
          <p:nvPr/>
        </p:nvSpPr>
        <p:spPr>
          <a:xfrm>
            <a:off x="3429520" y="3220071"/>
            <a:ext cx="2325958"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rgbClr val="000000"/>
                </a:solidFill>
              </a:defRPr>
            </a:lvl1pPr>
          </a:lstStyle>
          <a:p>
            <a:pPr algn="ctr" defTabSz="410751" hangingPunct="0"/>
            <a:r>
              <a:rPr kumimoji="0" sz="1547" kern="0" dirty="0">
                <a:latin typeface="Gill Sans"/>
                <a:cs typeface="Gill Sans"/>
                <a:sym typeface="Gill Sans"/>
              </a:rPr>
              <a:t>(</a:t>
            </a:r>
            <a:r>
              <a:rPr kumimoji="0" lang="en-US" sz="1547" kern="0" dirty="0">
                <a:latin typeface="Gill Sans"/>
                <a:cs typeface="Gill Sans"/>
                <a:sym typeface="Gill Sans"/>
              </a:rPr>
              <a:t>w: </a:t>
            </a:r>
            <a:r>
              <a:rPr kumimoji="0" sz="1547" kern="0" dirty="0">
                <a:latin typeface="Gill Sans"/>
                <a:cs typeface="Gill Sans"/>
                <a:sym typeface="Gill Sans"/>
              </a:rPr>
              <a:t>complex error function)</a:t>
            </a:r>
          </a:p>
        </p:txBody>
      </p:sp>
      <p:sp>
        <p:nvSpPr>
          <p:cNvPr id="277" name="x"/>
          <p:cNvSpPr txBox="1"/>
          <p:nvPr/>
        </p:nvSpPr>
        <p:spPr>
          <a:xfrm>
            <a:off x="2745067" y="2190159"/>
            <a:ext cx="147477" cy="2452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600">
                <a:latin typeface="Apple Chancery"/>
                <a:ea typeface="Apple Chancery"/>
                <a:cs typeface="Apple Chancery"/>
                <a:sym typeface="Apple Chancery"/>
              </a:defRPr>
            </a:lvl1pPr>
          </a:lstStyle>
          <a:p>
            <a:pPr algn="ctr" defTabSz="410751" hangingPunct="0"/>
            <a:r>
              <a:rPr kumimoji="0" sz="1125" kern="0">
                <a:solidFill>
                  <a:srgbClr val="606060"/>
                </a:solidFill>
              </a:rPr>
              <a:t>x</a:t>
            </a:r>
          </a:p>
        </p:txBody>
      </p:sp>
      <p:sp>
        <p:nvSpPr>
          <p:cNvPr id="278" name="y"/>
          <p:cNvSpPr txBox="1"/>
          <p:nvPr/>
        </p:nvSpPr>
        <p:spPr>
          <a:xfrm>
            <a:off x="2250728" y="2190159"/>
            <a:ext cx="153889" cy="2452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600">
                <a:latin typeface="Apple Chancery"/>
                <a:ea typeface="Apple Chancery"/>
                <a:cs typeface="Apple Chancery"/>
                <a:sym typeface="Apple Chancery"/>
              </a:defRPr>
            </a:lvl1pPr>
          </a:lstStyle>
          <a:p>
            <a:pPr algn="ctr" defTabSz="410751" hangingPunct="0"/>
            <a:r>
              <a:rPr kumimoji="0" sz="1125" kern="0">
                <a:solidFill>
                  <a:srgbClr val="606060"/>
                </a:solidFill>
              </a:rPr>
              <a:t>y</a:t>
            </a:r>
          </a:p>
        </p:txBody>
      </p:sp>
      <mc:AlternateContent xmlns:mc="http://schemas.openxmlformats.org/markup-compatibility/2006" xmlns:a14="http://schemas.microsoft.com/office/drawing/2010/main">
        <mc:Choice Requires="a14">
          <p:sp>
            <p:nvSpPr>
              <p:cNvPr id="279" name="方程式"/>
              <p:cNvSpPr txBox="1"/>
              <p:nvPr/>
            </p:nvSpPr>
            <p:spPr>
              <a:xfrm>
                <a:off x="9811554" y="5291294"/>
                <a:ext cx="2027286" cy="847411"/>
              </a:xfrm>
              <a:prstGeom prst="rect">
                <a:avLst/>
              </a:prstGeom>
              <a:ln w="12700">
                <a:miter lim="400000"/>
              </a:ln>
            </p:spPr>
            <p:txBody>
              <a:bodyPr wrap="none" lIns="0" tIns="0" rIns="0" bIns="0">
                <a:spAutoFit/>
              </a:bodyPr>
              <a:lstStyle/>
              <a:p>
                <a:pPr defTabSz="642915"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kumimoji="0" sz="2531" i="1" kern="0">
                              <a:solidFill>
                                <a:srgbClr val="605F5F"/>
                              </a:solidFill>
                              <a:latin typeface="Cambria Math" panose="02040503050406030204" pitchFamily="18" charset="0"/>
                              <a:sym typeface="Gill Sans"/>
                            </a:rPr>
                          </m:ctrlPr>
                        </m:sSubPr>
                        <m:e>
                          <m:r>
                            <a:rPr kumimoji="0" sz="2531" i="1" kern="0">
                              <a:solidFill>
                                <a:srgbClr val="605F5F"/>
                              </a:solidFill>
                              <a:latin typeface="Cambria Math" panose="02040503050406030204" pitchFamily="18" charset="0"/>
                              <a:sym typeface="Gill Sans"/>
                            </a:rPr>
                            <m:t>𝑟</m:t>
                          </m:r>
                        </m:e>
                        <m:sub>
                          <m:r>
                            <a:rPr kumimoji="0" sz="2531" i="1" kern="0">
                              <a:solidFill>
                                <a:srgbClr val="605F5F"/>
                              </a:solidFill>
                              <a:latin typeface="Cambria Math" panose="02040503050406030204" pitchFamily="18" charset="0"/>
                              <a:sym typeface="Gill Sans"/>
                            </a:rPr>
                            <m:t>𝑒</m:t>
                          </m:r>
                        </m:sub>
                      </m:sSub>
                      <m:r>
                        <a:rPr kumimoji="0" sz="2531" i="1" kern="0">
                          <a:solidFill>
                            <a:srgbClr val="605F5F"/>
                          </a:solidFill>
                          <a:latin typeface="Cambria Math" panose="02040503050406030204" pitchFamily="18" charset="0"/>
                          <a:sym typeface="Gill Sans"/>
                        </a:rPr>
                        <m:t>=</m:t>
                      </m:r>
                      <m:f>
                        <m:fPr>
                          <m:ctrlPr>
                            <a:rPr kumimoji="0" sz="2531" i="1" kern="0">
                              <a:solidFill>
                                <a:srgbClr val="605F5F"/>
                              </a:solidFill>
                              <a:latin typeface="Cambria Math" panose="02040503050406030204" pitchFamily="18" charset="0"/>
                              <a:sym typeface="Gill Sans"/>
                            </a:rPr>
                          </m:ctrlPr>
                        </m:fPr>
                        <m:num>
                          <m:sSup>
                            <m:sSupPr>
                              <m:ctrlPr>
                                <a:rPr kumimoji="0" sz="2531" i="1" kern="0">
                                  <a:solidFill>
                                    <a:srgbClr val="605F5F"/>
                                  </a:solidFill>
                                  <a:latin typeface="Cambria Math" panose="02040503050406030204" pitchFamily="18" charset="0"/>
                                  <a:sym typeface="Gill Sans"/>
                                </a:rPr>
                              </m:ctrlPr>
                            </m:sSupPr>
                            <m:e>
                              <m:r>
                                <a:rPr kumimoji="0" sz="2531" i="1" kern="0">
                                  <a:solidFill>
                                    <a:srgbClr val="605F5F"/>
                                  </a:solidFill>
                                  <a:latin typeface="Cambria Math" panose="02040503050406030204" pitchFamily="18" charset="0"/>
                                  <a:sym typeface="Gill Sans"/>
                                </a:rPr>
                                <m:t>𝑒</m:t>
                              </m:r>
                            </m:e>
                            <m:sup>
                              <m:r>
                                <a:rPr kumimoji="0" sz="2531" i="1" kern="0">
                                  <a:solidFill>
                                    <a:srgbClr val="605F5F"/>
                                  </a:solidFill>
                                  <a:latin typeface="Cambria Math" panose="02040503050406030204" pitchFamily="18" charset="0"/>
                                  <a:sym typeface="Gill Sans"/>
                                </a:rPr>
                                <m:t>2</m:t>
                              </m:r>
                            </m:sup>
                          </m:sSup>
                        </m:num>
                        <m:den>
                          <m:r>
                            <a:rPr kumimoji="0" sz="2531" i="1" kern="0">
                              <a:solidFill>
                                <a:srgbClr val="605F5F"/>
                              </a:solidFill>
                              <a:latin typeface="Cambria Math" panose="02040503050406030204" pitchFamily="18" charset="0"/>
                              <a:sym typeface="Gill Sans"/>
                            </a:rPr>
                            <m:t>4</m:t>
                          </m:r>
                          <m:r>
                            <a:rPr kumimoji="0" sz="2531" i="1" kern="0">
                              <a:solidFill>
                                <a:srgbClr val="605F5F"/>
                              </a:solidFill>
                              <a:latin typeface="Cambria Math" panose="02040503050406030204" pitchFamily="18" charset="0"/>
                              <a:sym typeface="Gill Sans"/>
                            </a:rPr>
                            <m:t>𝜋</m:t>
                          </m:r>
                          <m:sSub>
                            <m:sSubPr>
                              <m:ctrlPr>
                                <a:rPr kumimoji="0" sz="2531" i="1" kern="0">
                                  <a:solidFill>
                                    <a:srgbClr val="605F5F"/>
                                  </a:solidFill>
                                  <a:latin typeface="Cambria Math" panose="02040503050406030204" pitchFamily="18" charset="0"/>
                                  <a:sym typeface="Gill Sans"/>
                                </a:rPr>
                              </m:ctrlPr>
                            </m:sSubPr>
                            <m:e>
                              <m:r>
                                <a:rPr kumimoji="0" sz="2531" i="1" kern="0">
                                  <a:solidFill>
                                    <a:srgbClr val="605F5F"/>
                                  </a:solidFill>
                                  <a:latin typeface="Cambria Math" panose="02040503050406030204" pitchFamily="18" charset="0"/>
                                  <a:sym typeface="Gill Sans"/>
                                </a:rPr>
                                <m:t>𝜀</m:t>
                              </m:r>
                            </m:e>
                            <m:sub>
                              <m:r>
                                <a:rPr kumimoji="0" sz="2531" i="1" kern="0">
                                  <a:solidFill>
                                    <a:srgbClr val="605F5F"/>
                                  </a:solidFill>
                                  <a:latin typeface="Cambria Math" panose="02040503050406030204" pitchFamily="18" charset="0"/>
                                  <a:sym typeface="Gill Sans"/>
                                </a:rPr>
                                <m:t>0</m:t>
                              </m:r>
                            </m:sub>
                          </m:sSub>
                          <m:r>
                            <a:rPr kumimoji="0" sz="2531" i="1" kern="0">
                              <a:solidFill>
                                <a:srgbClr val="605F5F"/>
                              </a:solidFill>
                              <a:latin typeface="Cambria Math" panose="02040503050406030204" pitchFamily="18" charset="0"/>
                              <a:sym typeface="Gill Sans"/>
                            </a:rPr>
                            <m:t>𝑚</m:t>
                          </m:r>
                          <m:sSup>
                            <m:sSupPr>
                              <m:ctrlPr>
                                <a:rPr kumimoji="0" sz="2531" i="1" kern="0">
                                  <a:solidFill>
                                    <a:srgbClr val="605F5F"/>
                                  </a:solidFill>
                                  <a:latin typeface="Cambria Math" panose="02040503050406030204" pitchFamily="18" charset="0"/>
                                  <a:sym typeface="Gill Sans"/>
                                </a:rPr>
                              </m:ctrlPr>
                            </m:sSupPr>
                            <m:e>
                              <m:r>
                                <a:rPr kumimoji="0" sz="2531" i="1" kern="0">
                                  <a:solidFill>
                                    <a:srgbClr val="605F5F"/>
                                  </a:solidFill>
                                  <a:latin typeface="Cambria Math" panose="02040503050406030204" pitchFamily="18" charset="0"/>
                                  <a:sym typeface="Gill Sans"/>
                                </a:rPr>
                                <m:t>𝑐</m:t>
                              </m:r>
                            </m:e>
                            <m:sup>
                              <m:r>
                                <a:rPr kumimoji="0" sz="2531" i="1" kern="0">
                                  <a:solidFill>
                                    <a:srgbClr val="605F5F"/>
                                  </a:solidFill>
                                  <a:latin typeface="Cambria Math" panose="02040503050406030204" pitchFamily="18" charset="0"/>
                                  <a:sym typeface="Gill Sans"/>
                                </a:rPr>
                                <m:t>2</m:t>
                              </m:r>
                            </m:sup>
                          </m:sSup>
                        </m:den>
                      </m:f>
                    </m:oMath>
                  </m:oMathPara>
                </a14:m>
                <a:endParaRPr kumimoji="0" sz="2531" kern="0" dirty="0">
                  <a:solidFill>
                    <a:srgbClr val="606060"/>
                  </a:solidFill>
                  <a:latin typeface="Gill Sans"/>
                  <a:cs typeface="Gill Sans"/>
                  <a:sym typeface="Gill Sans"/>
                </a:endParaRPr>
              </a:p>
            </p:txBody>
          </p:sp>
        </mc:Choice>
        <mc:Fallback xmlns="">
          <p:sp>
            <p:nvSpPr>
              <p:cNvPr id="279" name="方程式"/>
              <p:cNvSpPr txBox="1">
                <a:spLocks noRot="1" noChangeAspect="1" noMove="1" noResize="1" noEditPoints="1" noAdjustHandles="1" noChangeArrowheads="1" noChangeShapeType="1" noTextEdit="1"/>
              </p:cNvSpPr>
              <p:nvPr/>
            </p:nvSpPr>
            <p:spPr>
              <a:xfrm>
                <a:off x="9811554" y="5291294"/>
                <a:ext cx="2027286" cy="847411"/>
              </a:xfrm>
              <a:prstGeom prst="rect">
                <a:avLst/>
              </a:prstGeom>
              <a:blipFill>
                <a:blip r:embed="rId7"/>
                <a:stretch>
                  <a:fillRect l="-1242" r="-621" b="-8824"/>
                </a:stretch>
              </a:blipFill>
              <a:ln w="12700">
                <a:miter lim="400000"/>
              </a:ln>
            </p:spPr>
            <p:txBody>
              <a:bodyPr/>
              <a:lstStyle/>
              <a:p>
                <a:r>
                  <a:rPr lang="en-US">
                    <a:noFill/>
                  </a:rPr>
                  <a:t> </a:t>
                </a:r>
              </a:p>
            </p:txBody>
          </p:sp>
        </mc:Fallback>
      </mc:AlternateContent>
      <p:sp>
        <p:nvSpPr>
          <p:cNvPr id="3" name="テキスト ボックス 2">
            <a:extLst>
              <a:ext uri="{FF2B5EF4-FFF2-40B4-BE49-F238E27FC236}">
                <a16:creationId xmlns:a16="http://schemas.microsoft.com/office/drawing/2014/main" id="{220FB5F5-BB8E-AF22-2B62-B1C37D2ED425}"/>
              </a:ext>
            </a:extLst>
          </p:cNvPr>
          <p:cNvSpPr txBox="1"/>
          <p:nvPr/>
        </p:nvSpPr>
        <p:spPr>
          <a:xfrm>
            <a:off x="7337889" y="1016203"/>
            <a:ext cx="4574341" cy="481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410751" hangingPunct="0"/>
            <a:r>
              <a:rPr kumimoji="0" lang="en-GB" altLang="ja-JP" sz="2531" kern="0" dirty="0" err="1">
                <a:solidFill>
                  <a:srgbClr val="606060"/>
                </a:solidFill>
                <a:latin typeface="Times New Roman" panose="02020603050405020304" pitchFamily="18" charset="0"/>
                <a:ea typeface="ＭＳ Ｐゴシック" panose="020B0600070205080204" pitchFamily="34" charset="-128"/>
                <a:cs typeface="Gill Sans"/>
                <a:sym typeface="Gill Sans"/>
              </a:rPr>
              <a:t>Bassetti</a:t>
            </a:r>
            <a:r>
              <a:rPr kumimoji="0" lang="en-GB" altLang="ja-JP" sz="2531" kern="0" dirty="0">
                <a:solidFill>
                  <a:srgbClr val="606060"/>
                </a:solidFill>
                <a:latin typeface="Times New Roman" panose="02020603050405020304" pitchFamily="18" charset="0"/>
                <a:ea typeface="ＭＳ Ｐゴシック" panose="020B0600070205080204" pitchFamily="34" charset="-128"/>
                <a:cs typeface="Gill Sans"/>
                <a:sym typeface="Gill Sans"/>
              </a:rPr>
              <a:t>-Erskine formula</a:t>
            </a:r>
            <a:endParaRPr kumimoji="0" lang="en-US" sz="2531" kern="0" dirty="0">
              <a:solidFill>
                <a:srgbClr val="606060"/>
              </a:solidFill>
              <a:latin typeface="Gill Sans"/>
              <a:cs typeface="Gill Sans"/>
              <a:sym typeface="Gill Sans"/>
            </a:endParaRPr>
          </a:p>
        </p:txBody>
      </p:sp>
      <p:sp>
        <p:nvSpPr>
          <p:cNvPr id="2" name="テキスト ボックス 1">
            <a:extLst>
              <a:ext uri="{FF2B5EF4-FFF2-40B4-BE49-F238E27FC236}">
                <a16:creationId xmlns:a16="http://schemas.microsoft.com/office/drawing/2014/main" id="{6CFD2825-30F1-60AB-5D5F-A893CC996D34}"/>
              </a:ext>
            </a:extLst>
          </p:cNvPr>
          <p:cNvSpPr txBox="1"/>
          <p:nvPr/>
        </p:nvSpPr>
        <p:spPr>
          <a:xfrm>
            <a:off x="1114697" y="4632960"/>
            <a:ext cx="3933706" cy="369332"/>
          </a:xfrm>
          <a:prstGeom prst="rect">
            <a:avLst/>
          </a:prstGeom>
          <a:noFill/>
        </p:spPr>
        <p:txBody>
          <a:bodyPr wrap="none" rtlCol="0">
            <a:spAutoFit/>
          </a:bodyPr>
          <a:lstStyle/>
          <a:p>
            <a:r>
              <a:rPr lang="en-US" dirty="0"/>
              <a:t>Q-force (focusing force) near zero-offset</a:t>
            </a:r>
          </a:p>
        </p:txBody>
      </p:sp>
      <p:cxnSp>
        <p:nvCxnSpPr>
          <p:cNvPr id="5" name="直線矢印コネクタ 4">
            <a:extLst>
              <a:ext uri="{FF2B5EF4-FFF2-40B4-BE49-F238E27FC236}">
                <a16:creationId xmlns:a16="http://schemas.microsoft.com/office/drawing/2014/main" id="{4CE71F0B-ADF8-FBDC-407D-7902FEE6DDED}"/>
              </a:ext>
            </a:extLst>
          </p:cNvPr>
          <p:cNvCxnSpPr>
            <a:cxnSpLocks/>
            <a:endCxn id="2" idx="3"/>
          </p:cNvCxnSpPr>
          <p:nvPr/>
        </p:nvCxnSpPr>
        <p:spPr>
          <a:xfrm flipH="1">
            <a:off x="5048403" y="3955615"/>
            <a:ext cx="3346660" cy="862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3AC865A9-5622-B58F-FA8B-E6CDDC36DE3A}"/>
              </a:ext>
            </a:extLst>
          </p:cNvPr>
          <p:cNvCxnSpPr/>
          <p:nvPr/>
        </p:nvCxnSpPr>
        <p:spPr>
          <a:xfrm>
            <a:off x="2892544" y="5002292"/>
            <a:ext cx="0" cy="440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F1734512-8893-6E1D-2773-403EE4DA48C0}"/>
              </a:ext>
            </a:extLst>
          </p:cNvPr>
          <p:cNvSpPr txBox="1"/>
          <p:nvPr/>
        </p:nvSpPr>
        <p:spPr>
          <a:xfrm>
            <a:off x="1384663" y="5530682"/>
            <a:ext cx="3352841" cy="369332"/>
          </a:xfrm>
          <a:prstGeom prst="rect">
            <a:avLst/>
          </a:prstGeom>
          <a:noFill/>
        </p:spPr>
        <p:txBody>
          <a:bodyPr wrap="none" rtlCol="0">
            <a:spAutoFit/>
          </a:bodyPr>
          <a:lstStyle/>
          <a:p>
            <a:r>
              <a:rPr lang="en-US" dirty="0"/>
              <a:t>Q-force is represented by K-value.</a:t>
            </a:r>
          </a:p>
        </p:txBody>
      </p:sp>
      <p:cxnSp>
        <p:nvCxnSpPr>
          <p:cNvPr id="9" name="直線矢印コネクタ 8">
            <a:extLst>
              <a:ext uri="{FF2B5EF4-FFF2-40B4-BE49-F238E27FC236}">
                <a16:creationId xmlns:a16="http://schemas.microsoft.com/office/drawing/2014/main" id="{7E50D63A-BC9B-8D53-BC58-F7B257641215}"/>
              </a:ext>
            </a:extLst>
          </p:cNvPr>
          <p:cNvCxnSpPr/>
          <p:nvPr/>
        </p:nvCxnSpPr>
        <p:spPr>
          <a:xfrm>
            <a:off x="2892544" y="5900014"/>
            <a:ext cx="0" cy="440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77E8A64-3CBD-F068-5C5E-86C6DB1D9EBE}"/>
              </a:ext>
            </a:extLst>
          </p:cNvPr>
          <p:cNvSpPr txBox="1"/>
          <p:nvPr/>
        </p:nvSpPr>
        <p:spPr>
          <a:xfrm>
            <a:off x="1114697" y="6375916"/>
            <a:ext cx="4333109" cy="369332"/>
          </a:xfrm>
          <a:prstGeom prst="rect">
            <a:avLst/>
          </a:prstGeom>
          <a:noFill/>
        </p:spPr>
        <p:txBody>
          <a:bodyPr wrap="none" rtlCol="0">
            <a:spAutoFit/>
          </a:bodyPr>
          <a:lstStyle/>
          <a:p>
            <a:r>
              <a:rPr lang="en-US" dirty="0"/>
              <a:t>Q-force makes tune shift: </a:t>
            </a:r>
            <a:r>
              <a:rPr lang="en-US" dirty="0" err="1">
                <a:latin typeface="Symbol" pitchFamily="2" charset="2"/>
              </a:rPr>
              <a:t>Dn</a:t>
            </a:r>
            <a:r>
              <a:rPr lang="en-US" baseline="-25000" dirty="0" err="1"/>
              <a:t>x,y</a:t>
            </a:r>
            <a:r>
              <a:rPr lang="en-US" dirty="0"/>
              <a:t> = </a:t>
            </a:r>
            <a:r>
              <a:rPr lang="en-US" dirty="0" err="1"/>
              <a:t>K</a:t>
            </a:r>
            <a:r>
              <a:rPr lang="en-US" baseline="-25000" dirty="0" err="1"/>
              <a:t>x,y</a:t>
            </a:r>
            <a:r>
              <a:rPr lang="en-US" dirty="0" err="1">
                <a:latin typeface="Symbol" pitchFamily="2" charset="2"/>
              </a:rPr>
              <a:t>b</a:t>
            </a:r>
            <a:r>
              <a:rPr lang="en-US" baseline="-25000" dirty="0" err="1"/>
              <a:t>x,y</a:t>
            </a:r>
            <a:r>
              <a:rPr lang="en-US" dirty="0"/>
              <a:t>/(4</a:t>
            </a:r>
            <a:r>
              <a:rPr lang="en-US" dirty="0">
                <a:latin typeface="Symbol" pitchFamily="2" charset="2"/>
              </a:rPr>
              <a:t>p</a:t>
            </a:r>
            <a:r>
              <a:rPr lang="en-US" dirty="0"/>
              <a:t>)</a:t>
            </a:r>
          </a:p>
        </p:txBody>
      </p:sp>
      <p:sp>
        <p:nvSpPr>
          <p:cNvPr id="12" name="右矢印 11">
            <a:extLst>
              <a:ext uri="{FF2B5EF4-FFF2-40B4-BE49-F238E27FC236}">
                <a16:creationId xmlns:a16="http://schemas.microsoft.com/office/drawing/2014/main" id="{CE5135E9-010E-CCA8-2E3C-75D5879585F5}"/>
              </a:ext>
            </a:extLst>
          </p:cNvPr>
          <p:cNvSpPr/>
          <p:nvPr/>
        </p:nvSpPr>
        <p:spPr>
          <a:xfrm>
            <a:off x="5551119" y="6480513"/>
            <a:ext cx="513806" cy="1724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ボックス 12">
            <a:extLst>
              <a:ext uri="{FF2B5EF4-FFF2-40B4-BE49-F238E27FC236}">
                <a16:creationId xmlns:a16="http://schemas.microsoft.com/office/drawing/2014/main" id="{908B77EE-41F8-C73E-CB52-1CDF67EF07C9}"/>
              </a:ext>
            </a:extLst>
          </p:cNvPr>
          <p:cNvSpPr txBox="1"/>
          <p:nvPr/>
        </p:nvSpPr>
        <p:spPr>
          <a:xfrm>
            <a:off x="6168238" y="6389449"/>
            <a:ext cx="5376344" cy="369332"/>
          </a:xfrm>
          <a:prstGeom prst="rect">
            <a:avLst/>
          </a:prstGeom>
          <a:noFill/>
        </p:spPr>
        <p:txBody>
          <a:bodyPr wrap="none" rtlCol="0">
            <a:spAutoFit/>
          </a:bodyPr>
          <a:lstStyle/>
          <a:p>
            <a:r>
              <a:rPr lang="en-US" dirty="0"/>
              <a:t>Beam-beam tune shift (or beam-beam parameter): </a:t>
            </a:r>
            <a:r>
              <a:rPr lang="en-US" dirty="0" err="1">
                <a:latin typeface="Symbol" pitchFamily="2" charset="2"/>
              </a:rPr>
              <a:t>x</a:t>
            </a:r>
            <a:r>
              <a:rPr lang="en-US" baseline="-25000" dirty="0" err="1"/>
              <a:t>x,y</a:t>
            </a:r>
            <a:endParaRPr lang="en-US" baseline="-25000"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E8CEE3-9749-79F4-DC87-BC4EC3889FFC}"/>
              </a:ext>
            </a:extLst>
          </p:cNvPr>
          <p:cNvSpPr>
            <a:spLocks noGrp="1"/>
          </p:cNvSpPr>
          <p:nvPr>
            <p:ph type="title"/>
          </p:nvPr>
        </p:nvSpPr>
        <p:spPr/>
        <p:txBody>
          <a:bodyPr>
            <a:normAutofit fontScale="90000"/>
          </a:bodyPr>
          <a:lstStyle/>
          <a:p>
            <a:r>
              <a:rPr lang="en-US" altLang="ja-JP" dirty="0">
                <a:solidFill>
                  <a:srgbClr val="011893"/>
                </a:solidFill>
              </a:rPr>
              <a:t>Summary of effects of FB system</a:t>
            </a:r>
            <a:endParaRPr lang="en-US" dirty="0"/>
          </a:p>
        </p:txBody>
      </p:sp>
      <p:sp>
        <p:nvSpPr>
          <p:cNvPr id="4" name="日付プレースホルダー 3">
            <a:extLst>
              <a:ext uri="{FF2B5EF4-FFF2-40B4-BE49-F238E27FC236}">
                <a16:creationId xmlns:a16="http://schemas.microsoft.com/office/drawing/2014/main" id="{39AF941E-1DDD-EC61-DB12-292A9BE155BC}"/>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8A2C62C6-5FA0-4F7C-5669-C75FC6412559}"/>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E01AC338-39D4-C605-7AD2-AF31FD3D0DC2}"/>
              </a:ext>
            </a:extLst>
          </p:cNvPr>
          <p:cNvSpPr>
            <a:spLocks noGrp="1"/>
          </p:cNvSpPr>
          <p:nvPr>
            <p:ph type="sldNum" sz="quarter" idx="12"/>
          </p:nvPr>
        </p:nvSpPr>
        <p:spPr/>
        <p:txBody>
          <a:bodyPr/>
          <a:lstStyle/>
          <a:p>
            <a:fld id="{D92486E9-A0B3-4706-B8AA-9F1AFB67B3EB}" type="slidenum">
              <a:rPr lang="ja-JP" altLang="en-US" smtClean="0"/>
              <a:pPr/>
              <a:t>50</a:t>
            </a:fld>
            <a:endParaRPr lang="ja-JP" altLang="en-US"/>
          </a:p>
        </p:txBody>
      </p:sp>
      <p:sp>
        <p:nvSpPr>
          <p:cNvPr id="8" name="コンテンツ プレースホルダー 2">
            <a:extLst>
              <a:ext uri="{FF2B5EF4-FFF2-40B4-BE49-F238E27FC236}">
                <a16:creationId xmlns:a16="http://schemas.microsoft.com/office/drawing/2014/main" id="{DE61E761-AD05-5299-928F-9E6A253EC100}"/>
              </a:ext>
            </a:extLst>
          </p:cNvPr>
          <p:cNvSpPr txBox="1">
            <a:spLocks/>
          </p:cNvSpPr>
          <p:nvPr/>
        </p:nvSpPr>
        <p:spPr>
          <a:xfrm>
            <a:off x="255104" y="1197969"/>
            <a:ext cx="10515600" cy="5038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dirty="0"/>
          </a:p>
          <a:p>
            <a:endParaRPr lang="en-US" dirty="0"/>
          </a:p>
        </p:txBody>
      </p:sp>
      <p:sp>
        <p:nvSpPr>
          <p:cNvPr id="7" name="コンテンツ プレースホルダー 6">
            <a:extLst>
              <a:ext uri="{FF2B5EF4-FFF2-40B4-BE49-F238E27FC236}">
                <a16:creationId xmlns:a16="http://schemas.microsoft.com/office/drawing/2014/main" id="{09776E00-C451-6629-77C7-A9C89F7B0D9C}"/>
              </a:ext>
            </a:extLst>
          </p:cNvPr>
          <p:cNvSpPr>
            <a:spLocks noGrp="1"/>
          </p:cNvSpPr>
          <p:nvPr>
            <p:ph idx="1"/>
          </p:nvPr>
        </p:nvSpPr>
        <p:spPr/>
        <p:txBody>
          <a:bodyPr/>
          <a:lstStyle/>
          <a:p>
            <a:r>
              <a:rPr lang="en-US" dirty="0"/>
              <a:t>In some situation, the luminosity is increased by reducing the gain of the bunch-by-bunch feedback (FB).</a:t>
            </a:r>
          </a:p>
          <a:p>
            <a:r>
              <a:rPr lang="en-US" dirty="0"/>
              <a:t>With FB off, the specific luminosity was increased by ~20 % at the bunch current product of ~ 1 mA</a:t>
            </a:r>
            <a:r>
              <a:rPr lang="en-US" baseline="30000" dirty="0"/>
              <a:t>2</a:t>
            </a:r>
            <a:r>
              <a:rPr lang="en-US" dirty="0"/>
              <a:t> once. </a:t>
            </a:r>
          </a:p>
          <a:p>
            <a:pPr lvl="1"/>
            <a:r>
              <a:rPr lang="en-US" dirty="0"/>
              <a:t>In the next run, we will try to confirm this effect.</a:t>
            </a:r>
          </a:p>
          <a:p>
            <a:endParaRPr lang="en-US" dirty="0"/>
          </a:p>
          <a:p>
            <a:pPr lvl="1"/>
            <a:endParaRPr lang="en-US" dirty="0"/>
          </a:p>
        </p:txBody>
      </p:sp>
      <p:pic>
        <p:nvPicPr>
          <p:cNvPr id="9" name="コンテンツ プレースホルダー 3">
            <a:extLst>
              <a:ext uri="{FF2B5EF4-FFF2-40B4-BE49-F238E27FC236}">
                <a16:creationId xmlns:a16="http://schemas.microsoft.com/office/drawing/2014/main" id="{06A50EAC-C9EE-C30F-CFC9-8AB373307190}"/>
              </a:ext>
            </a:extLst>
          </p:cNvPr>
          <p:cNvPicPr>
            <a:picLocks noChangeAspect="1"/>
          </p:cNvPicPr>
          <p:nvPr/>
        </p:nvPicPr>
        <p:blipFill>
          <a:blip r:embed="rId2"/>
          <a:stretch>
            <a:fillRect/>
          </a:stretch>
        </p:blipFill>
        <p:spPr>
          <a:xfrm>
            <a:off x="7931426" y="3305586"/>
            <a:ext cx="3839940" cy="2708228"/>
          </a:xfrm>
          <a:prstGeom prst="rect">
            <a:avLst/>
          </a:prstGeom>
        </p:spPr>
      </p:pic>
    </p:spTree>
    <p:extLst>
      <p:ext uri="{BB962C8B-B14F-4D97-AF65-F5344CB8AC3E}">
        <p14:creationId xmlns:p14="http://schemas.microsoft.com/office/powerpoint/2010/main" val="179790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B1F49B3-78FF-8BD2-91B9-F0810AFAFC5D}"/>
              </a:ext>
            </a:extLst>
          </p:cNvPr>
          <p:cNvSpPr>
            <a:spLocks noGrp="1"/>
          </p:cNvSpPr>
          <p:nvPr>
            <p:ph type="ctrTitle"/>
          </p:nvPr>
        </p:nvSpPr>
        <p:spPr/>
        <p:txBody>
          <a:bodyPr/>
          <a:lstStyle/>
          <a:p>
            <a:r>
              <a:rPr lang="en-US" dirty="0"/>
              <a:t>Tune survey</a:t>
            </a:r>
          </a:p>
        </p:txBody>
      </p:sp>
      <p:sp>
        <p:nvSpPr>
          <p:cNvPr id="8" name="字幕 7">
            <a:extLst>
              <a:ext uri="{FF2B5EF4-FFF2-40B4-BE49-F238E27FC236}">
                <a16:creationId xmlns:a16="http://schemas.microsoft.com/office/drawing/2014/main" id="{384152C4-7D51-F9B8-5440-862C1659C0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1372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79276E-0D9C-5CC3-A074-C0809D8B8916}"/>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D4B883E9-3553-87D2-5E39-186E687EC57E}"/>
              </a:ext>
            </a:extLst>
          </p:cNvPr>
          <p:cNvSpPr>
            <a:spLocks noGrp="1"/>
          </p:cNvSpPr>
          <p:nvPr>
            <p:ph idx="1"/>
          </p:nvPr>
        </p:nvSpPr>
        <p:spPr/>
        <p:txBody>
          <a:bodyPr/>
          <a:lstStyle/>
          <a:p>
            <a:endParaRPr lang="en-US" dirty="0"/>
          </a:p>
        </p:txBody>
      </p:sp>
      <p:pic>
        <p:nvPicPr>
          <p:cNvPr id="4" name="図 3">
            <a:extLst>
              <a:ext uri="{FF2B5EF4-FFF2-40B4-BE49-F238E27FC236}">
                <a16:creationId xmlns:a16="http://schemas.microsoft.com/office/drawing/2014/main" id="{6B6E2E3D-8232-8F6F-261C-2499E79EF671}"/>
              </a:ext>
            </a:extLst>
          </p:cNvPr>
          <p:cNvPicPr>
            <a:picLocks noChangeAspect="1"/>
          </p:cNvPicPr>
          <p:nvPr/>
        </p:nvPicPr>
        <p:blipFill>
          <a:blip r:embed="rId2"/>
          <a:stretch>
            <a:fillRect/>
          </a:stretch>
        </p:blipFill>
        <p:spPr>
          <a:xfrm>
            <a:off x="210065" y="33382"/>
            <a:ext cx="11829735" cy="6824618"/>
          </a:xfrm>
          <a:prstGeom prst="rect">
            <a:avLst/>
          </a:prstGeom>
        </p:spPr>
      </p:pic>
      <p:sp>
        <p:nvSpPr>
          <p:cNvPr id="5" name="テキスト ボックス 4">
            <a:extLst>
              <a:ext uri="{FF2B5EF4-FFF2-40B4-BE49-F238E27FC236}">
                <a16:creationId xmlns:a16="http://schemas.microsoft.com/office/drawing/2014/main" id="{5D065A99-8470-357F-6C2A-46A8AC3E1746}"/>
              </a:ext>
            </a:extLst>
          </p:cNvPr>
          <p:cNvSpPr txBox="1"/>
          <p:nvPr/>
        </p:nvSpPr>
        <p:spPr>
          <a:xfrm>
            <a:off x="3410465" y="37840"/>
            <a:ext cx="3672993" cy="584775"/>
          </a:xfrm>
          <a:prstGeom prst="rect">
            <a:avLst/>
          </a:prstGeom>
          <a:noFill/>
        </p:spPr>
        <p:txBody>
          <a:bodyPr wrap="none" rtlCol="0">
            <a:spAutoFit/>
          </a:bodyPr>
          <a:lstStyle/>
          <a:p>
            <a:r>
              <a:rPr lang="en-US" sz="3200" b="1" dirty="0">
                <a:solidFill>
                  <a:srgbClr val="7030A0"/>
                </a:solidFill>
                <a:latin typeface="Meiryo" panose="020B0604030504040204" pitchFamily="34" charset="-128"/>
                <a:ea typeface="Meiryo" panose="020B0604030504040204" pitchFamily="34" charset="-128"/>
              </a:rPr>
              <a:t>Resonance lines</a:t>
            </a:r>
          </a:p>
        </p:txBody>
      </p:sp>
      <p:sp>
        <p:nvSpPr>
          <p:cNvPr id="7" name="テキスト ボックス 6">
            <a:extLst>
              <a:ext uri="{FF2B5EF4-FFF2-40B4-BE49-F238E27FC236}">
                <a16:creationId xmlns:a16="http://schemas.microsoft.com/office/drawing/2014/main" id="{538DBB28-FCA3-FFA6-7DBA-C513966EAF24}"/>
              </a:ext>
            </a:extLst>
          </p:cNvPr>
          <p:cNvSpPr txBox="1"/>
          <p:nvPr/>
        </p:nvSpPr>
        <p:spPr>
          <a:xfrm>
            <a:off x="210065" y="5322728"/>
            <a:ext cx="1023037" cy="369332"/>
          </a:xfrm>
          <a:prstGeom prst="rect">
            <a:avLst/>
          </a:prstGeom>
          <a:noFill/>
          <a:ln>
            <a:solidFill>
              <a:srgbClr val="FF0000"/>
            </a:solidFill>
          </a:ln>
        </p:spPr>
        <p:txBody>
          <a:bodyPr wrap="none" rtlCol="0">
            <a:spAutoFit/>
          </a:bodyPr>
          <a:lstStyle/>
          <a:p>
            <a:r>
              <a:rPr lang="en-US" dirty="0"/>
              <a:t>D. Zhou</a:t>
            </a:r>
          </a:p>
        </p:txBody>
      </p:sp>
      <p:sp>
        <p:nvSpPr>
          <p:cNvPr id="6" name="日付プレースホルダー 5">
            <a:extLst>
              <a:ext uri="{FF2B5EF4-FFF2-40B4-BE49-F238E27FC236}">
                <a16:creationId xmlns:a16="http://schemas.microsoft.com/office/drawing/2014/main" id="{94C37CA6-4D27-1677-609C-6A2DFBF29483}"/>
              </a:ext>
            </a:extLst>
          </p:cNvPr>
          <p:cNvSpPr>
            <a:spLocks noGrp="1"/>
          </p:cNvSpPr>
          <p:nvPr>
            <p:ph type="dt" sz="half" idx="10"/>
          </p:nvPr>
        </p:nvSpPr>
        <p:spPr/>
        <p:txBody>
          <a:bodyPr/>
          <a:lstStyle/>
          <a:p>
            <a:r>
              <a:rPr lang="en-US" altLang="ja-JP"/>
              <a:t>2024/Oct/07</a:t>
            </a:r>
            <a:endParaRPr lang="en-US" altLang="ja-JP" dirty="0"/>
          </a:p>
        </p:txBody>
      </p:sp>
      <p:sp>
        <p:nvSpPr>
          <p:cNvPr id="8" name="フッター プレースホルダー 7">
            <a:extLst>
              <a:ext uri="{FF2B5EF4-FFF2-40B4-BE49-F238E27FC236}">
                <a16:creationId xmlns:a16="http://schemas.microsoft.com/office/drawing/2014/main" id="{FA502AE3-B006-00F6-D65A-505A45BB518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9" name="スライド番号プレースホルダー 8">
            <a:extLst>
              <a:ext uri="{FF2B5EF4-FFF2-40B4-BE49-F238E27FC236}">
                <a16:creationId xmlns:a16="http://schemas.microsoft.com/office/drawing/2014/main" id="{FD54ABF1-718D-B893-69EC-43646922069C}"/>
              </a:ext>
            </a:extLst>
          </p:cNvPr>
          <p:cNvSpPr>
            <a:spLocks noGrp="1"/>
          </p:cNvSpPr>
          <p:nvPr>
            <p:ph type="sldNum" sz="quarter" idx="12"/>
          </p:nvPr>
        </p:nvSpPr>
        <p:spPr/>
        <p:txBody>
          <a:bodyPr/>
          <a:lstStyle/>
          <a:p>
            <a:fld id="{D92486E9-A0B3-4706-B8AA-9F1AFB67B3EB}" type="slidenum">
              <a:rPr lang="ja-JP" altLang="en-US" smtClean="0"/>
              <a:pPr/>
              <a:t>52</a:t>
            </a:fld>
            <a:endParaRPr lang="ja-JP" altLang="en-US"/>
          </a:p>
        </p:txBody>
      </p:sp>
    </p:spTree>
    <p:extLst>
      <p:ext uri="{BB962C8B-B14F-4D97-AF65-F5344CB8AC3E}">
        <p14:creationId xmlns:p14="http://schemas.microsoft.com/office/powerpoint/2010/main" val="2500841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69B686-E179-2CAE-A6AF-66E823932699}"/>
              </a:ext>
            </a:extLst>
          </p:cNvPr>
          <p:cNvSpPr>
            <a:spLocks noGrp="1"/>
          </p:cNvSpPr>
          <p:nvPr>
            <p:ph type="title"/>
          </p:nvPr>
        </p:nvSpPr>
        <p:spPr/>
        <p:txBody>
          <a:bodyPr>
            <a:normAutofit/>
          </a:bodyPr>
          <a:lstStyle/>
          <a:p>
            <a:endParaRPr lang="en-US" baseline="-25000"/>
          </a:p>
        </p:txBody>
      </p:sp>
      <p:graphicFrame>
        <p:nvGraphicFramePr>
          <p:cNvPr id="7" name="コンテンツ プレースホルダー 6">
            <a:extLst>
              <a:ext uri="{FF2B5EF4-FFF2-40B4-BE49-F238E27FC236}">
                <a16:creationId xmlns:a16="http://schemas.microsoft.com/office/drawing/2014/main" id="{B1D93DC4-37D8-5DB6-53CD-DC4E751FE1F7}"/>
              </a:ext>
            </a:extLst>
          </p:cNvPr>
          <p:cNvGraphicFramePr>
            <a:graphicFrameLocks noGrp="1"/>
          </p:cNvGraphicFramePr>
          <p:nvPr>
            <p:ph idx="1"/>
          </p:nvPr>
        </p:nvGraphicFramePr>
        <p:xfrm>
          <a:off x="326681" y="2287824"/>
          <a:ext cx="9448797" cy="1524000"/>
        </p:xfrm>
        <a:graphic>
          <a:graphicData uri="http://schemas.openxmlformats.org/drawingml/2006/table">
            <a:tbl>
              <a:tblPr>
                <a:tableStyleId>{5C22544A-7EE6-4342-B048-85BDC9FD1C3A}</a:tableStyleId>
              </a:tblPr>
              <a:tblGrid>
                <a:gridCol w="1474393">
                  <a:extLst>
                    <a:ext uri="{9D8B030D-6E8A-4147-A177-3AD203B41FA5}">
                      <a16:colId xmlns:a16="http://schemas.microsoft.com/office/drawing/2014/main" val="1914331510"/>
                    </a:ext>
                  </a:extLst>
                </a:gridCol>
                <a:gridCol w="494635">
                  <a:extLst>
                    <a:ext uri="{9D8B030D-6E8A-4147-A177-3AD203B41FA5}">
                      <a16:colId xmlns:a16="http://schemas.microsoft.com/office/drawing/2014/main" val="1175069705"/>
                    </a:ext>
                  </a:extLst>
                </a:gridCol>
                <a:gridCol w="1255612">
                  <a:extLst>
                    <a:ext uri="{9D8B030D-6E8A-4147-A177-3AD203B41FA5}">
                      <a16:colId xmlns:a16="http://schemas.microsoft.com/office/drawing/2014/main" val="2981370512"/>
                    </a:ext>
                  </a:extLst>
                </a:gridCol>
                <a:gridCol w="409025">
                  <a:extLst>
                    <a:ext uri="{9D8B030D-6E8A-4147-A177-3AD203B41FA5}">
                      <a16:colId xmlns:a16="http://schemas.microsoft.com/office/drawing/2014/main" val="3123206198"/>
                    </a:ext>
                  </a:extLst>
                </a:gridCol>
                <a:gridCol w="713416">
                  <a:extLst>
                    <a:ext uri="{9D8B030D-6E8A-4147-A177-3AD203B41FA5}">
                      <a16:colId xmlns:a16="http://schemas.microsoft.com/office/drawing/2014/main" val="2223400279"/>
                    </a:ext>
                  </a:extLst>
                </a:gridCol>
                <a:gridCol w="1040002">
                  <a:extLst>
                    <a:ext uri="{9D8B030D-6E8A-4147-A177-3AD203B41FA5}">
                      <a16:colId xmlns:a16="http://schemas.microsoft.com/office/drawing/2014/main" val="3549538888"/>
                    </a:ext>
                  </a:extLst>
                </a:gridCol>
                <a:gridCol w="951221">
                  <a:extLst>
                    <a:ext uri="{9D8B030D-6E8A-4147-A177-3AD203B41FA5}">
                      <a16:colId xmlns:a16="http://schemas.microsoft.com/office/drawing/2014/main" val="4162788540"/>
                    </a:ext>
                  </a:extLst>
                </a:gridCol>
                <a:gridCol w="494635">
                  <a:extLst>
                    <a:ext uri="{9D8B030D-6E8A-4147-A177-3AD203B41FA5}">
                      <a16:colId xmlns:a16="http://schemas.microsoft.com/office/drawing/2014/main" val="1720416050"/>
                    </a:ext>
                  </a:extLst>
                </a:gridCol>
                <a:gridCol w="951221">
                  <a:extLst>
                    <a:ext uri="{9D8B030D-6E8A-4147-A177-3AD203B41FA5}">
                      <a16:colId xmlns:a16="http://schemas.microsoft.com/office/drawing/2014/main" val="473058290"/>
                    </a:ext>
                  </a:extLst>
                </a:gridCol>
                <a:gridCol w="951221">
                  <a:extLst>
                    <a:ext uri="{9D8B030D-6E8A-4147-A177-3AD203B41FA5}">
                      <a16:colId xmlns:a16="http://schemas.microsoft.com/office/drawing/2014/main" val="966781360"/>
                    </a:ext>
                  </a:extLst>
                </a:gridCol>
                <a:gridCol w="713416">
                  <a:extLst>
                    <a:ext uri="{9D8B030D-6E8A-4147-A177-3AD203B41FA5}">
                      <a16:colId xmlns:a16="http://schemas.microsoft.com/office/drawing/2014/main" val="3696446219"/>
                    </a:ext>
                  </a:extLst>
                </a:gridCol>
              </a:tblGrid>
              <a:tr h="254000">
                <a:tc>
                  <a:txBody>
                    <a:bodyPr/>
                    <a:lstStyle/>
                    <a:p>
                      <a:pPr algn="l" fontAlgn="ctr"/>
                      <a:r>
                        <a:rPr lang="en-US" sz="1200" u="none" strike="noStrike">
                          <a:solidFill>
                            <a:srgbClr val="7030A0"/>
                          </a:solidFill>
                          <a:effectLst/>
                        </a:rPr>
                        <a:t>Date</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by*</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single/collision</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CW</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nx/ny</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Ibeam (LER)</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Ibeam (HER)</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Nb</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Ibunch(LER)</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Ibunch(HER)</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xiy(LER)</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524222600"/>
                  </a:ext>
                </a:extLst>
              </a:tr>
              <a:tr h="254000">
                <a:tc>
                  <a:txBody>
                    <a:bodyPr/>
                    <a:lstStyle/>
                    <a:p>
                      <a:pPr algn="l" fontAlgn="ctr"/>
                      <a:r>
                        <a:rPr lang="en-US" altLang="ja-JP" sz="1200" u="none" strike="noStrike">
                          <a:solidFill>
                            <a:srgbClr val="7030A0"/>
                          </a:solidFill>
                          <a:effectLst/>
                        </a:rPr>
                        <a:t>2024.02.26</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8 mm</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single</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off</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nx</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500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1535</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0.319</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647079698"/>
                  </a:ext>
                </a:extLst>
              </a:tr>
              <a:tr h="254000">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collision</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off</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nx</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500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410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1565</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0.319</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0.256</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0.018</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226673119"/>
                  </a:ext>
                </a:extLst>
              </a:tr>
              <a:tr h="254000">
                <a:tc>
                  <a:txBody>
                    <a:bodyPr/>
                    <a:lstStyle/>
                    <a:p>
                      <a:pPr algn="l" fontAlgn="ctr"/>
                      <a:r>
                        <a:rPr lang="en-US" altLang="ja-JP" sz="1200" u="none" strike="noStrike">
                          <a:solidFill>
                            <a:srgbClr val="7030A0"/>
                          </a:solidFill>
                          <a:effectLst/>
                        </a:rPr>
                        <a:t>2024.03.12</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1mm</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single</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off</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nx</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400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1565</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0.256</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818186868"/>
                  </a:ext>
                </a:extLst>
              </a:tr>
              <a:tr h="254000">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endParaRPr lang="ja-JP" alt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collision</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off</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ny</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200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160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393</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0.509</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0.407</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0.023</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39061658"/>
                  </a:ext>
                </a:extLst>
              </a:tr>
              <a:tr h="254000">
                <a:tc>
                  <a:txBody>
                    <a:bodyPr/>
                    <a:lstStyle/>
                    <a:p>
                      <a:pPr algn="l" fontAlgn="ctr"/>
                      <a:r>
                        <a:rPr lang="en-US" altLang="ja-JP" sz="1200" u="none" strike="noStrike">
                          <a:solidFill>
                            <a:srgbClr val="7030A0"/>
                          </a:solidFill>
                          <a:effectLst/>
                        </a:rPr>
                        <a:t>2024.03.22</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1mm</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collision</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on</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200" u="none" strike="noStrike">
                          <a:solidFill>
                            <a:srgbClr val="7030A0"/>
                          </a:solidFill>
                          <a:effectLst/>
                        </a:rPr>
                        <a:t>nx/ny</a:t>
                      </a:r>
                      <a:endParaRPr lang="en-US"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600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480</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2346</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0.256</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a:solidFill>
                            <a:srgbClr val="7030A0"/>
                          </a:solidFill>
                          <a:effectLst/>
                        </a:rPr>
                        <a:t>0.205</a:t>
                      </a:r>
                      <a:endParaRPr lang="en-US" altLang="ja-JP" sz="1200" b="0" i="0" u="none" strike="noStrike">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200" u="none" strike="noStrike" dirty="0">
                          <a:solidFill>
                            <a:srgbClr val="7030A0"/>
                          </a:solidFill>
                          <a:effectLst/>
                        </a:rPr>
                        <a:t>0.023</a:t>
                      </a:r>
                      <a:endParaRPr lang="en-US" altLang="ja-JP" sz="1200" b="0" i="0" u="none" strike="noStrike" dirty="0">
                        <a:solidFill>
                          <a:srgbClr val="7030A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403639847"/>
                  </a:ext>
                </a:extLst>
              </a:tr>
            </a:tbl>
          </a:graphicData>
        </a:graphic>
      </p:graphicFrame>
      <p:pic>
        <p:nvPicPr>
          <p:cNvPr id="4" name="図 3">
            <a:extLst>
              <a:ext uri="{FF2B5EF4-FFF2-40B4-BE49-F238E27FC236}">
                <a16:creationId xmlns:a16="http://schemas.microsoft.com/office/drawing/2014/main" id="{4DF23CE0-F486-7389-0161-E073D9A511C9}"/>
              </a:ext>
            </a:extLst>
          </p:cNvPr>
          <p:cNvPicPr>
            <a:picLocks noChangeAspect="1"/>
          </p:cNvPicPr>
          <p:nvPr/>
        </p:nvPicPr>
        <p:blipFill>
          <a:blip r:embed="rId2"/>
          <a:stretch>
            <a:fillRect/>
          </a:stretch>
        </p:blipFill>
        <p:spPr>
          <a:xfrm>
            <a:off x="188843" y="97962"/>
            <a:ext cx="11648661" cy="6568663"/>
          </a:xfrm>
          <a:prstGeom prst="rect">
            <a:avLst/>
          </a:prstGeom>
        </p:spPr>
      </p:pic>
      <p:sp>
        <p:nvSpPr>
          <p:cNvPr id="5" name="テキスト ボックス 4">
            <a:extLst>
              <a:ext uri="{FF2B5EF4-FFF2-40B4-BE49-F238E27FC236}">
                <a16:creationId xmlns:a16="http://schemas.microsoft.com/office/drawing/2014/main" id="{2D73B741-719D-A8BC-EE2C-81CBC4C01C8C}"/>
              </a:ext>
            </a:extLst>
          </p:cNvPr>
          <p:cNvSpPr txBox="1"/>
          <p:nvPr/>
        </p:nvSpPr>
        <p:spPr>
          <a:xfrm>
            <a:off x="5636830" y="72737"/>
            <a:ext cx="5465407" cy="584775"/>
          </a:xfrm>
          <a:prstGeom prst="rect">
            <a:avLst/>
          </a:prstGeom>
          <a:noFill/>
        </p:spPr>
        <p:txBody>
          <a:bodyPr wrap="none" rtlCol="0">
            <a:spAutoFit/>
          </a:bodyPr>
          <a:lstStyle/>
          <a:p>
            <a:r>
              <a:rPr lang="en-US" sz="3200" b="1" dirty="0">
                <a:solidFill>
                  <a:srgbClr val="7030A0"/>
                </a:solidFill>
                <a:latin typeface="Meiryo" panose="020B0604030504040204" pitchFamily="34" charset="-128"/>
                <a:ea typeface="Meiryo" panose="020B0604030504040204" pitchFamily="34" charset="-128"/>
              </a:rPr>
              <a:t>LER vertical tune survey</a:t>
            </a:r>
          </a:p>
        </p:txBody>
      </p:sp>
      <p:sp>
        <p:nvSpPr>
          <p:cNvPr id="6" name="テキスト ボックス 5">
            <a:extLst>
              <a:ext uri="{FF2B5EF4-FFF2-40B4-BE49-F238E27FC236}">
                <a16:creationId xmlns:a16="http://schemas.microsoft.com/office/drawing/2014/main" id="{8DCC516E-6771-33B9-34E8-4CD51CCA149E}"/>
              </a:ext>
            </a:extLst>
          </p:cNvPr>
          <p:cNvSpPr txBox="1"/>
          <p:nvPr/>
        </p:nvSpPr>
        <p:spPr>
          <a:xfrm>
            <a:off x="326681" y="6237128"/>
            <a:ext cx="1023037" cy="369332"/>
          </a:xfrm>
          <a:prstGeom prst="rect">
            <a:avLst/>
          </a:prstGeom>
          <a:noFill/>
          <a:ln>
            <a:solidFill>
              <a:srgbClr val="FF0000"/>
            </a:solidFill>
          </a:ln>
        </p:spPr>
        <p:txBody>
          <a:bodyPr wrap="none" rtlCol="0">
            <a:spAutoFit/>
          </a:bodyPr>
          <a:lstStyle/>
          <a:p>
            <a:r>
              <a:rPr lang="en-US" dirty="0"/>
              <a:t>D. Zhou</a:t>
            </a:r>
          </a:p>
        </p:txBody>
      </p:sp>
      <p:sp>
        <p:nvSpPr>
          <p:cNvPr id="8" name="テキスト ボックス 7">
            <a:extLst>
              <a:ext uri="{FF2B5EF4-FFF2-40B4-BE49-F238E27FC236}">
                <a16:creationId xmlns:a16="http://schemas.microsoft.com/office/drawing/2014/main" id="{ACC3BA10-D505-945B-E357-C4F83F9D3967}"/>
              </a:ext>
            </a:extLst>
          </p:cNvPr>
          <p:cNvSpPr txBox="1"/>
          <p:nvPr/>
        </p:nvSpPr>
        <p:spPr>
          <a:xfrm>
            <a:off x="6487154" y="3478442"/>
            <a:ext cx="2215671" cy="646331"/>
          </a:xfrm>
          <a:prstGeom prst="rect">
            <a:avLst/>
          </a:prstGeom>
          <a:noFill/>
        </p:spPr>
        <p:txBody>
          <a:bodyPr wrap="none" rtlCol="0">
            <a:spAutoFit/>
          </a:bodyPr>
          <a:lstStyle/>
          <a:p>
            <a:r>
              <a:rPr lang="en-US" dirty="0"/>
              <a:t>CW off by*=1mm, </a:t>
            </a:r>
            <a:br>
              <a:rPr lang="en-US" dirty="0"/>
            </a:br>
            <a:r>
              <a:rPr lang="en-US" dirty="0" err="1"/>
              <a:t>I</a:t>
            </a:r>
            <a:r>
              <a:rPr lang="en-US" baseline="-25000" dirty="0" err="1"/>
              <a:t>bunch</a:t>
            </a:r>
            <a:r>
              <a:rPr lang="en-US" dirty="0" err="1"/>
              <a:t>LER</a:t>
            </a:r>
            <a:r>
              <a:rPr lang="en-US" dirty="0"/>
              <a:t> = 0.51mA</a:t>
            </a:r>
          </a:p>
        </p:txBody>
      </p:sp>
      <p:sp>
        <p:nvSpPr>
          <p:cNvPr id="9" name="テキスト ボックス 8">
            <a:extLst>
              <a:ext uri="{FF2B5EF4-FFF2-40B4-BE49-F238E27FC236}">
                <a16:creationId xmlns:a16="http://schemas.microsoft.com/office/drawing/2014/main" id="{88F9A017-7BC4-8140-40FD-627403AF2161}"/>
              </a:ext>
            </a:extLst>
          </p:cNvPr>
          <p:cNvSpPr txBox="1"/>
          <p:nvPr/>
        </p:nvSpPr>
        <p:spPr>
          <a:xfrm>
            <a:off x="9569477" y="3855491"/>
            <a:ext cx="2215671" cy="646331"/>
          </a:xfrm>
          <a:prstGeom prst="rect">
            <a:avLst/>
          </a:prstGeom>
          <a:noFill/>
        </p:spPr>
        <p:txBody>
          <a:bodyPr wrap="none" rtlCol="0">
            <a:spAutoFit/>
          </a:bodyPr>
          <a:lstStyle/>
          <a:p>
            <a:r>
              <a:rPr lang="en-US" dirty="0"/>
              <a:t>CW on by*=1mm, </a:t>
            </a:r>
            <a:br>
              <a:rPr lang="en-US" dirty="0"/>
            </a:br>
            <a:r>
              <a:rPr lang="en-US" dirty="0" err="1"/>
              <a:t>I</a:t>
            </a:r>
            <a:r>
              <a:rPr lang="en-US" baseline="-25000" dirty="0" err="1"/>
              <a:t>bunch</a:t>
            </a:r>
            <a:r>
              <a:rPr lang="en-US" dirty="0" err="1"/>
              <a:t>LER</a:t>
            </a:r>
            <a:r>
              <a:rPr lang="en-US" dirty="0"/>
              <a:t> = 0.26mA</a:t>
            </a:r>
          </a:p>
        </p:txBody>
      </p:sp>
      <p:cxnSp>
        <p:nvCxnSpPr>
          <p:cNvPr id="11" name="直線矢印コネクタ 10">
            <a:extLst>
              <a:ext uri="{FF2B5EF4-FFF2-40B4-BE49-F238E27FC236}">
                <a16:creationId xmlns:a16="http://schemas.microsoft.com/office/drawing/2014/main" id="{93AE9CA4-79C6-97E1-BFC9-9C490C036682}"/>
              </a:ext>
            </a:extLst>
          </p:cNvPr>
          <p:cNvCxnSpPr/>
          <p:nvPr/>
        </p:nvCxnSpPr>
        <p:spPr>
          <a:xfrm>
            <a:off x="7241059" y="3954162"/>
            <a:ext cx="654909" cy="547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88BAAF-8800-3CCF-8B06-D75F53FA88BD}"/>
              </a:ext>
            </a:extLst>
          </p:cNvPr>
          <p:cNvCxnSpPr/>
          <p:nvPr/>
        </p:nvCxnSpPr>
        <p:spPr>
          <a:xfrm flipH="1">
            <a:off x="9094573" y="4411362"/>
            <a:ext cx="778476" cy="877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5916DED-75A0-7CDC-F1B7-09922E3CA329}"/>
              </a:ext>
            </a:extLst>
          </p:cNvPr>
          <p:cNvSpPr txBox="1"/>
          <p:nvPr/>
        </p:nvSpPr>
        <p:spPr>
          <a:xfrm>
            <a:off x="4995348" y="3040883"/>
            <a:ext cx="564578" cy="584775"/>
          </a:xfrm>
          <a:prstGeom prst="rect">
            <a:avLst/>
          </a:prstGeom>
          <a:noFill/>
        </p:spPr>
        <p:txBody>
          <a:bodyPr wrap="none" rtlCol="0">
            <a:spAutoFit/>
          </a:bodyPr>
          <a:lstStyle/>
          <a:p>
            <a:r>
              <a:rPr kumimoji="1" lang="en-US" altLang="ja-JP" sz="3200" dirty="0">
                <a:latin typeface="Symbol" pitchFamily="2" charset="2"/>
              </a:rPr>
              <a:t>e</a:t>
            </a:r>
            <a:r>
              <a:rPr kumimoji="1" lang="en-US" altLang="ja-JP" sz="3200" dirty="0"/>
              <a:t>x</a:t>
            </a:r>
            <a:endParaRPr kumimoji="1" lang="ja-JP" altLang="en-US" sz="3200"/>
          </a:p>
        </p:txBody>
      </p:sp>
      <p:sp>
        <p:nvSpPr>
          <p:cNvPr id="10" name="テキスト ボックス 9">
            <a:extLst>
              <a:ext uri="{FF2B5EF4-FFF2-40B4-BE49-F238E27FC236}">
                <a16:creationId xmlns:a16="http://schemas.microsoft.com/office/drawing/2014/main" id="{BB1D9EC0-D742-FCD8-8A23-0E2336ABEEAD}"/>
              </a:ext>
            </a:extLst>
          </p:cNvPr>
          <p:cNvSpPr txBox="1"/>
          <p:nvPr/>
        </p:nvSpPr>
        <p:spPr>
          <a:xfrm>
            <a:off x="9747226" y="2992780"/>
            <a:ext cx="564578" cy="584775"/>
          </a:xfrm>
          <a:prstGeom prst="rect">
            <a:avLst/>
          </a:prstGeom>
          <a:noFill/>
        </p:spPr>
        <p:txBody>
          <a:bodyPr wrap="none" rtlCol="0">
            <a:spAutoFit/>
          </a:bodyPr>
          <a:lstStyle/>
          <a:p>
            <a:r>
              <a:rPr kumimoji="1" lang="en-US" altLang="ja-JP" sz="3200" dirty="0" err="1">
                <a:latin typeface="Symbol" pitchFamily="2" charset="2"/>
              </a:rPr>
              <a:t>e</a:t>
            </a:r>
            <a:r>
              <a:rPr kumimoji="1" lang="en-US" altLang="ja-JP" sz="3200" dirty="0" err="1"/>
              <a:t>y</a:t>
            </a:r>
            <a:endParaRPr kumimoji="1" lang="ja-JP" altLang="en-US" sz="3200"/>
          </a:p>
        </p:txBody>
      </p:sp>
      <p:sp>
        <p:nvSpPr>
          <p:cNvPr id="12" name="テキスト ボックス 11">
            <a:extLst>
              <a:ext uri="{FF2B5EF4-FFF2-40B4-BE49-F238E27FC236}">
                <a16:creationId xmlns:a16="http://schemas.microsoft.com/office/drawing/2014/main" id="{4B98210A-850D-2489-B652-582870872351}"/>
              </a:ext>
            </a:extLst>
          </p:cNvPr>
          <p:cNvSpPr txBox="1"/>
          <p:nvPr/>
        </p:nvSpPr>
        <p:spPr>
          <a:xfrm>
            <a:off x="5832389" y="5288692"/>
            <a:ext cx="652743" cy="369332"/>
          </a:xfrm>
          <a:prstGeom prst="rect">
            <a:avLst/>
          </a:prstGeom>
          <a:noFill/>
        </p:spPr>
        <p:txBody>
          <a:bodyPr wrap="none" rtlCol="0">
            <a:spAutoFit/>
          </a:bodyPr>
          <a:lstStyle/>
          <a:p>
            <a:r>
              <a:rPr kumimoji="1" lang="en-US" altLang="ja-JP" dirty="0"/>
              <a:t>HER</a:t>
            </a:r>
            <a:endParaRPr kumimoji="1" lang="ja-JP" altLang="en-US"/>
          </a:p>
        </p:txBody>
      </p:sp>
      <p:cxnSp>
        <p:nvCxnSpPr>
          <p:cNvPr id="15" name="直線矢印コネクタ 14">
            <a:extLst>
              <a:ext uri="{FF2B5EF4-FFF2-40B4-BE49-F238E27FC236}">
                <a16:creationId xmlns:a16="http://schemas.microsoft.com/office/drawing/2014/main" id="{5884B686-61A3-C019-880A-7C06A93FE4DA}"/>
              </a:ext>
            </a:extLst>
          </p:cNvPr>
          <p:cNvCxnSpPr/>
          <p:nvPr/>
        </p:nvCxnSpPr>
        <p:spPr>
          <a:xfrm>
            <a:off x="6487154" y="5418610"/>
            <a:ext cx="3708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22C2F26-3747-596E-32CC-6BFF481B3949}"/>
              </a:ext>
            </a:extLst>
          </p:cNvPr>
          <p:cNvCxnSpPr>
            <a:cxnSpLocks/>
          </p:cNvCxnSpPr>
          <p:nvPr/>
        </p:nvCxnSpPr>
        <p:spPr>
          <a:xfrm flipH="1">
            <a:off x="5636830" y="5429079"/>
            <a:ext cx="349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CEC274D-3CEA-E198-88CC-8B29F36B0CC6}"/>
              </a:ext>
            </a:extLst>
          </p:cNvPr>
          <p:cNvSpPr txBox="1"/>
          <p:nvPr/>
        </p:nvSpPr>
        <p:spPr>
          <a:xfrm>
            <a:off x="5048009" y="2646326"/>
            <a:ext cx="6787436" cy="369332"/>
          </a:xfrm>
          <a:prstGeom prst="rect">
            <a:avLst/>
          </a:prstGeom>
          <a:noFill/>
        </p:spPr>
        <p:txBody>
          <a:bodyPr wrap="none" rtlCol="0">
            <a:spAutoFit/>
          </a:bodyPr>
          <a:lstStyle/>
          <a:p>
            <a:r>
              <a:rPr kumimoji="1" lang="en-US" altLang="ja-JP" dirty="0"/>
              <a:t>Crab waist (CW) seems to kill the (</a:t>
            </a:r>
            <a:r>
              <a:rPr kumimoji="1" lang="en-US" altLang="ja-JP" dirty="0" err="1">
                <a:latin typeface="Symbol" pitchFamily="2" charset="2"/>
              </a:rPr>
              <a:t>n</a:t>
            </a:r>
            <a:r>
              <a:rPr kumimoji="1" lang="en-US" altLang="ja-JP" dirty="0" err="1"/>
              <a:t>x</a:t>
            </a:r>
            <a:r>
              <a:rPr kumimoji="1" lang="en-US" altLang="ja-JP" dirty="0"/>
              <a:t> + 4</a:t>
            </a:r>
            <a:r>
              <a:rPr kumimoji="1" lang="en-US" altLang="ja-JP" dirty="0">
                <a:latin typeface="Symbol" pitchFamily="2" charset="2"/>
              </a:rPr>
              <a:t>n</a:t>
            </a:r>
            <a:r>
              <a:rPr kumimoji="1" lang="en-US" altLang="ja-JP" dirty="0"/>
              <a:t>y+ </a:t>
            </a:r>
            <a:r>
              <a:rPr kumimoji="1" lang="en-US" altLang="ja-JP" dirty="0">
                <a:latin typeface="Symbol" pitchFamily="2" charset="2"/>
              </a:rPr>
              <a:t>a</a:t>
            </a:r>
            <a:r>
              <a:rPr kumimoji="1" lang="en-US" altLang="ja-JP" dirty="0"/>
              <a:t>=N) resonance.</a:t>
            </a:r>
            <a:endParaRPr kumimoji="1" lang="ja-JP" altLang="en-US"/>
          </a:p>
        </p:txBody>
      </p:sp>
      <p:sp>
        <p:nvSpPr>
          <p:cNvPr id="19" name="テキスト ボックス 18">
            <a:extLst>
              <a:ext uri="{FF2B5EF4-FFF2-40B4-BE49-F238E27FC236}">
                <a16:creationId xmlns:a16="http://schemas.microsoft.com/office/drawing/2014/main" id="{A0A1C020-A46C-51CC-94D1-DB862CBE90AB}"/>
              </a:ext>
            </a:extLst>
          </p:cNvPr>
          <p:cNvSpPr txBox="1"/>
          <p:nvPr/>
        </p:nvSpPr>
        <p:spPr>
          <a:xfrm>
            <a:off x="368406" y="2501568"/>
            <a:ext cx="4475905" cy="646331"/>
          </a:xfrm>
          <a:prstGeom prst="rect">
            <a:avLst/>
          </a:prstGeom>
          <a:noFill/>
        </p:spPr>
        <p:txBody>
          <a:bodyPr wrap="none" rtlCol="0">
            <a:spAutoFit/>
          </a:bodyPr>
          <a:lstStyle/>
          <a:p>
            <a:r>
              <a:rPr kumimoji="1" lang="en-US" altLang="ja-JP" dirty="0"/>
              <a:t>Horizontal emittance growth is observed</a:t>
            </a:r>
            <a:br>
              <a:rPr kumimoji="1" lang="en-US" altLang="ja-JP" dirty="0"/>
            </a:br>
            <a:r>
              <a:rPr kumimoji="1" lang="en-US" altLang="ja-JP" dirty="0"/>
              <a:t>in LER. </a:t>
            </a:r>
            <a:endParaRPr kumimoji="1" lang="ja-JP" altLang="en-US"/>
          </a:p>
        </p:txBody>
      </p:sp>
      <p:cxnSp>
        <p:nvCxnSpPr>
          <p:cNvPr id="21" name="直線矢印コネクタ 20">
            <a:extLst>
              <a:ext uri="{FF2B5EF4-FFF2-40B4-BE49-F238E27FC236}">
                <a16:creationId xmlns:a16="http://schemas.microsoft.com/office/drawing/2014/main" id="{756A3CEC-5BFD-A111-FBA3-872DE3AA5308}"/>
              </a:ext>
            </a:extLst>
          </p:cNvPr>
          <p:cNvCxnSpPr/>
          <p:nvPr/>
        </p:nvCxnSpPr>
        <p:spPr>
          <a:xfrm>
            <a:off x="1136822" y="3015658"/>
            <a:ext cx="1729946" cy="1212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日付プレースホルダー 13">
            <a:extLst>
              <a:ext uri="{FF2B5EF4-FFF2-40B4-BE49-F238E27FC236}">
                <a16:creationId xmlns:a16="http://schemas.microsoft.com/office/drawing/2014/main" id="{71D4F2C1-8868-45D6-33B8-6D647F4C6075}"/>
              </a:ext>
            </a:extLst>
          </p:cNvPr>
          <p:cNvSpPr>
            <a:spLocks noGrp="1"/>
          </p:cNvSpPr>
          <p:nvPr>
            <p:ph type="dt" sz="half" idx="10"/>
          </p:nvPr>
        </p:nvSpPr>
        <p:spPr/>
        <p:txBody>
          <a:bodyPr/>
          <a:lstStyle/>
          <a:p>
            <a:r>
              <a:rPr lang="en-US" altLang="ja-JP"/>
              <a:t>2024/Oct/07</a:t>
            </a:r>
            <a:endParaRPr lang="en-US" altLang="ja-JP" dirty="0"/>
          </a:p>
        </p:txBody>
      </p:sp>
      <p:sp>
        <p:nvSpPr>
          <p:cNvPr id="17" name="フッター プレースホルダー 16">
            <a:extLst>
              <a:ext uri="{FF2B5EF4-FFF2-40B4-BE49-F238E27FC236}">
                <a16:creationId xmlns:a16="http://schemas.microsoft.com/office/drawing/2014/main" id="{81CAA11E-C4B8-4935-3C75-E55544D289C4}"/>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20" name="スライド番号プレースホルダー 19">
            <a:extLst>
              <a:ext uri="{FF2B5EF4-FFF2-40B4-BE49-F238E27FC236}">
                <a16:creationId xmlns:a16="http://schemas.microsoft.com/office/drawing/2014/main" id="{7099B519-79EB-F5D1-AE6F-8AA6416F7240}"/>
              </a:ext>
            </a:extLst>
          </p:cNvPr>
          <p:cNvSpPr>
            <a:spLocks noGrp="1"/>
          </p:cNvSpPr>
          <p:nvPr>
            <p:ph type="sldNum" sz="quarter" idx="12"/>
          </p:nvPr>
        </p:nvSpPr>
        <p:spPr/>
        <p:txBody>
          <a:bodyPr/>
          <a:lstStyle/>
          <a:p>
            <a:fld id="{D92486E9-A0B3-4706-B8AA-9F1AFB67B3EB}" type="slidenum">
              <a:rPr lang="ja-JP" altLang="en-US" smtClean="0"/>
              <a:pPr/>
              <a:t>53</a:t>
            </a:fld>
            <a:endParaRPr lang="ja-JP" altLang="en-US"/>
          </a:p>
        </p:txBody>
      </p:sp>
    </p:spTree>
    <p:extLst>
      <p:ext uri="{BB962C8B-B14F-4D97-AF65-F5344CB8AC3E}">
        <p14:creationId xmlns:p14="http://schemas.microsoft.com/office/powerpoint/2010/main" val="14689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CBB46-CD7A-851F-2171-331721755A21}"/>
              </a:ext>
            </a:extLst>
          </p:cNvPr>
          <p:cNvSpPr>
            <a:spLocks noGrp="1"/>
          </p:cNvSpPr>
          <p:nvPr>
            <p:ph type="title"/>
          </p:nvPr>
        </p:nvSpPr>
        <p:spPr/>
        <p:txBody>
          <a:bodyPr>
            <a:normAutofit fontScale="90000"/>
          </a:bodyPr>
          <a:lstStyle/>
          <a:p>
            <a:r>
              <a:rPr lang="en-US" dirty="0">
                <a:solidFill>
                  <a:srgbClr val="002060"/>
                </a:solidFill>
              </a:rPr>
              <a:t>Vertical tune scan in LER on May 22</a:t>
            </a:r>
            <a:r>
              <a:rPr lang="en-US" baseline="30000" dirty="0">
                <a:solidFill>
                  <a:srgbClr val="002060"/>
                </a:solidFill>
              </a:rPr>
              <a:t>nd</a:t>
            </a:r>
            <a:r>
              <a:rPr lang="en-US" dirty="0">
                <a:solidFill>
                  <a:srgbClr val="002060"/>
                </a:solidFill>
              </a:rPr>
              <a:t> 2024</a:t>
            </a:r>
          </a:p>
        </p:txBody>
      </p:sp>
      <p:pic>
        <p:nvPicPr>
          <p:cNvPr id="4" name="コンテンツ プレースホルダー 3">
            <a:extLst>
              <a:ext uri="{FF2B5EF4-FFF2-40B4-BE49-F238E27FC236}">
                <a16:creationId xmlns:a16="http://schemas.microsoft.com/office/drawing/2014/main" id="{F394AB14-A629-DC5C-0C81-4BE05501E20F}"/>
              </a:ext>
            </a:extLst>
          </p:cNvPr>
          <p:cNvPicPr>
            <a:picLocks noGrp="1" noChangeAspect="1"/>
          </p:cNvPicPr>
          <p:nvPr>
            <p:ph idx="1"/>
          </p:nvPr>
        </p:nvPicPr>
        <p:blipFill>
          <a:blip r:embed="rId2"/>
          <a:stretch>
            <a:fillRect/>
          </a:stretch>
        </p:blipFill>
        <p:spPr>
          <a:xfrm>
            <a:off x="917330" y="1034706"/>
            <a:ext cx="4420424" cy="5221838"/>
          </a:xfrm>
          <a:prstGeom prst="rect">
            <a:avLst/>
          </a:prstGeom>
        </p:spPr>
      </p:pic>
      <p:pic>
        <p:nvPicPr>
          <p:cNvPr id="5" name="図 4">
            <a:extLst>
              <a:ext uri="{FF2B5EF4-FFF2-40B4-BE49-F238E27FC236}">
                <a16:creationId xmlns:a16="http://schemas.microsoft.com/office/drawing/2014/main" id="{28750567-A4DC-7191-0037-041955CBF948}"/>
              </a:ext>
            </a:extLst>
          </p:cNvPr>
          <p:cNvPicPr>
            <a:picLocks noChangeAspect="1"/>
          </p:cNvPicPr>
          <p:nvPr/>
        </p:nvPicPr>
        <p:blipFill>
          <a:blip r:embed="rId3"/>
          <a:stretch>
            <a:fillRect/>
          </a:stretch>
        </p:blipFill>
        <p:spPr>
          <a:xfrm>
            <a:off x="6264965" y="1423125"/>
            <a:ext cx="4902200" cy="4445000"/>
          </a:xfrm>
          <a:prstGeom prst="rect">
            <a:avLst/>
          </a:prstGeom>
        </p:spPr>
      </p:pic>
      <p:sp>
        <p:nvSpPr>
          <p:cNvPr id="3" name="日付プレースホルダー 2">
            <a:extLst>
              <a:ext uri="{FF2B5EF4-FFF2-40B4-BE49-F238E27FC236}">
                <a16:creationId xmlns:a16="http://schemas.microsoft.com/office/drawing/2014/main" id="{14D49031-C330-3A97-E686-71D1C2C61B7B}"/>
              </a:ext>
            </a:extLst>
          </p:cNvPr>
          <p:cNvSpPr>
            <a:spLocks noGrp="1"/>
          </p:cNvSpPr>
          <p:nvPr>
            <p:ph type="dt" sz="half" idx="10"/>
          </p:nvPr>
        </p:nvSpPr>
        <p:spPr/>
        <p:txBody>
          <a:bodyPr/>
          <a:lstStyle/>
          <a:p>
            <a:r>
              <a:rPr lang="en-US" altLang="ja-JP"/>
              <a:t>2024/Oct/07</a:t>
            </a:r>
            <a:endParaRPr lang="en-US" altLang="ja-JP" dirty="0"/>
          </a:p>
        </p:txBody>
      </p:sp>
      <p:sp>
        <p:nvSpPr>
          <p:cNvPr id="6" name="フッター プレースホルダー 5">
            <a:extLst>
              <a:ext uri="{FF2B5EF4-FFF2-40B4-BE49-F238E27FC236}">
                <a16:creationId xmlns:a16="http://schemas.microsoft.com/office/drawing/2014/main" id="{4B35A447-18CC-FC09-2062-77D792B11724}"/>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7" name="スライド番号プレースホルダー 6">
            <a:extLst>
              <a:ext uri="{FF2B5EF4-FFF2-40B4-BE49-F238E27FC236}">
                <a16:creationId xmlns:a16="http://schemas.microsoft.com/office/drawing/2014/main" id="{17FE41B2-3D94-C045-EB58-5D5BF8CD63F6}"/>
              </a:ext>
            </a:extLst>
          </p:cNvPr>
          <p:cNvSpPr>
            <a:spLocks noGrp="1"/>
          </p:cNvSpPr>
          <p:nvPr>
            <p:ph type="sldNum" sz="quarter" idx="12"/>
          </p:nvPr>
        </p:nvSpPr>
        <p:spPr/>
        <p:txBody>
          <a:bodyPr/>
          <a:lstStyle/>
          <a:p>
            <a:fld id="{D92486E9-A0B3-4706-B8AA-9F1AFB67B3EB}" type="slidenum">
              <a:rPr lang="ja-JP" altLang="en-US" smtClean="0"/>
              <a:pPr/>
              <a:t>54</a:t>
            </a:fld>
            <a:endParaRPr lang="ja-JP" altLang="en-US"/>
          </a:p>
        </p:txBody>
      </p:sp>
    </p:spTree>
    <p:extLst>
      <p:ext uri="{BB962C8B-B14F-4D97-AF65-F5344CB8AC3E}">
        <p14:creationId xmlns:p14="http://schemas.microsoft.com/office/powerpoint/2010/main" val="15764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915A17-B2CC-5CCF-4455-C2288B3F858C}"/>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4F6EBFC3-1BF2-84A8-AE03-66A3B117DFFD}"/>
              </a:ext>
            </a:extLst>
          </p:cNvPr>
          <p:cNvSpPr>
            <a:spLocks noGrp="1"/>
          </p:cNvSpPr>
          <p:nvPr>
            <p:ph idx="1"/>
          </p:nvPr>
        </p:nvSpPr>
        <p:spPr/>
        <p:txBody>
          <a:bodyPr/>
          <a:lstStyle/>
          <a:p>
            <a:endParaRPr lang="en-US"/>
          </a:p>
        </p:txBody>
      </p:sp>
      <p:pic>
        <p:nvPicPr>
          <p:cNvPr id="4" name="図 3">
            <a:extLst>
              <a:ext uri="{FF2B5EF4-FFF2-40B4-BE49-F238E27FC236}">
                <a16:creationId xmlns:a16="http://schemas.microsoft.com/office/drawing/2014/main" id="{D6B2C647-7FED-A5FF-E236-0F9F98FADFD3}"/>
              </a:ext>
            </a:extLst>
          </p:cNvPr>
          <p:cNvPicPr>
            <a:picLocks noChangeAspect="1"/>
          </p:cNvPicPr>
          <p:nvPr/>
        </p:nvPicPr>
        <p:blipFill>
          <a:blip r:embed="rId2"/>
          <a:stretch>
            <a:fillRect/>
          </a:stretch>
        </p:blipFill>
        <p:spPr>
          <a:xfrm>
            <a:off x="469557" y="62134"/>
            <a:ext cx="11491784" cy="6596597"/>
          </a:xfrm>
          <a:prstGeom prst="rect">
            <a:avLst/>
          </a:prstGeom>
        </p:spPr>
      </p:pic>
      <p:sp>
        <p:nvSpPr>
          <p:cNvPr id="5" name="テキスト ボックス 4">
            <a:extLst>
              <a:ext uri="{FF2B5EF4-FFF2-40B4-BE49-F238E27FC236}">
                <a16:creationId xmlns:a16="http://schemas.microsoft.com/office/drawing/2014/main" id="{01F597E2-A7D7-6249-18D2-4F912FA8FEB7}"/>
              </a:ext>
            </a:extLst>
          </p:cNvPr>
          <p:cNvSpPr txBox="1"/>
          <p:nvPr/>
        </p:nvSpPr>
        <p:spPr>
          <a:xfrm>
            <a:off x="5636830" y="72737"/>
            <a:ext cx="6105197" cy="584775"/>
          </a:xfrm>
          <a:prstGeom prst="rect">
            <a:avLst/>
          </a:prstGeom>
          <a:noFill/>
        </p:spPr>
        <p:txBody>
          <a:bodyPr wrap="none" rtlCol="0">
            <a:spAutoFit/>
          </a:bodyPr>
          <a:lstStyle/>
          <a:p>
            <a:r>
              <a:rPr lang="en-US" sz="3200" b="1" dirty="0">
                <a:solidFill>
                  <a:srgbClr val="7030A0"/>
                </a:solidFill>
                <a:latin typeface="Meiryo" panose="020B0604030504040204" pitchFamily="34" charset="-128"/>
                <a:ea typeface="Meiryo" panose="020B0604030504040204" pitchFamily="34" charset="-128"/>
              </a:rPr>
              <a:t>LER Horizontal tune survey</a:t>
            </a:r>
          </a:p>
        </p:txBody>
      </p:sp>
      <p:sp>
        <p:nvSpPr>
          <p:cNvPr id="6" name="テキスト ボックス 5">
            <a:extLst>
              <a:ext uri="{FF2B5EF4-FFF2-40B4-BE49-F238E27FC236}">
                <a16:creationId xmlns:a16="http://schemas.microsoft.com/office/drawing/2014/main" id="{3C820841-7471-35E7-1B15-49D4BD2D313C}"/>
              </a:ext>
            </a:extLst>
          </p:cNvPr>
          <p:cNvSpPr txBox="1"/>
          <p:nvPr/>
        </p:nvSpPr>
        <p:spPr>
          <a:xfrm>
            <a:off x="230659" y="6356868"/>
            <a:ext cx="1023037" cy="369332"/>
          </a:xfrm>
          <a:prstGeom prst="rect">
            <a:avLst/>
          </a:prstGeom>
          <a:noFill/>
          <a:ln>
            <a:solidFill>
              <a:srgbClr val="FF0000"/>
            </a:solidFill>
          </a:ln>
        </p:spPr>
        <p:txBody>
          <a:bodyPr wrap="none" rtlCol="0">
            <a:spAutoFit/>
          </a:bodyPr>
          <a:lstStyle/>
          <a:p>
            <a:r>
              <a:rPr lang="en-US" dirty="0"/>
              <a:t>D. Zhou</a:t>
            </a:r>
          </a:p>
        </p:txBody>
      </p:sp>
      <p:sp>
        <p:nvSpPr>
          <p:cNvPr id="7" name="テキスト ボックス 6">
            <a:extLst>
              <a:ext uri="{FF2B5EF4-FFF2-40B4-BE49-F238E27FC236}">
                <a16:creationId xmlns:a16="http://schemas.microsoft.com/office/drawing/2014/main" id="{F7085BF6-92E5-A3E0-DE40-9E1EEF540E8A}"/>
              </a:ext>
            </a:extLst>
          </p:cNvPr>
          <p:cNvSpPr txBox="1"/>
          <p:nvPr/>
        </p:nvSpPr>
        <p:spPr>
          <a:xfrm>
            <a:off x="4476364" y="3657649"/>
            <a:ext cx="861133" cy="584775"/>
          </a:xfrm>
          <a:prstGeom prst="rect">
            <a:avLst/>
          </a:prstGeom>
          <a:noFill/>
        </p:spPr>
        <p:txBody>
          <a:bodyPr wrap="none" rtlCol="0">
            <a:spAutoFit/>
          </a:bodyPr>
          <a:lstStyle/>
          <a:p>
            <a:r>
              <a:rPr kumimoji="1" lang="en-US" altLang="ja-JP" sz="3200" dirty="0">
                <a:latin typeface="Symbol" pitchFamily="2" charset="2"/>
              </a:rPr>
              <a:t>e</a:t>
            </a:r>
            <a:r>
              <a:rPr kumimoji="1" lang="en-US" altLang="ja-JP" sz="3200" dirty="0"/>
              <a:t>x+</a:t>
            </a:r>
            <a:endParaRPr kumimoji="1" lang="ja-JP" altLang="en-US" sz="3200"/>
          </a:p>
        </p:txBody>
      </p:sp>
      <p:sp>
        <p:nvSpPr>
          <p:cNvPr id="8" name="テキスト ボックス 7">
            <a:extLst>
              <a:ext uri="{FF2B5EF4-FFF2-40B4-BE49-F238E27FC236}">
                <a16:creationId xmlns:a16="http://schemas.microsoft.com/office/drawing/2014/main" id="{E1F8F19B-0773-4E91-2989-4EAADDF9DAA0}"/>
              </a:ext>
            </a:extLst>
          </p:cNvPr>
          <p:cNvSpPr txBox="1"/>
          <p:nvPr/>
        </p:nvSpPr>
        <p:spPr>
          <a:xfrm>
            <a:off x="9546753" y="3241638"/>
            <a:ext cx="861133" cy="584775"/>
          </a:xfrm>
          <a:prstGeom prst="rect">
            <a:avLst/>
          </a:prstGeom>
          <a:noFill/>
        </p:spPr>
        <p:txBody>
          <a:bodyPr wrap="none" rtlCol="0">
            <a:spAutoFit/>
          </a:bodyPr>
          <a:lstStyle/>
          <a:p>
            <a:r>
              <a:rPr kumimoji="1" lang="en-US" altLang="ja-JP" sz="3200" dirty="0" err="1">
                <a:latin typeface="Symbol" pitchFamily="2" charset="2"/>
              </a:rPr>
              <a:t>e</a:t>
            </a:r>
            <a:r>
              <a:rPr kumimoji="1" lang="en-US" altLang="ja-JP" sz="3200" dirty="0" err="1"/>
              <a:t>y</a:t>
            </a:r>
            <a:r>
              <a:rPr kumimoji="1" lang="en-US" altLang="ja-JP" sz="3200" dirty="0"/>
              <a:t>+</a:t>
            </a:r>
            <a:endParaRPr kumimoji="1" lang="ja-JP" altLang="en-US" sz="3200"/>
          </a:p>
        </p:txBody>
      </p:sp>
      <p:sp>
        <p:nvSpPr>
          <p:cNvPr id="9" name="テキスト ボックス 8">
            <a:extLst>
              <a:ext uri="{FF2B5EF4-FFF2-40B4-BE49-F238E27FC236}">
                <a16:creationId xmlns:a16="http://schemas.microsoft.com/office/drawing/2014/main" id="{94D78714-F380-6361-D019-C0703BD9AD48}"/>
              </a:ext>
            </a:extLst>
          </p:cNvPr>
          <p:cNvSpPr txBox="1"/>
          <p:nvPr/>
        </p:nvSpPr>
        <p:spPr>
          <a:xfrm>
            <a:off x="2879772" y="2730844"/>
            <a:ext cx="4054315" cy="369332"/>
          </a:xfrm>
          <a:prstGeom prst="rect">
            <a:avLst/>
          </a:prstGeom>
          <a:noFill/>
        </p:spPr>
        <p:txBody>
          <a:bodyPr wrap="none" rtlCol="0">
            <a:spAutoFit/>
          </a:bodyPr>
          <a:lstStyle/>
          <a:p>
            <a:r>
              <a:rPr kumimoji="1" lang="en-US" altLang="ja-JP" dirty="0"/>
              <a:t>w/o CW, </a:t>
            </a:r>
            <a:r>
              <a:rPr kumimoji="1" lang="en-US" altLang="ja-JP" dirty="0">
                <a:latin typeface="Symbol" pitchFamily="2" charset="2"/>
              </a:rPr>
              <a:t>b</a:t>
            </a:r>
            <a:r>
              <a:rPr kumimoji="1" lang="en-US" altLang="ja-JP" dirty="0"/>
              <a:t>y*=8mm,Ib(LER)=0.32mA</a:t>
            </a:r>
            <a:endParaRPr kumimoji="1" lang="ja-JP" altLang="en-US"/>
          </a:p>
        </p:txBody>
      </p:sp>
      <p:cxnSp>
        <p:nvCxnSpPr>
          <p:cNvPr id="11" name="直線矢印コネクタ 10">
            <a:extLst>
              <a:ext uri="{FF2B5EF4-FFF2-40B4-BE49-F238E27FC236}">
                <a16:creationId xmlns:a16="http://schemas.microsoft.com/office/drawing/2014/main" id="{EE74A7D5-7432-302E-29E5-C425A6889EAE}"/>
              </a:ext>
            </a:extLst>
          </p:cNvPr>
          <p:cNvCxnSpPr/>
          <p:nvPr/>
        </p:nvCxnSpPr>
        <p:spPr>
          <a:xfrm flipH="1">
            <a:off x="2693773" y="2990335"/>
            <a:ext cx="1569308" cy="1252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DF89603-E27E-ABB8-8A5D-C9459A2679C9}"/>
              </a:ext>
            </a:extLst>
          </p:cNvPr>
          <p:cNvSpPr txBox="1"/>
          <p:nvPr/>
        </p:nvSpPr>
        <p:spPr>
          <a:xfrm>
            <a:off x="4277495" y="3017820"/>
            <a:ext cx="3916457" cy="369332"/>
          </a:xfrm>
          <a:prstGeom prst="rect">
            <a:avLst/>
          </a:prstGeom>
          <a:noFill/>
        </p:spPr>
        <p:txBody>
          <a:bodyPr wrap="none" rtlCol="0">
            <a:spAutoFit/>
          </a:bodyPr>
          <a:lstStyle/>
          <a:p>
            <a:r>
              <a:rPr kumimoji="1" lang="en-US" altLang="ja-JP" dirty="0"/>
              <a:t>w/ CW, </a:t>
            </a:r>
            <a:r>
              <a:rPr kumimoji="1" lang="en-US" altLang="ja-JP" dirty="0">
                <a:latin typeface="Symbol" pitchFamily="2" charset="2"/>
              </a:rPr>
              <a:t>b</a:t>
            </a:r>
            <a:r>
              <a:rPr kumimoji="1" lang="en-US" altLang="ja-JP" dirty="0"/>
              <a:t>y*=1mm,Ib(LER)=0.26mA</a:t>
            </a:r>
            <a:endParaRPr kumimoji="1" lang="ja-JP" altLang="en-US"/>
          </a:p>
        </p:txBody>
      </p:sp>
      <p:cxnSp>
        <p:nvCxnSpPr>
          <p:cNvPr id="14" name="直線矢印コネクタ 13">
            <a:extLst>
              <a:ext uri="{FF2B5EF4-FFF2-40B4-BE49-F238E27FC236}">
                <a16:creationId xmlns:a16="http://schemas.microsoft.com/office/drawing/2014/main" id="{8565004B-AC6B-AB1E-AAB1-EF97A15FC84A}"/>
              </a:ext>
            </a:extLst>
          </p:cNvPr>
          <p:cNvCxnSpPr/>
          <p:nvPr/>
        </p:nvCxnSpPr>
        <p:spPr>
          <a:xfrm flipH="1">
            <a:off x="4151870" y="3241638"/>
            <a:ext cx="926757" cy="2071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0FF6764-3333-DE9A-D738-14C8B40B8F48}"/>
              </a:ext>
            </a:extLst>
          </p:cNvPr>
          <p:cNvSpPr txBox="1"/>
          <p:nvPr/>
        </p:nvSpPr>
        <p:spPr>
          <a:xfrm>
            <a:off x="10199114" y="4885042"/>
            <a:ext cx="2040943" cy="646331"/>
          </a:xfrm>
          <a:prstGeom prst="rect">
            <a:avLst/>
          </a:prstGeom>
          <a:noFill/>
        </p:spPr>
        <p:txBody>
          <a:bodyPr wrap="none" rtlCol="0">
            <a:spAutoFit/>
          </a:bodyPr>
          <a:lstStyle/>
          <a:p>
            <a:r>
              <a:rPr lang="en-US" altLang="ja-JP" dirty="0"/>
              <a:t>single</a:t>
            </a:r>
            <a:r>
              <a:rPr kumimoji="1" lang="en-US" altLang="ja-JP" dirty="0"/>
              <a:t>, </a:t>
            </a:r>
            <a:r>
              <a:rPr kumimoji="1" lang="en-US" altLang="ja-JP" dirty="0">
                <a:latin typeface="Symbol" pitchFamily="2" charset="2"/>
              </a:rPr>
              <a:t>b</a:t>
            </a:r>
            <a:r>
              <a:rPr kumimoji="1" lang="en-US" altLang="ja-JP" dirty="0"/>
              <a:t>y*=8mm,</a:t>
            </a:r>
            <a:br>
              <a:rPr kumimoji="1" lang="en-US" altLang="ja-JP" dirty="0"/>
            </a:br>
            <a:r>
              <a:rPr kumimoji="1" lang="en-US" altLang="ja-JP" dirty="0" err="1"/>
              <a:t>Ib</a:t>
            </a:r>
            <a:r>
              <a:rPr kumimoji="1" lang="en-US" altLang="ja-JP" dirty="0"/>
              <a:t>(LER)=0.32mA</a:t>
            </a:r>
            <a:endParaRPr kumimoji="1" lang="ja-JP" altLang="en-US"/>
          </a:p>
        </p:txBody>
      </p:sp>
      <p:cxnSp>
        <p:nvCxnSpPr>
          <p:cNvPr id="17" name="直線矢印コネクタ 16">
            <a:extLst>
              <a:ext uri="{FF2B5EF4-FFF2-40B4-BE49-F238E27FC236}">
                <a16:creationId xmlns:a16="http://schemas.microsoft.com/office/drawing/2014/main" id="{5340F216-0D1C-C0D3-6E65-986EF336F745}"/>
              </a:ext>
            </a:extLst>
          </p:cNvPr>
          <p:cNvCxnSpPr/>
          <p:nvPr/>
        </p:nvCxnSpPr>
        <p:spPr>
          <a:xfrm flipH="1">
            <a:off x="9848335" y="5041557"/>
            <a:ext cx="3507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3DE02BF8-DD67-373A-B373-FF6374C09DED}"/>
              </a:ext>
            </a:extLst>
          </p:cNvPr>
          <p:cNvSpPr txBox="1"/>
          <p:nvPr/>
        </p:nvSpPr>
        <p:spPr>
          <a:xfrm>
            <a:off x="10224168" y="5700998"/>
            <a:ext cx="2040943" cy="646331"/>
          </a:xfrm>
          <a:prstGeom prst="rect">
            <a:avLst/>
          </a:prstGeom>
          <a:noFill/>
        </p:spPr>
        <p:txBody>
          <a:bodyPr wrap="none" rtlCol="0">
            <a:spAutoFit/>
          </a:bodyPr>
          <a:lstStyle/>
          <a:p>
            <a:r>
              <a:rPr lang="en-US" altLang="ja-JP" dirty="0"/>
              <a:t>single</a:t>
            </a:r>
            <a:r>
              <a:rPr kumimoji="1" lang="en-US" altLang="ja-JP" dirty="0"/>
              <a:t>, </a:t>
            </a:r>
            <a:r>
              <a:rPr kumimoji="1" lang="en-US" altLang="ja-JP" dirty="0">
                <a:latin typeface="Symbol" pitchFamily="2" charset="2"/>
              </a:rPr>
              <a:t>b</a:t>
            </a:r>
            <a:r>
              <a:rPr kumimoji="1" lang="en-US" altLang="ja-JP" dirty="0"/>
              <a:t>y*=1mm,</a:t>
            </a:r>
            <a:br>
              <a:rPr kumimoji="1" lang="en-US" altLang="ja-JP" dirty="0"/>
            </a:br>
            <a:r>
              <a:rPr kumimoji="1" lang="en-US" altLang="ja-JP" dirty="0" err="1"/>
              <a:t>Ib</a:t>
            </a:r>
            <a:r>
              <a:rPr kumimoji="1" lang="en-US" altLang="ja-JP" dirty="0"/>
              <a:t>(LER)=0.51mA</a:t>
            </a:r>
            <a:endParaRPr kumimoji="1" lang="ja-JP" altLang="en-US"/>
          </a:p>
        </p:txBody>
      </p:sp>
      <p:cxnSp>
        <p:nvCxnSpPr>
          <p:cNvPr id="19" name="直線矢印コネクタ 18">
            <a:extLst>
              <a:ext uri="{FF2B5EF4-FFF2-40B4-BE49-F238E27FC236}">
                <a16:creationId xmlns:a16="http://schemas.microsoft.com/office/drawing/2014/main" id="{C4FDE091-024D-FF39-BBAF-DE0C86CE4998}"/>
              </a:ext>
            </a:extLst>
          </p:cNvPr>
          <p:cNvCxnSpPr/>
          <p:nvPr/>
        </p:nvCxnSpPr>
        <p:spPr>
          <a:xfrm flipH="1">
            <a:off x="10000735" y="5984793"/>
            <a:ext cx="3507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8643D4E-6178-690C-BD3F-47F15D9AF1C8}"/>
              </a:ext>
            </a:extLst>
          </p:cNvPr>
          <p:cNvSpPr txBox="1"/>
          <p:nvPr/>
        </p:nvSpPr>
        <p:spPr>
          <a:xfrm>
            <a:off x="469557" y="2431512"/>
            <a:ext cx="9153468" cy="369332"/>
          </a:xfrm>
          <a:prstGeom prst="rect">
            <a:avLst/>
          </a:prstGeom>
          <a:noFill/>
        </p:spPr>
        <p:txBody>
          <a:bodyPr wrap="none" rtlCol="0">
            <a:spAutoFit/>
          </a:bodyPr>
          <a:lstStyle/>
          <a:p>
            <a:r>
              <a:rPr kumimoji="1" lang="en-US" altLang="ja-JP" dirty="0"/>
              <a:t>The working point </a:t>
            </a:r>
            <a:r>
              <a:rPr kumimoji="1" lang="en-US" altLang="ja-JP" dirty="0" err="1">
                <a:latin typeface="Symbol" pitchFamily="2" charset="2"/>
              </a:rPr>
              <a:t>n</a:t>
            </a:r>
            <a:r>
              <a:rPr kumimoji="1" lang="en-US" altLang="ja-JP" dirty="0" err="1"/>
              <a:t>x</a:t>
            </a:r>
            <a:r>
              <a:rPr kumimoji="1" lang="en-US" altLang="ja-JP" dirty="0"/>
              <a:t>+-44.548 seems worse than </a:t>
            </a:r>
            <a:r>
              <a:rPr lang="en-US" altLang="ja-JP" dirty="0" err="1">
                <a:latin typeface="Symbol" pitchFamily="2" charset="2"/>
              </a:rPr>
              <a:t>n</a:t>
            </a:r>
            <a:r>
              <a:rPr kumimoji="1" lang="en-US" altLang="ja-JP" dirty="0" err="1"/>
              <a:t>x</a:t>
            </a:r>
            <a:r>
              <a:rPr kumimoji="1" lang="en-US" altLang="ja-JP" dirty="0"/>
              <a:t>+=44.525 due to vertical blowup.</a:t>
            </a:r>
            <a:endParaRPr kumimoji="1" lang="ja-JP" altLang="en-US"/>
          </a:p>
        </p:txBody>
      </p:sp>
      <p:cxnSp>
        <p:nvCxnSpPr>
          <p:cNvPr id="22" name="直線矢印コネクタ 21">
            <a:extLst>
              <a:ext uri="{FF2B5EF4-FFF2-40B4-BE49-F238E27FC236}">
                <a16:creationId xmlns:a16="http://schemas.microsoft.com/office/drawing/2014/main" id="{76380E76-B476-D94A-8B02-A31BCE99BD12}"/>
              </a:ext>
            </a:extLst>
          </p:cNvPr>
          <p:cNvCxnSpPr/>
          <p:nvPr/>
        </p:nvCxnSpPr>
        <p:spPr>
          <a:xfrm>
            <a:off x="7673546" y="2730844"/>
            <a:ext cx="1297459" cy="2988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日付プレースホルダー 9">
            <a:extLst>
              <a:ext uri="{FF2B5EF4-FFF2-40B4-BE49-F238E27FC236}">
                <a16:creationId xmlns:a16="http://schemas.microsoft.com/office/drawing/2014/main" id="{241697B5-FE34-8F33-FFC8-83DE36408B56}"/>
              </a:ext>
            </a:extLst>
          </p:cNvPr>
          <p:cNvSpPr>
            <a:spLocks noGrp="1"/>
          </p:cNvSpPr>
          <p:nvPr>
            <p:ph type="dt" sz="half" idx="10"/>
          </p:nvPr>
        </p:nvSpPr>
        <p:spPr/>
        <p:txBody>
          <a:bodyPr/>
          <a:lstStyle/>
          <a:p>
            <a:r>
              <a:rPr lang="en-US" altLang="ja-JP"/>
              <a:t>2024/Oct/07</a:t>
            </a:r>
            <a:endParaRPr lang="en-US" altLang="ja-JP" dirty="0"/>
          </a:p>
        </p:txBody>
      </p:sp>
      <p:sp>
        <p:nvSpPr>
          <p:cNvPr id="13" name="フッター プレースホルダー 12">
            <a:extLst>
              <a:ext uri="{FF2B5EF4-FFF2-40B4-BE49-F238E27FC236}">
                <a16:creationId xmlns:a16="http://schemas.microsoft.com/office/drawing/2014/main" id="{0D602CC0-D219-48FB-845A-2D6332BC8CFD}"/>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16" name="スライド番号プレースホルダー 15">
            <a:extLst>
              <a:ext uri="{FF2B5EF4-FFF2-40B4-BE49-F238E27FC236}">
                <a16:creationId xmlns:a16="http://schemas.microsoft.com/office/drawing/2014/main" id="{DEF4983F-EB30-B0F2-35B1-D89C89DD17FF}"/>
              </a:ext>
            </a:extLst>
          </p:cNvPr>
          <p:cNvSpPr>
            <a:spLocks noGrp="1"/>
          </p:cNvSpPr>
          <p:nvPr>
            <p:ph type="sldNum" sz="quarter" idx="12"/>
          </p:nvPr>
        </p:nvSpPr>
        <p:spPr/>
        <p:txBody>
          <a:bodyPr/>
          <a:lstStyle/>
          <a:p>
            <a:fld id="{D92486E9-A0B3-4706-B8AA-9F1AFB67B3EB}" type="slidenum">
              <a:rPr lang="ja-JP" altLang="en-US" smtClean="0"/>
              <a:pPr/>
              <a:t>55</a:t>
            </a:fld>
            <a:endParaRPr lang="ja-JP" altLang="en-US"/>
          </a:p>
        </p:txBody>
      </p:sp>
    </p:spTree>
    <p:extLst>
      <p:ext uri="{BB962C8B-B14F-4D97-AF65-F5344CB8AC3E}">
        <p14:creationId xmlns:p14="http://schemas.microsoft.com/office/powerpoint/2010/main" val="1110680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E8CEE3-9749-79F4-DC87-BC4EC3889FFC}"/>
              </a:ext>
            </a:extLst>
          </p:cNvPr>
          <p:cNvSpPr>
            <a:spLocks noGrp="1"/>
          </p:cNvSpPr>
          <p:nvPr>
            <p:ph type="title"/>
          </p:nvPr>
        </p:nvSpPr>
        <p:spPr/>
        <p:txBody>
          <a:bodyPr>
            <a:normAutofit fontScale="90000"/>
          </a:bodyPr>
          <a:lstStyle/>
          <a:p>
            <a:r>
              <a:rPr lang="en-US" altLang="ja-JP" dirty="0">
                <a:solidFill>
                  <a:srgbClr val="011893"/>
                </a:solidFill>
              </a:rPr>
              <a:t>Summary of tune survey</a:t>
            </a:r>
            <a:endParaRPr lang="en-US" dirty="0"/>
          </a:p>
        </p:txBody>
      </p:sp>
      <p:sp>
        <p:nvSpPr>
          <p:cNvPr id="4" name="日付プレースホルダー 3">
            <a:extLst>
              <a:ext uri="{FF2B5EF4-FFF2-40B4-BE49-F238E27FC236}">
                <a16:creationId xmlns:a16="http://schemas.microsoft.com/office/drawing/2014/main" id="{39AF941E-1DDD-EC61-DB12-292A9BE155BC}"/>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8A2C62C6-5FA0-4F7C-5669-C75FC6412559}"/>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E01AC338-39D4-C605-7AD2-AF31FD3D0DC2}"/>
              </a:ext>
            </a:extLst>
          </p:cNvPr>
          <p:cNvSpPr>
            <a:spLocks noGrp="1"/>
          </p:cNvSpPr>
          <p:nvPr>
            <p:ph type="sldNum" sz="quarter" idx="12"/>
          </p:nvPr>
        </p:nvSpPr>
        <p:spPr/>
        <p:txBody>
          <a:bodyPr/>
          <a:lstStyle/>
          <a:p>
            <a:fld id="{D92486E9-A0B3-4706-B8AA-9F1AFB67B3EB}" type="slidenum">
              <a:rPr lang="ja-JP" altLang="en-US" smtClean="0"/>
              <a:pPr/>
              <a:t>56</a:t>
            </a:fld>
            <a:endParaRPr lang="ja-JP" altLang="en-US"/>
          </a:p>
        </p:txBody>
      </p:sp>
      <p:sp>
        <p:nvSpPr>
          <p:cNvPr id="8" name="コンテンツ プレースホルダー 2">
            <a:extLst>
              <a:ext uri="{FF2B5EF4-FFF2-40B4-BE49-F238E27FC236}">
                <a16:creationId xmlns:a16="http://schemas.microsoft.com/office/drawing/2014/main" id="{DE61E761-AD05-5299-928F-9E6A253EC100}"/>
              </a:ext>
            </a:extLst>
          </p:cNvPr>
          <p:cNvSpPr txBox="1">
            <a:spLocks/>
          </p:cNvSpPr>
          <p:nvPr/>
        </p:nvSpPr>
        <p:spPr>
          <a:xfrm>
            <a:off x="255104" y="1197969"/>
            <a:ext cx="10515600" cy="5038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dirty="0"/>
          </a:p>
          <a:p>
            <a:endParaRPr lang="en-US" dirty="0"/>
          </a:p>
        </p:txBody>
      </p:sp>
      <p:sp>
        <p:nvSpPr>
          <p:cNvPr id="7" name="コンテンツ プレースホルダー 6">
            <a:extLst>
              <a:ext uri="{FF2B5EF4-FFF2-40B4-BE49-F238E27FC236}">
                <a16:creationId xmlns:a16="http://schemas.microsoft.com/office/drawing/2014/main" id="{09776E00-C451-6629-77C7-A9C89F7B0D9C}"/>
              </a:ext>
            </a:extLst>
          </p:cNvPr>
          <p:cNvSpPr>
            <a:spLocks noGrp="1"/>
          </p:cNvSpPr>
          <p:nvPr>
            <p:ph idx="1"/>
          </p:nvPr>
        </p:nvSpPr>
        <p:spPr/>
        <p:txBody>
          <a:bodyPr>
            <a:normAutofit fontScale="85000" lnSpcReduction="10000"/>
          </a:bodyPr>
          <a:lstStyle/>
          <a:p>
            <a:r>
              <a:rPr kumimoji="1" lang="en-US" altLang="ja-JP" dirty="0"/>
              <a:t>Crab waist (CW) seems to kill the (</a:t>
            </a:r>
            <a:r>
              <a:rPr kumimoji="1" lang="en-US" altLang="ja-JP" dirty="0" err="1">
                <a:latin typeface="Symbol" pitchFamily="2" charset="2"/>
              </a:rPr>
              <a:t>n</a:t>
            </a:r>
            <a:r>
              <a:rPr kumimoji="1" lang="en-US" altLang="ja-JP" dirty="0" err="1"/>
              <a:t>x</a:t>
            </a:r>
            <a:r>
              <a:rPr kumimoji="1" lang="en-US" altLang="ja-JP" dirty="0"/>
              <a:t> + 4</a:t>
            </a:r>
            <a:r>
              <a:rPr kumimoji="1" lang="en-US" altLang="ja-JP" dirty="0">
                <a:latin typeface="Symbol" pitchFamily="2" charset="2"/>
              </a:rPr>
              <a:t>n</a:t>
            </a:r>
            <a:r>
              <a:rPr kumimoji="1" lang="en-US" altLang="ja-JP" dirty="0"/>
              <a:t>y+ </a:t>
            </a:r>
            <a:r>
              <a:rPr kumimoji="1" lang="en-US" altLang="ja-JP" dirty="0">
                <a:latin typeface="Symbol" pitchFamily="2" charset="2"/>
              </a:rPr>
              <a:t>a</a:t>
            </a:r>
            <a:r>
              <a:rPr kumimoji="1" lang="en-US" altLang="ja-JP" dirty="0"/>
              <a:t>=N) resonance as is expected.</a:t>
            </a:r>
            <a:endParaRPr kumimoji="1" lang="ja-JP" altLang="en-US"/>
          </a:p>
          <a:p>
            <a:r>
              <a:rPr kumimoji="1" lang="en-US" altLang="ja-JP" dirty="0"/>
              <a:t>The working point </a:t>
            </a:r>
            <a:r>
              <a:rPr kumimoji="1" lang="en-US" altLang="ja-JP" dirty="0" err="1">
                <a:latin typeface="Symbol" pitchFamily="2" charset="2"/>
              </a:rPr>
              <a:t>n</a:t>
            </a:r>
            <a:r>
              <a:rPr kumimoji="1" lang="en-US" altLang="ja-JP" dirty="0" err="1"/>
              <a:t>x</a:t>
            </a:r>
            <a:r>
              <a:rPr kumimoji="1" lang="en-US" altLang="ja-JP" dirty="0"/>
              <a:t>+-44.548 seems worse than </a:t>
            </a:r>
            <a:r>
              <a:rPr lang="en-US" altLang="ja-JP" dirty="0" err="1">
                <a:latin typeface="Symbol" pitchFamily="2" charset="2"/>
              </a:rPr>
              <a:t>n</a:t>
            </a:r>
            <a:r>
              <a:rPr kumimoji="1" lang="en-US" altLang="ja-JP" dirty="0" err="1"/>
              <a:t>x</a:t>
            </a:r>
            <a:r>
              <a:rPr kumimoji="1" lang="en-US" altLang="ja-JP" dirty="0"/>
              <a:t>+=44.525 due to vertical blowup, although simulation showed </a:t>
            </a:r>
            <a:r>
              <a:rPr kumimoji="1" lang="en-US" altLang="ja-JP" dirty="0" err="1">
                <a:latin typeface="Symbol" pitchFamily="2" charset="2"/>
              </a:rPr>
              <a:t>n</a:t>
            </a:r>
            <a:r>
              <a:rPr kumimoji="1" lang="en-US" altLang="ja-JP" dirty="0" err="1"/>
              <a:t>x</a:t>
            </a:r>
            <a:r>
              <a:rPr kumimoji="1" lang="en-US" altLang="ja-JP" dirty="0"/>
              <a:t>+-44.548 is good to suppress the horizontal blowup,</a:t>
            </a:r>
          </a:p>
          <a:p>
            <a:pPr lvl="1"/>
            <a:r>
              <a:rPr kumimoji="1" lang="en-US" altLang="ja-JP" dirty="0"/>
              <a:t>We need to try again after chromatic coupling correction.</a:t>
            </a:r>
            <a:endParaRPr kumimoji="1" lang="ja-JP" altLang="en-US"/>
          </a:p>
          <a:p>
            <a:r>
              <a:rPr lang="en-US" dirty="0"/>
              <a:t>The present working points of (</a:t>
            </a:r>
            <a:r>
              <a:rPr lang="en-US" dirty="0" err="1">
                <a:latin typeface="Symbol" pitchFamily="2" charset="2"/>
              </a:rPr>
              <a:t>n</a:t>
            </a:r>
            <a:r>
              <a:rPr lang="en-US" baseline="-25000" dirty="0" err="1"/>
              <a:t>x</a:t>
            </a:r>
            <a:r>
              <a:rPr lang="en-US" dirty="0" err="1"/>
              <a:t>,</a:t>
            </a:r>
            <a:r>
              <a:rPr lang="en-US" dirty="0" err="1">
                <a:latin typeface="Symbol" pitchFamily="2" charset="2"/>
              </a:rPr>
              <a:t>n</a:t>
            </a:r>
            <a:r>
              <a:rPr lang="en-US" baseline="-25000" dirty="0" err="1"/>
              <a:t>y</a:t>
            </a:r>
            <a:r>
              <a:rPr lang="en-US" dirty="0"/>
              <a:t>) = (.523, .580) (LER) and (.531, .575)(HER) at the end of 2024b run are near to the design value of </a:t>
            </a:r>
            <a:r>
              <a:rPr lang="en-US" altLang="ja-JP" dirty="0"/>
              <a:t>(</a:t>
            </a:r>
            <a:r>
              <a:rPr lang="en-US" altLang="ja-JP" dirty="0" err="1">
                <a:latin typeface="Symbol" pitchFamily="2" charset="2"/>
              </a:rPr>
              <a:t>n</a:t>
            </a:r>
            <a:r>
              <a:rPr lang="en-US" altLang="ja-JP" baseline="-25000" dirty="0" err="1"/>
              <a:t>x</a:t>
            </a:r>
            <a:r>
              <a:rPr lang="en-US" altLang="ja-JP" dirty="0" err="1"/>
              <a:t>,</a:t>
            </a:r>
            <a:r>
              <a:rPr lang="en-US" altLang="ja-JP" dirty="0" err="1">
                <a:latin typeface="Symbol" pitchFamily="2" charset="2"/>
              </a:rPr>
              <a:t>n</a:t>
            </a:r>
            <a:r>
              <a:rPr lang="en-US" altLang="ja-JP" baseline="-25000" dirty="0" err="1"/>
              <a:t>y</a:t>
            </a:r>
            <a:r>
              <a:rPr lang="en-US" altLang="ja-JP" dirty="0"/>
              <a:t>) = (.530, .570) .</a:t>
            </a:r>
          </a:p>
          <a:p>
            <a:r>
              <a:rPr lang="en-US" dirty="0"/>
              <a:t>To search for better working points for LER, which give a higher luminosity, a relatively wide-range (horizontal and vertical) tune survey was done. However, a better working point was not found so far.</a:t>
            </a:r>
          </a:p>
          <a:p>
            <a:r>
              <a:rPr lang="en-US" dirty="0"/>
              <a:t>At the present SuperKEKB, one of the most serious problem is that the total beam current of LER (and HER) (and the luminosity) is limited by the balance between beam injection and beam lifetime. Beam-beam effects affect beam injection efficiency and their effects depend on betatron tune. We need more tune survey in both simulations and experiment. </a:t>
            </a:r>
          </a:p>
        </p:txBody>
      </p:sp>
    </p:spTree>
    <p:extLst>
      <p:ext uri="{BB962C8B-B14F-4D97-AF65-F5344CB8AC3E}">
        <p14:creationId xmlns:p14="http://schemas.microsoft.com/office/powerpoint/2010/main" val="2369322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6C68B-587A-A518-5DC0-C5C586B94002}"/>
              </a:ext>
            </a:extLst>
          </p:cNvPr>
          <p:cNvSpPr>
            <a:spLocks noGrp="1"/>
          </p:cNvSpPr>
          <p:nvPr>
            <p:ph type="title"/>
          </p:nvPr>
        </p:nvSpPr>
        <p:spPr/>
        <p:txBody>
          <a:bodyPr>
            <a:normAutofit fontScale="90000"/>
          </a:bodyPr>
          <a:lstStyle/>
          <a:p>
            <a:r>
              <a:rPr lang="en-US" dirty="0">
                <a:solidFill>
                  <a:srgbClr val="0070C0"/>
                </a:solidFill>
              </a:rPr>
              <a:t>Crab waist sextupoles</a:t>
            </a:r>
          </a:p>
        </p:txBody>
      </p:sp>
      <p:pic>
        <p:nvPicPr>
          <p:cNvPr id="7" name="コンテンツ プレースホルダー 6">
            <a:extLst>
              <a:ext uri="{FF2B5EF4-FFF2-40B4-BE49-F238E27FC236}">
                <a16:creationId xmlns:a16="http://schemas.microsoft.com/office/drawing/2014/main" id="{72DF4276-D575-C887-EE54-5D0937451499}"/>
              </a:ext>
            </a:extLst>
          </p:cNvPr>
          <p:cNvPicPr>
            <a:picLocks noGrp="1" noChangeAspect="1"/>
          </p:cNvPicPr>
          <p:nvPr>
            <p:ph idx="1"/>
          </p:nvPr>
        </p:nvPicPr>
        <p:blipFill>
          <a:blip r:embed="rId2"/>
          <a:stretch>
            <a:fillRect/>
          </a:stretch>
        </p:blipFill>
        <p:spPr>
          <a:xfrm>
            <a:off x="2460568" y="1138238"/>
            <a:ext cx="7270863" cy="5038725"/>
          </a:xfrm>
          <a:prstGeom prst="rect">
            <a:avLst/>
          </a:prstGeom>
        </p:spPr>
      </p:pic>
      <p:sp>
        <p:nvSpPr>
          <p:cNvPr id="4" name="日付プレースホルダー 3">
            <a:extLst>
              <a:ext uri="{FF2B5EF4-FFF2-40B4-BE49-F238E27FC236}">
                <a16:creationId xmlns:a16="http://schemas.microsoft.com/office/drawing/2014/main" id="{152B1B07-1467-3FD0-3906-221AF24D43D0}"/>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C8EECDE5-1AD5-1C3C-673D-E40D1326FE2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C8BBD35F-0C88-98C2-1C3F-5CA27FFC95F3}"/>
              </a:ext>
            </a:extLst>
          </p:cNvPr>
          <p:cNvSpPr>
            <a:spLocks noGrp="1"/>
          </p:cNvSpPr>
          <p:nvPr>
            <p:ph type="sldNum" sz="quarter" idx="12"/>
          </p:nvPr>
        </p:nvSpPr>
        <p:spPr/>
        <p:txBody>
          <a:bodyPr/>
          <a:lstStyle/>
          <a:p>
            <a:fld id="{D92486E9-A0B3-4706-B8AA-9F1AFB67B3EB}" type="slidenum">
              <a:rPr lang="ja-JP" altLang="en-US" smtClean="0"/>
              <a:pPr/>
              <a:t>57</a:t>
            </a:fld>
            <a:endParaRPr lang="ja-JP" altLang="en-US"/>
          </a:p>
        </p:txBody>
      </p:sp>
      <p:sp>
        <p:nvSpPr>
          <p:cNvPr id="8" name="テキスト ボックス 7">
            <a:extLst>
              <a:ext uri="{FF2B5EF4-FFF2-40B4-BE49-F238E27FC236}">
                <a16:creationId xmlns:a16="http://schemas.microsoft.com/office/drawing/2014/main" id="{4D16B2A2-8084-02C1-3FAB-FFD9D2C40473}"/>
              </a:ext>
            </a:extLst>
          </p:cNvPr>
          <p:cNvSpPr txBox="1"/>
          <p:nvPr/>
        </p:nvSpPr>
        <p:spPr>
          <a:xfrm>
            <a:off x="8344930" y="1138238"/>
            <a:ext cx="3175869" cy="369332"/>
          </a:xfrm>
          <a:prstGeom prst="rect">
            <a:avLst/>
          </a:prstGeom>
          <a:noFill/>
        </p:spPr>
        <p:txBody>
          <a:bodyPr wrap="none" rtlCol="0">
            <a:spAutoFit/>
          </a:bodyPr>
          <a:lstStyle/>
          <a:p>
            <a:r>
              <a:rPr lang="en-US" dirty="0"/>
              <a:t>LER: Crab waist ratio = 80%</a:t>
            </a:r>
          </a:p>
        </p:txBody>
      </p:sp>
    </p:spTree>
    <p:extLst>
      <p:ext uri="{BB962C8B-B14F-4D97-AF65-F5344CB8AC3E}">
        <p14:creationId xmlns:p14="http://schemas.microsoft.com/office/powerpoint/2010/main" val="365594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13E287-C9C0-9E65-F824-8162D1175BA2}"/>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F4298798-B1E3-787D-0D83-77FE973A78BB}"/>
              </a:ext>
            </a:extLst>
          </p:cNvPr>
          <p:cNvSpPr>
            <a:spLocks noGrp="1"/>
          </p:cNvSpPr>
          <p:nvPr>
            <p:ph idx="1"/>
          </p:nvPr>
        </p:nvSpPr>
        <p:spPr/>
        <p:txBody>
          <a:bodyPr/>
          <a:lstStyle/>
          <a:p>
            <a:endParaRPr lang="en-US"/>
          </a:p>
        </p:txBody>
      </p:sp>
      <p:sp>
        <p:nvSpPr>
          <p:cNvPr id="4" name="日付プレースホルダー 3">
            <a:extLst>
              <a:ext uri="{FF2B5EF4-FFF2-40B4-BE49-F238E27FC236}">
                <a16:creationId xmlns:a16="http://schemas.microsoft.com/office/drawing/2014/main" id="{CFF9AF43-B9C8-D097-85AC-620917639B70}"/>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61CC1656-18E1-8B58-907B-007B1B0E2350}"/>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B83B9A51-23CC-9277-7418-52E2FDC6F78A}"/>
              </a:ext>
            </a:extLst>
          </p:cNvPr>
          <p:cNvSpPr>
            <a:spLocks noGrp="1"/>
          </p:cNvSpPr>
          <p:nvPr>
            <p:ph type="sldNum" sz="quarter" idx="12"/>
          </p:nvPr>
        </p:nvSpPr>
        <p:spPr/>
        <p:txBody>
          <a:bodyPr/>
          <a:lstStyle/>
          <a:p>
            <a:fld id="{D92486E9-A0B3-4706-B8AA-9F1AFB67B3EB}" type="slidenum">
              <a:rPr lang="ja-JP" altLang="en-US" smtClean="0"/>
              <a:pPr/>
              <a:t>58</a:t>
            </a:fld>
            <a:endParaRPr lang="ja-JP" altLang="en-US"/>
          </a:p>
        </p:txBody>
      </p:sp>
      <p:pic>
        <p:nvPicPr>
          <p:cNvPr id="7" name="図 6">
            <a:extLst>
              <a:ext uri="{FF2B5EF4-FFF2-40B4-BE49-F238E27FC236}">
                <a16:creationId xmlns:a16="http://schemas.microsoft.com/office/drawing/2014/main" id="{155BBD5F-0C15-309C-BD40-1803E9B3D0E2}"/>
              </a:ext>
            </a:extLst>
          </p:cNvPr>
          <p:cNvPicPr>
            <a:picLocks noChangeAspect="1"/>
          </p:cNvPicPr>
          <p:nvPr/>
        </p:nvPicPr>
        <p:blipFill>
          <a:blip r:embed="rId2"/>
          <a:stretch>
            <a:fillRect/>
          </a:stretch>
        </p:blipFill>
        <p:spPr>
          <a:xfrm>
            <a:off x="0" y="0"/>
            <a:ext cx="9143882" cy="6848993"/>
          </a:xfrm>
          <a:prstGeom prst="rect">
            <a:avLst/>
          </a:prstGeom>
        </p:spPr>
      </p:pic>
    </p:spTree>
    <p:extLst>
      <p:ext uri="{BB962C8B-B14F-4D97-AF65-F5344CB8AC3E}">
        <p14:creationId xmlns:p14="http://schemas.microsoft.com/office/powerpoint/2010/main" val="4258639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FAF97-AF6F-AE8A-F0A4-2F0DA1E12586}"/>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EFB51668-6BCB-B0CB-36BA-6E67058D5493}"/>
              </a:ext>
            </a:extLst>
          </p:cNvPr>
          <p:cNvSpPr>
            <a:spLocks noGrp="1"/>
          </p:cNvSpPr>
          <p:nvPr>
            <p:ph idx="1"/>
          </p:nvPr>
        </p:nvSpPr>
        <p:spPr/>
        <p:txBody>
          <a:bodyPr/>
          <a:lstStyle/>
          <a:p>
            <a:endParaRPr lang="en-US" dirty="0"/>
          </a:p>
        </p:txBody>
      </p:sp>
      <p:sp>
        <p:nvSpPr>
          <p:cNvPr id="4" name="日付プレースホルダー 3">
            <a:extLst>
              <a:ext uri="{FF2B5EF4-FFF2-40B4-BE49-F238E27FC236}">
                <a16:creationId xmlns:a16="http://schemas.microsoft.com/office/drawing/2014/main" id="{BF15006B-DA4D-9871-255B-771921A2C5D9}"/>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B28EF68C-EA31-6B28-16CD-F3C8B384CDA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9D36C318-06DC-BB8D-165F-0ECA26E0B6F8}"/>
              </a:ext>
            </a:extLst>
          </p:cNvPr>
          <p:cNvSpPr>
            <a:spLocks noGrp="1"/>
          </p:cNvSpPr>
          <p:nvPr>
            <p:ph type="sldNum" sz="quarter" idx="12"/>
          </p:nvPr>
        </p:nvSpPr>
        <p:spPr/>
        <p:txBody>
          <a:bodyPr/>
          <a:lstStyle/>
          <a:p>
            <a:fld id="{D92486E9-A0B3-4706-B8AA-9F1AFB67B3EB}" type="slidenum">
              <a:rPr lang="ja-JP" altLang="en-US" smtClean="0"/>
              <a:pPr/>
              <a:t>59</a:t>
            </a:fld>
            <a:endParaRPr lang="ja-JP" altLang="en-US"/>
          </a:p>
        </p:txBody>
      </p:sp>
      <p:pic>
        <p:nvPicPr>
          <p:cNvPr id="7" name="図 6">
            <a:extLst>
              <a:ext uri="{FF2B5EF4-FFF2-40B4-BE49-F238E27FC236}">
                <a16:creationId xmlns:a16="http://schemas.microsoft.com/office/drawing/2014/main" id="{CF6515D3-ADB0-7557-44CF-D024359AF0C8}"/>
              </a:ext>
            </a:extLst>
          </p:cNvPr>
          <p:cNvPicPr>
            <a:picLocks noChangeAspect="1"/>
          </p:cNvPicPr>
          <p:nvPr/>
        </p:nvPicPr>
        <p:blipFill>
          <a:blip r:embed="rId2"/>
          <a:stretch>
            <a:fillRect/>
          </a:stretch>
        </p:blipFill>
        <p:spPr>
          <a:xfrm>
            <a:off x="-1" y="0"/>
            <a:ext cx="9182501" cy="6833488"/>
          </a:xfrm>
          <a:prstGeom prst="rect">
            <a:avLst/>
          </a:prstGeom>
        </p:spPr>
      </p:pic>
    </p:spTree>
    <p:extLst>
      <p:ext uri="{BB962C8B-B14F-4D97-AF65-F5344CB8AC3E}">
        <p14:creationId xmlns:p14="http://schemas.microsoft.com/office/powerpoint/2010/main" val="68842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93568087-28A9-48EF-8D43-7F978A5BD1DD}"/>
              </a:ext>
            </a:extLst>
          </p:cNvPr>
          <p:cNvSpPr>
            <a:spLocks noGrp="1"/>
          </p:cNvSpPr>
          <p:nvPr>
            <p:ph idx="1"/>
          </p:nvPr>
        </p:nvSpPr>
        <p:spPr>
          <a:xfrm>
            <a:off x="406400" y="1103656"/>
            <a:ext cx="10515600" cy="5378424"/>
          </a:xfrm>
        </p:spPr>
        <p:txBody>
          <a:bodyPr>
            <a:normAutofit fontScale="77500" lnSpcReduction="20000"/>
          </a:bodyPr>
          <a:lstStyle/>
          <a:p>
            <a:pPr marL="297147" indent="-297147" defTabSz="397749">
              <a:lnSpc>
                <a:spcPct val="81000"/>
              </a:lnSpc>
              <a:spcBef>
                <a:spcPts val="492"/>
              </a:spcBef>
              <a:defRPr sz="2958"/>
            </a:pPr>
            <a:r>
              <a:rPr lang="en-US" altLang="ja-JP" dirty="0">
                <a:latin typeface="Helvetica"/>
                <a:ea typeface="Helvetica"/>
                <a:cs typeface="Helvetica"/>
                <a:sym typeface="Helvetica"/>
              </a:rPr>
              <a:t>Beam-beam parameter (tune shift)</a:t>
            </a: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r>
              <a:rPr lang="en-US" altLang="ja-JP" dirty="0">
                <a:latin typeface="Helvetica"/>
                <a:ea typeface="Helvetica"/>
                <a:cs typeface="Helvetica"/>
                <a:sym typeface="Helvetica"/>
              </a:rPr>
              <a:t>Effective </a:t>
            </a:r>
            <a:r>
              <a:rPr lang="en-US" altLang="ja-JP" dirty="0" err="1">
                <a:latin typeface="Symbol" pitchFamily="2" charset="2"/>
                <a:ea typeface="Helvetica"/>
                <a:cs typeface="Helvetica"/>
                <a:sym typeface="Helvetica"/>
              </a:rPr>
              <a:t>s</a:t>
            </a:r>
            <a:r>
              <a:rPr lang="en-US" altLang="ja-JP" baseline="-25000" dirty="0" err="1">
                <a:latin typeface="Helvetica"/>
                <a:ea typeface="Helvetica"/>
                <a:cs typeface="Helvetica"/>
                <a:sym typeface="Helvetica"/>
              </a:rPr>
              <a:t>x,eff</a:t>
            </a:r>
            <a:r>
              <a:rPr lang="en-US" altLang="ja-JP" dirty="0">
                <a:latin typeface="Helvetica"/>
                <a:ea typeface="Helvetica"/>
                <a:cs typeface="Helvetica"/>
                <a:sym typeface="Helvetica"/>
              </a:rPr>
              <a:t> in nano-beam scheme</a:t>
            </a: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endParaRPr lang="en-US" altLang="ja-JP" dirty="0">
              <a:latin typeface="Helvetica"/>
              <a:ea typeface="Helvetica"/>
              <a:cs typeface="Helvetica"/>
              <a:sym typeface="Helvetica"/>
            </a:endParaRPr>
          </a:p>
          <a:p>
            <a:pPr marL="297147" indent="-297147" defTabSz="397749">
              <a:lnSpc>
                <a:spcPct val="81000"/>
              </a:lnSpc>
              <a:spcBef>
                <a:spcPts val="492"/>
              </a:spcBef>
              <a:defRPr sz="2958"/>
            </a:pPr>
            <a:r>
              <a:rPr lang="en-US" altLang="ja-JP" dirty="0">
                <a:latin typeface="Helvetica"/>
                <a:ea typeface="Helvetica"/>
                <a:cs typeface="Helvetica"/>
                <a:sym typeface="Helvetica"/>
              </a:rPr>
              <a:t>Beam-beam parameters may saturate at some value due to vertical beam size blowup (beam-beam limit).</a:t>
            </a:r>
          </a:p>
          <a:p>
            <a:pPr marL="297147" indent="-297147" defTabSz="397749">
              <a:lnSpc>
                <a:spcPct val="81000"/>
              </a:lnSpc>
              <a:spcBef>
                <a:spcPts val="492"/>
              </a:spcBef>
              <a:defRPr sz="2958"/>
            </a:pPr>
            <a:r>
              <a:rPr lang="en-US" altLang="ja-JP" dirty="0">
                <a:latin typeface="Helvetica"/>
                <a:ea typeface="Helvetica"/>
                <a:cs typeface="Helvetica"/>
                <a:sym typeface="Helvetica"/>
              </a:rPr>
              <a:t>Beam-beam parameters are global parameters across different colliders.</a:t>
            </a:r>
          </a:p>
          <a:p>
            <a:pPr marL="297147" indent="-297147" defTabSz="397749">
              <a:lnSpc>
                <a:spcPct val="81000"/>
              </a:lnSpc>
              <a:spcBef>
                <a:spcPts val="492"/>
              </a:spcBef>
              <a:defRPr sz="2958"/>
            </a:pPr>
            <a:r>
              <a:rPr lang="en-US" altLang="ja-JP" dirty="0">
                <a:latin typeface="Helvetica"/>
                <a:ea typeface="Helvetica"/>
                <a:cs typeface="Helvetica"/>
                <a:sym typeface="Helvetica"/>
              </a:rPr>
              <a:t>Its maximum value is an indicator of the beam-beam performance of each collider.</a:t>
            </a:r>
          </a:p>
          <a:p>
            <a:pPr marL="297147" indent="-297147" defTabSz="397749">
              <a:lnSpc>
                <a:spcPct val="81000"/>
              </a:lnSpc>
              <a:spcBef>
                <a:spcPts val="492"/>
              </a:spcBef>
              <a:defRPr sz="2958"/>
            </a:pPr>
            <a:r>
              <a:rPr lang="en-US" altLang="ja-JP" dirty="0">
                <a:latin typeface="Helvetica"/>
                <a:ea typeface="Helvetica"/>
                <a:cs typeface="Helvetica"/>
                <a:sym typeface="Helvetica"/>
              </a:rPr>
              <a:t>Maximum beam-beam parameters can be increased by beam tuning.</a:t>
            </a:r>
          </a:p>
          <a:p>
            <a:endParaRPr lang="en-US" dirty="0"/>
          </a:p>
        </p:txBody>
      </p:sp>
      <p:sp>
        <p:nvSpPr>
          <p:cNvPr id="316" name="Rectangle 2"/>
          <p:cNvSpPr txBox="1">
            <a:spLocks noGrp="1"/>
          </p:cNvSpPr>
          <p:nvPr>
            <p:ph type="title"/>
          </p:nvPr>
        </p:nvSpPr>
        <p:spPr>
          <a:xfrm>
            <a:off x="2168523" y="-191746"/>
            <a:ext cx="7772401" cy="1143001"/>
          </a:xfrm>
          <a:prstGeom prst="rect">
            <a:avLst/>
          </a:prstGeom>
        </p:spPr>
        <p:txBody>
          <a:bodyPr/>
          <a:lstStyle>
            <a:lvl1pPr>
              <a:defRPr>
                <a:solidFill>
                  <a:srgbClr val="0000FF"/>
                </a:solidFill>
                <a:latin typeface="Didot"/>
                <a:ea typeface="Didot"/>
                <a:cs typeface="Didot"/>
                <a:sym typeface="Didot"/>
              </a:defRPr>
            </a:lvl1pPr>
          </a:lstStyle>
          <a:p>
            <a:r>
              <a:rPr dirty="0">
                <a:latin typeface="Meiryo" panose="020B0604030504040204" pitchFamily="34" charset="-128"/>
                <a:ea typeface="Meiryo" panose="020B0604030504040204" pitchFamily="34" charset="-128"/>
              </a:rPr>
              <a:t>Beam-beam </a:t>
            </a:r>
            <a:r>
              <a:rPr lang="en-US" dirty="0">
                <a:latin typeface="Meiryo" panose="020B0604030504040204" pitchFamily="34" charset="-128"/>
                <a:ea typeface="Meiryo" panose="020B0604030504040204" pitchFamily="34" charset="-128"/>
              </a:rPr>
              <a:t>parameters</a:t>
            </a:r>
            <a:endParaRPr dirty="0">
              <a:latin typeface="Meiryo" panose="020B0604030504040204" pitchFamily="34" charset="-128"/>
              <a:ea typeface="Meiryo" panose="020B0604030504040204" pitchFamily="34" charset="-128"/>
            </a:endParaRPr>
          </a:p>
        </p:txBody>
      </p:sp>
      <p:pic>
        <p:nvPicPr>
          <p:cNvPr id="317" name="Object 4" descr="Object 4"/>
          <p:cNvPicPr>
            <a:picLocks noChangeAspect="1"/>
          </p:cNvPicPr>
          <p:nvPr/>
        </p:nvPicPr>
        <p:blipFill>
          <a:blip r:embed="rId2"/>
          <a:stretch>
            <a:fillRect/>
          </a:stretch>
        </p:blipFill>
        <p:spPr>
          <a:xfrm>
            <a:off x="1137647" y="1426776"/>
            <a:ext cx="3977642" cy="1054807"/>
          </a:xfrm>
          <a:prstGeom prst="rect">
            <a:avLst/>
          </a:prstGeom>
          <a:ln w="12700">
            <a:miter lim="400000"/>
          </a:ln>
        </p:spPr>
      </p:pic>
      <p:pic>
        <p:nvPicPr>
          <p:cNvPr id="318" name="Picture 8" descr="Picture 8"/>
          <p:cNvPicPr>
            <a:picLocks noChangeAspect="1"/>
          </p:cNvPicPr>
          <p:nvPr/>
        </p:nvPicPr>
        <p:blipFill>
          <a:blip r:embed="rId3"/>
          <a:srcRect r="30661"/>
          <a:stretch>
            <a:fillRect/>
          </a:stretch>
        </p:blipFill>
        <p:spPr>
          <a:xfrm>
            <a:off x="6934200" y="1600199"/>
            <a:ext cx="3733800" cy="1981201"/>
          </a:xfrm>
          <a:prstGeom prst="rect">
            <a:avLst/>
          </a:prstGeom>
          <a:ln w="12700">
            <a:miter lim="400000"/>
          </a:ln>
        </p:spPr>
      </p:pic>
      <p:sp>
        <p:nvSpPr>
          <p:cNvPr id="319" name="Line 10"/>
          <p:cNvSpPr/>
          <p:nvPr/>
        </p:nvSpPr>
        <p:spPr>
          <a:xfrm>
            <a:off x="7315200" y="3276600"/>
            <a:ext cx="3200401" cy="1"/>
          </a:xfrm>
          <a:prstGeom prst="line">
            <a:avLst/>
          </a:prstGeom>
          <a:ln w="12700">
            <a:solidFill>
              <a:srgbClr val="000000"/>
            </a:solidFill>
            <a:tailEnd type="triangle"/>
          </a:ln>
        </p:spPr>
        <p:txBody>
          <a:bodyPr lIns="45719" tIns="45719" rIns="45719" bIns="45719"/>
          <a:lstStyle/>
          <a:p>
            <a:pPr defTabSz="457184">
              <a:defRPr sz="2400">
                <a:solidFill>
                  <a:srgbClr val="000000"/>
                </a:solidFill>
                <a:latin typeface="Calibri"/>
                <a:ea typeface="Calibri"/>
                <a:cs typeface="Calibri"/>
                <a:sym typeface="Calibri"/>
              </a:defRPr>
            </a:pPr>
            <a:endParaRPr sz="1687"/>
          </a:p>
        </p:txBody>
      </p:sp>
      <p:sp>
        <p:nvSpPr>
          <p:cNvPr id="320" name="Line 11"/>
          <p:cNvSpPr/>
          <p:nvPr/>
        </p:nvSpPr>
        <p:spPr>
          <a:xfrm flipV="1">
            <a:off x="7315200" y="1143000"/>
            <a:ext cx="1" cy="2133601"/>
          </a:xfrm>
          <a:prstGeom prst="line">
            <a:avLst/>
          </a:prstGeom>
          <a:ln w="12700">
            <a:solidFill>
              <a:srgbClr val="000000"/>
            </a:solidFill>
            <a:tailEnd type="triangle"/>
          </a:ln>
        </p:spPr>
        <p:txBody>
          <a:bodyPr lIns="45719" tIns="45719" rIns="45719" bIns="45719"/>
          <a:lstStyle/>
          <a:p>
            <a:pPr defTabSz="457184">
              <a:defRPr sz="2400">
                <a:solidFill>
                  <a:srgbClr val="000000"/>
                </a:solidFill>
                <a:latin typeface="Calibri"/>
                <a:ea typeface="Calibri"/>
                <a:cs typeface="Calibri"/>
                <a:sym typeface="Calibri"/>
              </a:defRPr>
            </a:pPr>
            <a:endParaRPr sz="1687"/>
          </a:p>
        </p:txBody>
      </p:sp>
      <p:sp>
        <p:nvSpPr>
          <p:cNvPr id="321" name="Text Box 12"/>
          <p:cNvSpPr txBox="1"/>
          <p:nvPr/>
        </p:nvSpPr>
        <p:spPr>
          <a:xfrm>
            <a:off x="6858000" y="1066800"/>
            <a:ext cx="265455"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p>
            <a:pPr defTabSz="457184">
              <a:defRPr sz="2400">
                <a:solidFill>
                  <a:srgbClr val="000000"/>
                </a:solidFill>
                <a:latin typeface="Symbol"/>
                <a:ea typeface="Symbol"/>
                <a:cs typeface="Symbol"/>
                <a:sym typeface="Symbol"/>
              </a:defRPr>
            </a:pPr>
            <a:r>
              <a:rPr sz="1687"/>
              <a:t>x</a:t>
            </a:r>
            <a:r>
              <a:rPr sz="1687" baseline="-20250">
                <a:latin typeface="Calibri"/>
                <a:ea typeface="Calibri"/>
                <a:cs typeface="Calibri"/>
                <a:sym typeface="Calibri"/>
              </a:rPr>
              <a:t>y</a:t>
            </a:r>
          </a:p>
        </p:txBody>
      </p:sp>
      <p:sp>
        <p:nvSpPr>
          <p:cNvPr id="322" name="Text Box 13"/>
          <p:cNvSpPr txBox="1"/>
          <p:nvPr/>
        </p:nvSpPr>
        <p:spPr>
          <a:xfrm>
            <a:off x="9940924" y="3276600"/>
            <a:ext cx="478655" cy="351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p>
            <a:pPr defTabSz="457184">
              <a:defRPr sz="2400">
                <a:solidFill>
                  <a:srgbClr val="000000"/>
                </a:solidFill>
                <a:latin typeface="Calibri"/>
                <a:ea typeface="Calibri"/>
                <a:cs typeface="Calibri"/>
                <a:sym typeface="Calibri"/>
              </a:defRPr>
            </a:pPr>
            <a:r>
              <a:rPr sz="1687"/>
              <a:t>I</a:t>
            </a:r>
            <a:r>
              <a:rPr sz="1687" baseline="-20250"/>
              <a:t>beam</a:t>
            </a:r>
          </a:p>
        </p:txBody>
      </p:sp>
      <p:sp>
        <p:nvSpPr>
          <p:cNvPr id="323" name="Line 14"/>
          <p:cNvSpPr/>
          <p:nvPr/>
        </p:nvSpPr>
        <p:spPr>
          <a:xfrm>
            <a:off x="7315200" y="1600200"/>
            <a:ext cx="2971801" cy="1"/>
          </a:xfrm>
          <a:prstGeom prst="line">
            <a:avLst/>
          </a:prstGeom>
          <a:ln w="3175">
            <a:solidFill>
              <a:srgbClr val="000000"/>
            </a:solidFill>
            <a:prstDash val="sysDot"/>
          </a:ln>
        </p:spPr>
        <p:txBody>
          <a:bodyPr lIns="45719" tIns="45719" rIns="45719" bIns="45719"/>
          <a:lstStyle/>
          <a:p>
            <a:pPr defTabSz="457184">
              <a:defRPr sz="2400">
                <a:solidFill>
                  <a:srgbClr val="000000"/>
                </a:solidFill>
                <a:latin typeface="Calibri"/>
                <a:ea typeface="Calibri"/>
                <a:cs typeface="Calibri"/>
                <a:sym typeface="Calibri"/>
              </a:defRPr>
            </a:pPr>
            <a:endParaRPr sz="1687"/>
          </a:p>
        </p:txBody>
      </p:sp>
      <p:sp>
        <p:nvSpPr>
          <p:cNvPr id="324" name="Line 15"/>
          <p:cNvSpPr/>
          <p:nvPr/>
        </p:nvSpPr>
        <p:spPr>
          <a:xfrm flipV="1">
            <a:off x="6858000" y="1600199"/>
            <a:ext cx="457201" cy="381001"/>
          </a:xfrm>
          <a:prstGeom prst="line">
            <a:avLst/>
          </a:prstGeom>
          <a:ln w="12700">
            <a:solidFill>
              <a:srgbClr val="000000"/>
            </a:solidFill>
            <a:tailEnd type="triangle"/>
          </a:ln>
        </p:spPr>
        <p:txBody>
          <a:bodyPr lIns="45719" tIns="45719" rIns="45719" bIns="45719"/>
          <a:lstStyle/>
          <a:p>
            <a:pPr defTabSz="457184">
              <a:defRPr sz="2400">
                <a:solidFill>
                  <a:srgbClr val="000000"/>
                </a:solidFill>
                <a:latin typeface="Calibri"/>
                <a:ea typeface="Calibri"/>
                <a:cs typeface="Calibri"/>
                <a:sym typeface="Calibri"/>
              </a:defRPr>
            </a:pPr>
            <a:endParaRPr sz="1687"/>
          </a:p>
        </p:txBody>
      </p:sp>
      <p:sp>
        <p:nvSpPr>
          <p:cNvPr id="325" name="Text Box 16"/>
          <p:cNvSpPr txBox="1"/>
          <p:nvPr/>
        </p:nvSpPr>
        <p:spPr>
          <a:xfrm>
            <a:off x="6400800" y="1905000"/>
            <a:ext cx="1470913" cy="330409"/>
          </a:xfrm>
          <a:prstGeom prst="rect">
            <a:avLst/>
          </a:prstGeom>
          <a:solidFill>
            <a:srgbClr val="4F81B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lgn="l" defTabSz="650240">
              <a:defRPr sz="2200">
                <a:solidFill>
                  <a:srgbClr val="000000"/>
                </a:solidFill>
                <a:latin typeface="Calibri"/>
                <a:ea typeface="Calibri"/>
                <a:cs typeface="Calibri"/>
                <a:sym typeface="Calibri"/>
              </a:defRPr>
            </a:lvl1pPr>
          </a:lstStyle>
          <a:p>
            <a:r>
              <a:rPr sz="1547"/>
              <a:t>beam-beam limit</a:t>
            </a:r>
          </a:p>
        </p:txBody>
      </p:sp>
      <p:sp>
        <p:nvSpPr>
          <p:cNvPr id="326" name="Line 18"/>
          <p:cNvSpPr/>
          <p:nvPr/>
        </p:nvSpPr>
        <p:spPr>
          <a:xfrm flipH="1" flipV="1">
            <a:off x="8077200" y="2743200"/>
            <a:ext cx="152401" cy="762001"/>
          </a:xfrm>
          <a:prstGeom prst="line">
            <a:avLst/>
          </a:prstGeom>
          <a:ln w="12700">
            <a:solidFill>
              <a:srgbClr val="000000"/>
            </a:solidFill>
            <a:tailEnd type="triangle"/>
          </a:ln>
        </p:spPr>
        <p:txBody>
          <a:bodyPr lIns="45719" tIns="45719" rIns="45719" bIns="45719"/>
          <a:lstStyle/>
          <a:p>
            <a:pPr defTabSz="457184">
              <a:defRPr sz="2400">
                <a:solidFill>
                  <a:srgbClr val="000000"/>
                </a:solidFill>
                <a:latin typeface="Calibri"/>
                <a:ea typeface="Calibri"/>
                <a:cs typeface="Calibri"/>
                <a:sym typeface="Calibri"/>
              </a:defRPr>
            </a:pPr>
            <a:endParaRPr sz="1687"/>
          </a:p>
        </p:txBody>
      </p:sp>
      <p:sp>
        <p:nvSpPr>
          <p:cNvPr id="327" name="Text Box 17"/>
          <p:cNvSpPr txBox="1"/>
          <p:nvPr/>
        </p:nvSpPr>
        <p:spPr>
          <a:xfrm>
            <a:off x="8090143" y="3505201"/>
            <a:ext cx="1291377" cy="265455"/>
          </a:xfrm>
          <a:prstGeom prst="rect">
            <a:avLst/>
          </a:prstGeom>
          <a:solidFill>
            <a:srgbClr val="8000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p>
            <a:pPr defTabSz="457184">
              <a:defRPr sz="1600">
                <a:solidFill>
                  <a:srgbClr val="FFFF00"/>
                </a:solidFill>
                <a:latin typeface="Calibri"/>
                <a:ea typeface="Calibri"/>
                <a:cs typeface="Calibri"/>
                <a:sym typeface="Calibri"/>
              </a:defRPr>
            </a:pPr>
            <a:r>
              <a:rPr sz="1125" dirty="0"/>
              <a:t>beam size </a:t>
            </a:r>
            <a:r>
              <a:rPr lang="en-US" sz="1125" dirty="0"/>
              <a:t>:</a:t>
            </a:r>
            <a:r>
              <a:rPr lang="en-US" sz="1125" dirty="0">
                <a:latin typeface="Helvetica"/>
                <a:ea typeface="Helvetica"/>
                <a:cs typeface="Helvetica"/>
                <a:sym typeface="Helvetica"/>
              </a:rPr>
              <a:t>constant</a:t>
            </a:r>
            <a:endParaRPr sz="1125" dirty="0">
              <a:latin typeface="Helvetica"/>
              <a:ea typeface="Helvetica"/>
              <a:cs typeface="Helvetica"/>
              <a:sym typeface="Helvetica"/>
            </a:endParaRPr>
          </a:p>
        </p:txBody>
      </p:sp>
      <p:sp>
        <p:nvSpPr>
          <p:cNvPr id="328" name="Line 20"/>
          <p:cNvSpPr/>
          <p:nvPr/>
        </p:nvSpPr>
        <p:spPr>
          <a:xfrm flipH="1" flipV="1">
            <a:off x="9296400" y="1981200"/>
            <a:ext cx="457201" cy="533401"/>
          </a:xfrm>
          <a:prstGeom prst="line">
            <a:avLst/>
          </a:prstGeom>
          <a:ln w="12700">
            <a:solidFill>
              <a:srgbClr val="000000"/>
            </a:solidFill>
            <a:tailEnd type="triangle"/>
          </a:ln>
        </p:spPr>
        <p:txBody>
          <a:bodyPr lIns="45719" tIns="45719" rIns="45719" bIns="45719"/>
          <a:lstStyle/>
          <a:p>
            <a:pPr defTabSz="457184">
              <a:defRPr sz="2400">
                <a:solidFill>
                  <a:srgbClr val="000000"/>
                </a:solidFill>
                <a:latin typeface="Calibri"/>
                <a:ea typeface="Calibri"/>
                <a:cs typeface="Calibri"/>
                <a:sym typeface="Calibri"/>
              </a:defRPr>
            </a:pPr>
            <a:endParaRPr sz="1687"/>
          </a:p>
        </p:txBody>
      </p:sp>
      <p:sp>
        <p:nvSpPr>
          <p:cNvPr id="329" name="Text Box 19"/>
          <p:cNvSpPr txBox="1"/>
          <p:nvPr/>
        </p:nvSpPr>
        <p:spPr>
          <a:xfrm>
            <a:off x="9296400" y="2438400"/>
            <a:ext cx="1403587" cy="265455"/>
          </a:xfrm>
          <a:prstGeom prst="rect">
            <a:avLst/>
          </a:prstGeom>
          <a:solidFill>
            <a:srgbClr val="8000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p>
            <a:pPr defTabSz="457184">
              <a:defRPr sz="1600">
                <a:solidFill>
                  <a:srgbClr val="FFFF00"/>
                </a:solidFill>
                <a:latin typeface="Calibri"/>
                <a:ea typeface="Calibri"/>
                <a:cs typeface="Calibri"/>
                <a:sym typeface="Calibri"/>
              </a:defRPr>
            </a:pPr>
            <a:r>
              <a:rPr sz="1125" dirty="0"/>
              <a:t>beam size</a:t>
            </a:r>
            <a:r>
              <a:rPr lang="en-US" sz="1125" dirty="0"/>
              <a:t>: </a:t>
            </a:r>
            <a:r>
              <a:rPr lang="en-US" sz="1125" dirty="0">
                <a:latin typeface="Helvetica"/>
                <a:ea typeface="Helvetica"/>
                <a:cs typeface="Helvetica"/>
                <a:sym typeface="Helvetica"/>
              </a:rPr>
              <a:t>increasing</a:t>
            </a:r>
            <a:endParaRPr sz="1125" dirty="0">
              <a:latin typeface="Helvetica"/>
              <a:ea typeface="Helvetica"/>
              <a:cs typeface="Helvetica"/>
              <a:sym typeface="Helvetica"/>
            </a:endParaRPr>
          </a:p>
        </p:txBody>
      </p:sp>
      <p:sp>
        <p:nvSpPr>
          <p:cNvPr id="4" name="正方形/長方形 3">
            <a:extLst>
              <a:ext uri="{FF2B5EF4-FFF2-40B4-BE49-F238E27FC236}">
                <a16:creationId xmlns:a16="http://schemas.microsoft.com/office/drawing/2014/main" id="{CA7E54F5-E97F-7022-6C38-2FF096BA3B5E}"/>
              </a:ext>
            </a:extLst>
          </p:cNvPr>
          <p:cNvSpPr/>
          <p:nvPr/>
        </p:nvSpPr>
        <p:spPr>
          <a:xfrm>
            <a:off x="4652044" y="1676039"/>
            <a:ext cx="600677"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59D6BF87-A6EB-E221-8A35-716B3DC55DD0}"/>
              </a:ext>
            </a:extLst>
          </p:cNvPr>
          <p:cNvPicPr>
            <a:picLocks noChangeAspect="1"/>
          </p:cNvPicPr>
          <p:nvPr/>
        </p:nvPicPr>
        <p:blipFill>
          <a:blip r:embed="rId4"/>
          <a:stretch>
            <a:fillRect/>
          </a:stretch>
        </p:blipFill>
        <p:spPr>
          <a:xfrm>
            <a:off x="1077778" y="2513114"/>
            <a:ext cx="3219811" cy="965943"/>
          </a:xfrm>
          <a:prstGeom prst="rect">
            <a:avLst/>
          </a:prstGeom>
        </p:spPr>
      </p:pic>
      <p:sp>
        <p:nvSpPr>
          <p:cNvPr id="6" name="テキスト ボックス 5">
            <a:extLst>
              <a:ext uri="{FF2B5EF4-FFF2-40B4-BE49-F238E27FC236}">
                <a16:creationId xmlns:a16="http://schemas.microsoft.com/office/drawing/2014/main" id="{251BDE7C-F026-2BA6-6B51-88F8D665ED21}"/>
              </a:ext>
            </a:extLst>
          </p:cNvPr>
          <p:cNvSpPr txBox="1"/>
          <p:nvPr/>
        </p:nvSpPr>
        <p:spPr>
          <a:xfrm>
            <a:off x="4284254" y="2811419"/>
            <a:ext cx="2068195" cy="369332"/>
          </a:xfrm>
          <a:prstGeom prst="rect">
            <a:avLst/>
          </a:prstGeom>
          <a:noFill/>
        </p:spPr>
        <p:txBody>
          <a:bodyPr wrap="none" rtlCol="0">
            <a:spAutoFit/>
          </a:bodyPr>
          <a:lstStyle/>
          <a:p>
            <a:r>
              <a:rPr lang="en-US" dirty="0"/>
              <a:t>Nano-beam scheme</a:t>
            </a:r>
          </a:p>
        </p:txBody>
      </p:sp>
      <p:pic>
        <p:nvPicPr>
          <p:cNvPr id="7" name="図 6">
            <a:extLst>
              <a:ext uri="{FF2B5EF4-FFF2-40B4-BE49-F238E27FC236}">
                <a16:creationId xmlns:a16="http://schemas.microsoft.com/office/drawing/2014/main" id="{CADB3A3B-36FE-FBFE-B1AD-DDEE63D542BF}"/>
              </a:ext>
            </a:extLst>
          </p:cNvPr>
          <p:cNvPicPr>
            <a:picLocks noChangeAspect="1"/>
          </p:cNvPicPr>
          <p:nvPr/>
        </p:nvPicPr>
        <p:blipFill>
          <a:blip r:embed="rId5"/>
          <a:stretch>
            <a:fillRect/>
          </a:stretch>
        </p:blipFill>
        <p:spPr>
          <a:xfrm>
            <a:off x="1340937" y="4010984"/>
            <a:ext cx="2862068" cy="520376"/>
          </a:xfrm>
          <a:prstGeom prst="rect">
            <a:avLst/>
          </a:prstGeom>
        </p:spPr>
      </p:pic>
      <p:sp>
        <p:nvSpPr>
          <p:cNvPr id="10" name="テキスト ボックス 9">
            <a:extLst>
              <a:ext uri="{FF2B5EF4-FFF2-40B4-BE49-F238E27FC236}">
                <a16:creationId xmlns:a16="http://schemas.microsoft.com/office/drawing/2014/main" id="{32312EEE-EF42-6D40-81B6-36A4A67F03E4}"/>
              </a:ext>
            </a:extLst>
          </p:cNvPr>
          <p:cNvSpPr txBox="1"/>
          <p:nvPr/>
        </p:nvSpPr>
        <p:spPr>
          <a:xfrm>
            <a:off x="2308496" y="3542574"/>
            <a:ext cx="300082" cy="369332"/>
          </a:xfrm>
          <a:prstGeom prst="rect">
            <a:avLst/>
          </a:prstGeom>
          <a:noFill/>
        </p:spPr>
        <p:txBody>
          <a:bodyPr wrap="none" rtlCol="0">
            <a:spAutoFit/>
          </a:bodyPr>
          <a:lstStyle/>
          <a:p>
            <a:r>
              <a:rPr lang="en-US" dirty="0"/>
              <a:t>*</a:t>
            </a:r>
          </a:p>
        </p:txBody>
      </p:sp>
      <p:sp>
        <p:nvSpPr>
          <p:cNvPr id="11" name="テキスト ボックス 10">
            <a:extLst>
              <a:ext uri="{FF2B5EF4-FFF2-40B4-BE49-F238E27FC236}">
                <a16:creationId xmlns:a16="http://schemas.microsoft.com/office/drawing/2014/main" id="{C8798265-7430-7A73-A277-7D708E5E2266}"/>
              </a:ext>
            </a:extLst>
          </p:cNvPr>
          <p:cNvSpPr txBox="1"/>
          <p:nvPr/>
        </p:nvSpPr>
        <p:spPr>
          <a:xfrm>
            <a:off x="1513840" y="4010984"/>
            <a:ext cx="300082" cy="369332"/>
          </a:xfrm>
          <a:prstGeom prst="rect">
            <a:avLst/>
          </a:prstGeom>
          <a:noFill/>
        </p:spPr>
        <p:txBody>
          <a:bodyPr wrap="none" rtlCol="0">
            <a:spAutoFit/>
          </a:bodyPr>
          <a:lstStyle/>
          <a:p>
            <a:r>
              <a:rPr lang="en-US" dirty="0"/>
              <a:t>*</a:t>
            </a:r>
          </a:p>
        </p:txBody>
      </p:sp>
      <p:sp>
        <p:nvSpPr>
          <p:cNvPr id="12" name="テキスト ボックス 11">
            <a:extLst>
              <a:ext uri="{FF2B5EF4-FFF2-40B4-BE49-F238E27FC236}">
                <a16:creationId xmlns:a16="http://schemas.microsoft.com/office/drawing/2014/main" id="{9C2819D7-4811-F4AE-138F-66F8D75D383A}"/>
              </a:ext>
            </a:extLst>
          </p:cNvPr>
          <p:cNvSpPr txBox="1"/>
          <p:nvPr/>
        </p:nvSpPr>
        <p:spPr>
          <a:xfrm>
            <a:off x="3675379" y="2896288"/>
            <a:ext cx="3977641" cy="369332"/>
          </a:xfrm>
          <a:prstGeom prst="rect">
            <a:avLst/>
          </a:prstGeom>
          <a:noFill/>
        </p:spPr>
        <p:txBody>
          <a:bodyPr wrap="square" rtlCol="0">
            <a:spAutoFit/>
          </a:bodyPr>
          <a:lstStyle/>
          <a:p>
            <a:r>
              <a:rPr lang="en-US" dirty="0"/>
              <a:t>*</a:t>
            </a:r>
          </a:p>
        </p:txBody>
      </p:sp>
      <p:sp>
        <p:nvSpPr>
          <p:cNvPr id="13" name="テキスト ボックス 12">
            <a:extLst>
              <a:ext uri="{FF2B5EF4-FFF2-40B4-BE49-F238E27FC236}">
                <a16:creationId xmlns:a16="http://schemas.microsoft.com/office/drawing/2014/main" id="{106C37E2-1453-E031-9F76-3C2D6C226E8F}"/>
              </a:ext>
            </a:extLst>
          </p:cNvPr>
          <p:cNvSpPr txBox="1"/>
          <p:nvPr/>
        </p:nvSpPr>
        <p:spPr>
          <a:xfrm>
            <a:off x="2864213" y="2948787"/>
            <a:ext cx="300082" cy="369332"/>
          </a:xfrm>
          <a:prstGeom prst="rect">
            <a:avLst/>
          </a:prstGeom>
          <a:noFill/>
        </p:spPr>
        <p:txBody>
          <a:bodyPr wrap="none" rtlCol="0">
            <a:spAutoFit/>
          </a:bodyPr>
          <a:lstStyle/>
          <a:p>
            <a:r>
              <a:rPr lang="en-US"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C877CB-96B9-6245-1C30-FB2F22646FA3}"/>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52B51932-5FAA-0DB5-C66F-EA8CDEC9FE53}"/>
              </a:ext>
            </a:extLst>
          </p:cNvPr>
          <p:cNvSpPr>
            <a:spLocks noGrp="1"/>
          </p:cNvSpPr>
          <p:nvPr>
            <p:ph idx="1"/>
          </p:nvPr>
        </p:nvSpPr>
        <p:spPr/>
        <p:txBody>
          <a:bodyPr/>
          <a:lstStyle/>
          <a:p>
            <a:endParaRPr lang="en-US"/>
          </a:p>
        </p:txBody>
      </p:sp>
      <p:sp>
        <p:nvSpPr>
          <p:cNvPr id="4" name="日付プレースホルダー 3">
            <a:extLst>
              <a:ext uri="{FF2B5EF4-FFF2-40B4-BE49-F238E27FC236}">
                <a16:creationId xmlns:a16="http://schemas.microsoft.com/office/drawing/2014/main" id="{BCD49378-DD50-D068-6413-445CDD8D20BC}"/>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B0A5C0C7-35E7-E403-17E9-1CAD6B8648B2}"/>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043C95A9-E265-EBDC-DE19-3DA90BB5D674}"/>
              </a:ext>
            </a:extLst>
          </p:cNvPr>
          <p:cNvSpPr>
            <a:spLocks noGrp="1"/>
          </p:cNvSpPr>
          <p:nvPr>
            <p:ph type="sldNum" sz="quarter" idx="12"/>
          </p:nvPr>
        </p:nvSpPr>
        <p:spPr/>
        <p:txBody>
          <a:bodyPr/>
          <a:lstStyle/>
          <a:p>
            <a:fld id="{D92486E9-A0B3-4706-B8AA-9F1AFB67B3EB}" type="slidenum">
              <a:rPr lang="ja-JP" altLang="en-US" smtClean="0"/>
              <a:pPr/>
              <a:t>60</a:t>
            </a:fld>
            <a:endParaRPr lang="ja-JP" altLang="en-US"/>
          </a:p>
        </p:txBody>
      </p:sp>
      <p:pic>
        <p:nvPicPr>
          <p:cNvPr id="7" name="図 6">
            <a:extLst>
              <a:ext uri="{FF2B5EF4-FFF2-40B4-BE49-F238E27FC236}">
                <a16:creationId xmlns:a16="http://schemas.microsoft.com/office/drawing/2014/main" id="{543B3653-D0D5-9C38-C3B1-9FFC5144FE2C}"/>
              </a:ext>
            </a:extLst>
          </p:cNvPr>
          <p:cNvPicPr>
            <a:picLocks noChangeAspect="1"/>
          </p:cNvPicPr>
          <p:nvPr/>
        </p:nvPicPr>
        <p:blipFill>
          <a:blip r:embed="rId2"/>
          <a:stretch>
            <a:fillRect/>
          </a:stretch>
        </p:blipFill>
        <p:spPr>
          <a:xfrm>
            <a:off x="1" y="0"/>
            <a:ext cx="9201752" cy="6880373"/>
          </a:xfrm>
          <a:prstGeom prst="rect">
            <a:avLst/>
          </a:prstGeom>
        </p:spPr>
      </p:pic>
    </p:spTree>
    <p:extLst>
      <p:ext uri="{BB962C8B-B14F-4D97-AF65-F5344CB8AC3E}">
        <p14:creationId xmlns:p14="http://schemas.microsoft.com/office/powerpoint/2010/main" val="84911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08161C-8A7A-CF20-F17A-E11615E82209}"/>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4E306388-1699-189C-F8EB-B7DEC2150E6A}"/>
              </a:ext>
            </a:extLst>
          </p:cNvPr>
          <p:cNvSpPr>
            <a:spLocks noGrp="1"/>
          </p:cNvSpPr>
          <p:nvPr>
            <p:ph idx="1"/>
          </p:nvPr>
        </p:nvSpPr>
        <p:spPr/>
        <p:txBody>
          <a:bodyPr/>
          <a:lstStyle/>
          <a:p>
            <a:endParaRPr lang="en-US"/>
          </a:p>
        </p:txBody>
      </p:sp>
      <p:sp>
        <p:nvSpPr>
          <p:cNvPr id="4" name="日付プレースホルダー 3">
            <a:extLst>
              <a:ext uri="{FF2B5EF4-FFF2-40B4-BE49-F238E27FC236}">
                <a16:creationId xmlns:a16="http://schemas.microsoft.com/office/drawing/2014/main" id="{8301EB97-4252-0EC6-5D66-7EF36A421187}"/>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DED15272-F482-0015-206A-01CBD924F6FA}"/>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8BEE8F6D-38DE-8489-CC8B-64625B8C3B75}"/>
              </a:ext>
            </a:extLst>
          </p:cNvPr>
          <p:cNvSpPr>
            <a:spLocks noGrp="1"/>
          </p:cNvSpPr>
          <p:nvPr>
            <p:ph type="sldNum" sz="quarter" idx="12"/>
          </p:nvPr>
        </p:nvSpPr>
        <p:spPr/>
        <p:txBody>
          <a:bodyPr/>
          <a:lstStyle/>
          <a:p>
            <a:fld id="{D92486E9-A0B3-4706-B8AA-9F1AFB67B3EB}" type="slidenum">
              <a:rPr lang="ja-JP" altLang="en-US" smtClean="0"/>
              <a:pPr/>
              <a:t>61</a:t>
            </a:fld>
            <a:endParaRPr lang="ja-JP" altLang="en-US"/>
          </a:p>
        </p:txBody>
      </p:sp>
      <p:pic>
        <p:nvPicPr>
          <p:cNvPr id="7" name="図 6">
            <a:extLst>
              <a:ext uri="{FF2B5EF4-FFF2-40B4-BE49-F238E27FC236}">
                <a16:creationId xmlns:a16="http://schemas.microsoft.com/office/drawing/2014/main" id="{97C47EDD-60AC-8447-1EF4-7AE77CEA5D45}"/>
              </a:ext>
            </a:extLst>
          </p:cNvPr>
          <p:cNvPicPr>
            <a:picLocks noChangeAspect="1"/>
          </p:cNvPicPr>
          <p:nvPr/>
        </p:nvPicPr>
        <p:blipFill>
          <a:blip r:embed="rId2"/>
          <a:stretch>
            <a:fillRect/>
          </a:stretch>
        </p:blipFill>
        <p:spPr>
          <a:xfrm>
            <a:off x="5617" y="0"/>
            <a:ext cx="9084778" cy="6858000"/>
          </a:xfrm>
          <a:prstGeom prst="rect">
            <a:avLst/>
          </a:prstGeom>
        </p:spPr>
      </p:pic>
    </p:spTree>
    <p:extLst>
      <p:ext uri="{BB962C8B-B14F-4D97-AF65-F5344CB8AC3E}">
        <p14:creationId xmlns:p14="http://schemas.microsoft.com/office/powerpoint/2010/main" val="3653055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595F9E-E108-926A-A403-71A279171BEF}"/>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E4A63F36-A0F9-7E09-5F55-8FDDA311B455}"/>
              </a:ext>
            </a:extLst>
          </p:cNvPr>
          <p:cNvSpPr>
            <a:spLocks noGrp="1"/>
          </p:cNvSpPr>
          <p:nvPr>
            <p:ph idx="1"/>
          </p:nvPr>
        </p:nvSpPr>
        <p:spPr/>
        <p:txBody>
          <a:bodyPr/>
          <a:lstStyle/>
          <a:p>
            <a:endParaRPr lang="en-US"/>
          </a:p>
        </p:txBody>
      </p:sp>
      <p:sp>
        <p:nvSpPr>
          <p:cNvPr id="4" name="日付プレースホルダー 3">
            <a:extLst>
              <a:ext uri="{FF2B5EF4-FFF2-40B4-BE49-F238E27FC236}">
                <a16:creationId xmlns:a16="http://schemas.microsoft.com/office/drawing/2014/main" id="{48AFD55F-7556-E61E-D85A-BFB6FC482D49}"/>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88B98F2C-7A67-88A9-6AA3-5C6CDA2C0D07}"/>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6402B5E6-7D0F-A4CC-CE7C-63541549484E}"/>
              </a:ext>
            </a:extLst>
          </p:cNvPr>
          <p:cNvSpPr>
            <a:spLocks noGrp="1"/>
          </p:cNvSpPr>
          <p:nvPr>
            <p:ph type="sldNum" sz="quarter" idx="12"/>
          </p:nvPr>
        </p:nvSpPr>
        <p:spPr/>
        <p:txBody>
          <a:bodyPr/>
          <a:lstStyle/>
          <a:p>
            <a:fld id="{D92486E9-A0B3-4706-B8AA-9F1AFB67B3EB}" type="slidenum">
              <a:rPr lang="ja-JP" altLang="en-US" smtClean="0"/>
              <a:pPr/>
              <a:t>62</a:t>
            </a:fld>
            <a:endParaRPr lang="ja-JP" altLang="en-US"/>
          </a:p>
        </p:txBody>
      </p:sp>
      <p:pic>
        <p:nvPicPr>
          <p:cNvPr id="7" name="図 6">
            <a:extLst>
              <a:ext uri="{FF2B5EF4-FFF2-40B4-BE49-F238E27FC236}">
                <a16:creationId xmlns:a16="http://schemas.microsoft.com/office/drawing/2014/main" id="{A115CC73-23EF-B5F6-9710-36E6D5A60B39}"/>
              </a:ext>
            </a:extLst>
          </p:cNvPr>
          <p:cNvPicPr>
            <a:picLocks noChangeAspect="1"/>
          </p:cNvPicPr>
          <p:nvPr/>
        </p:nvPicPr>
        <p:blipFill>
          <a:blip r:embed="rId2"/>
          <a:stretch>
            <a:fillRect/>
          </a:stretch>
        </p:blipFill>
        <p:spPr>
          <a:xfrm>
            <a:off x="0" y="0"/>
            <a:ext cx="9179720" cy="6858000"/>
          </a:xfrm>
          <a:prstGeom prst="rect">
            <a:avLst/>
          </a:prstGeom>
        </p:spPr>
      </p:pic>
    </p:spTree>
    <p:extLst>
      <p:ext uri="{BB962C8B-B14F-4D97-AF65-F5344CB8AC3E}">
        <p14:creationId xmlns:p14="http://schemas.microsoft.com/office/powerpoint/2010/main" val="2389203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847166-72B9-30D4-ABF7-F4FA142EFF12}"/>
              </a:ext>
            </a:extLst>
          </p:cNvPr>
          <p:cNvSpPr>
            <a:spLocks noGrp="1"/>
          </p:cNvSpPr>
          <p:nvPr>
            <p:ph type="title"/>
          </p:nvPr>
        </p:nvSpPr>
        <p:spPr/>
        <p:txBody>
          <a:bodyPr>
            <a:normAutofit fontScale="90000"/>
          </a:bodyPr>
          <a:lstStyle/>
          <a:p>
            <a:endParaRPr lang="en-US"/>
          </a:p>
        </p:txBody>
      </p:sp>
      <p:sp>
        <p:nvSpPr>
          <p:cNvPr id="3" name="コンテンツ プレースホルダー 2">
            <a:extLst>
              <a:ext uri="{FF2B5EF4-FFF2-40B4-BE49-F238E27FC236}">
                <a16:creationId xmlns:a16="http://schemas.microsoft.com/office/drawing/2014/main" id="{C712CFD0-6FC8-3B79-58EE-EA30AF47F772}"/>
              </a:ext>
            </a:extLst>
          </p:cNvPr>
          <p:cNvSpPr>
            <a:spLocks noGrp="1"/>
          </p:cNvSpPr>
          <p:nvPr>
            <p:ph idx="1"/>
          </p:nvPr>
        </p:nvSpPr>
        <p:spPr/>
        <p:txBody>
          <a:bodyPr/>
          <a:lstStyle/>
          <a:p>
            <a:endParaRPr lang="en-US"/>
          </a:p>
        </p:txBody>
      </p:sp>
      <p:sp>
        <p:nvSpPr>
          <p:cNvPr id="4" name="日付プレースホルダー 3">
            <a:extLst>
              <a:ext uri="{FF2B5EF4-FFF2-40B4-BE49-F238E27FC236}">
                <a16:creationId xmlns:a16="http://schemas.microsoft.com/office/drawing/2014/main" id="{504DA739-1DB5-5B20-0ED2-173095552157}"/>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43C70BDA-95CB-56EB-7559-3A1DF23CB30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B3807475-9C61-83EC-2A03-4B69C9D12EC7}"/>
              </a:ext>
            </a:extLst>
          </p:cNvPr>
          <p:cNvSpPr>
            <a:spLocks noGrp="1"/>
          </p:cNvSpPr>
          <p:nvPr>
            <p:ph type="sldNum" sz="quarter" idx="12"/>
          </p:nvPr>
        </p:nvSpPr>
        <p:spPr/>
        <p:txBody>
          <a:bodyPr/>
          <a:lstStyle/>
          <a:p>
            <a:fld id="{D92486E9-A0B3-4706-B8AA-9F1AFB67B3EB}" type="slidenum">
              <a:rPr lang="ja-JP" altLang="en-US" smtClean="0"/>
              <a:pPr/>
              <a:t>63</a:t>
            </a:fld>
            <a:endParaRPr lang="ja-JP" altLang="en-US"/>
          </a:p>
        </p:txBody>
      </p:sp>
      <p:pic>
        <p:nvPicPr>
          <p:cNvPr id="7" name="図 6">
            <a:extLst>
              <a:ext uri="{FF2B5EF4-FFF2-40B4-BE49-F238E27FC236}">
                <a16:creationId xmlns:a16="http://schemas.microsoft.com/office/drawing/2014/main" id="{189ED72F-3488-34AB-0039-C208FBA5F614}"/>
              </a:ext>
            </a:extLst>
          </p:cNvPr>
          <p:cNvPicPr>
            <a:picLocks noChangeAspect="1"/>
          </p:cNvPicPr>
          <p:nvPr/>
        </p:nvPicPr>
        <p:blipFill>
          <a:blip r:embed="rId2"/>
          <a:stretch>
            <a:fillRect/>
          </a:stretch>
        </p:blipFill>
        <p:spPr>
          <a:xfrm>
            <a:off x="0" y="-1"/>
            <a:ext cx="9159784" cy="6848993"/>
          </a:xfrm>
          <a:prstGeom prst="rect">
            <a:avLst/>
          </a:prstGeom>
        </p:spPr>
      </p:pic>
    </p:spTree>
    <p:extLst>
      <p:ext uri="{BB962C8B-B14F-4D97-AF65-F5344CB8AC3E}">
        <p14:creationId xmlns:p14="http://schemas.microsoft.com/office/powerpoint/2010/main" val="2944816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コンテンツ プレースホルダー 15">
            <a:extLst>
              <a:ext uri="{FF2B5EF4-FFF2-40B4-BE49-F238E27FC236}">
                <a16:creationId xmlns:a16="http://schemas.microsoft.com/office/drawing/2014/main" id="{22782BAC-0CFE-572D-F5A4-70EA246ACFDD}"/>
              </a:ext>
            </a:extLst>
          </p:cNvPr>
          <p:cNvPicPr>
            <a:picLocks noGrp="1" noChangeAspect="1"/>
          </p:cNvPicPr>
          <p:nvPr>
            <p:ph idx="1"/>
          </p:nvPr>
        </p:nvPicPr>
        <p:blipFill>
          <a:blip r:embed="rId2"/>
          <a:stretch>
            <a:fillRect/>
          </a:stretch>
        </p:blipFill>
        <p:spPr>
          <a:xfrm>
            <a:off x="1764703" y="1269889"/>
            <a:ext cx="7927814" cy="5476901"/>
          </a:xfrm>
          <a:prstGeom prst="rect">
            <a:avLst/>
          </a:prstGeom>
        </p:spPr>
      </p:pic>
      <p:sp>
        <p:nvSpPr>
          <p:cNvPr id="2" name="タイトル 1">
            <a:extLst>
              <a:ext uri="{FF2B5EF4-FFF2-40B4-BE49-F238E27FC236}">
                <a16:creationId xmlns:a16="http://schemas.microsoft.com/office/drawing/2014/main" id="{1D983231-DB11-CC17-D35F-9FAE229C2C6D}"/>
              </a:ext>
            </a:extLst>
          </p:cNvPr>
          <p:cNvSpPr>
            <a:spLocks noGrp="1"/>
          </p:cNvSpPr>
          <p:nvPr>
            <p:ph type="title"/>
          </p:nvPr>
        </p:nvSpPr>
        <p:spPr>
          <a:xfrm>
            <a:off x="628135" y="0"/>
            <a:ext cx="10515600" cy="1325563"/>
          </a:xfrm>
        </p:spPr>
        <p:txBody>
          <a:bodyPr>
            <a:normAutofit/>
          </a:bodyPr>
          <a:lstStyle/>
          <a:p>
            <a:r>
              <a:rPr lang="en-US" altLang="ja-JP" dirty="0">
                <a:solidFill>
                  <a:srgbClr val="0070C0"/>
                </a:solidFill>
              </a:rPr>
              <a:t>Inverse of beam lifetime as function averaged vacuum pressure</a:t>
            </a:r>
            <a:endParaRPr lang="en-US" dirty="0"/>
          </a:p>
        </p:txBody>
      </p:sp>
      <p:cxnSp>
        <p:nvCxnSpPr>
          <p:cNvPr id="9" name="直線コネクタ 8">
            <a:extLst>
              <a:ext uri="{FF2B5EF4-FFF2-40B4-BE49-F238E27FC236}">
                <a16:creationId xmlns:a16="http://schemas.microsoft.com/office/drawing/2014/main" id="{5D39AB1F-37E5-CE1F-BD32-FA31AECEBBCF}"/>
              </a:ext>
            </a:extLst>
          </p:cNvPr>
          <p:cNvCxnSpPr/>
          <p:nvPr/>
        </p:nvCxnSpPr>
        <p:spPr>
          <a:xfrm>
            <a:off x="3064476" y="4386649"/>
            <a:ext cx="6178378"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D976FF2-569A-F4B3-C11D-3172AFECCF83}"/>
              </a:ext>
            </a:extLst>
          </p:cNvPr>
          <p:cNvSpPr txBox="1"/>
          <p:nvPr/>
        </p:nvSpPr>
        <p:spPr>
          <a:xfrm>
            <a:off x="9315887" y="4151872"/>
            <a:ext cx="2081019" cy="646331"/>
          </a:xfrm>
          <a:prstGeom prst="rect">
            <a:avLst/>
          </a:prstGeom>
          <a:noFill/>
        </p:spPr>
        <p:txBody>
          <a:bodyPr wrap="none" rtlCol="0">
            <a:spAutoFit/>
          </a:bodyPr>
          <a:lstStyle/>
          <a:p>
            <a:r>
              <a:rPr lang="en-US" dirty="0"/>
              <a:t>Loss due to</a:t>
            </a:r>
            <a:br>
              <a:rPr lang="en-US" dirty="0"/>
            </a:br>
            <a:r>
              <a:rPr lang="en-US" dirty="0"/>
              <a:t>Touschek lifetime</a:t>
            </a:r>
          </a:p>
        </p:txBody>
      </p:sp>
      <p:sp>
        <p:nvSpPr>
          <p:cNvPr id="11" name="テキスト ボックス 10">
            <a:extLst>
              <a:ext uri="{FF2B5EF4-FFF2-40B4-BE49-F238E27FC236}">
                <a16:creationId xmlns:a16="http://schemas.microsoft.com/office/drawing/2014/main" id="{9D19DA32-17C8-2F76-0C1B-C92E1BE77B70}"/>
              </a:ext>
            </a:extLst>
          </p:cNvPr>
          <p:cNvSpPr txBox="1"/>
          <p:nvPr/>
        </p:nvSpPr>
        <p:spPr>
          <a:xfrm>
            <a:off x="3904735" y="4992130"/>
            <a:ext cx="1148071" cy="369332"/>
          </a:xfrm>
          <a:prstGeom prst="rect">
            <a:avLst/>
          </a:prstGeom>
          <a:noFill/>
        </p:spPr>
        <p:txBody>
          <a:bodyPr wrap="none" rtlCol="0">
            <a:spAutoFit/>
          </a:bodyPr>
          <a:lstStyle/>
          <a:p>
            <a:r>
              <a:rPr lang="en-US" dirty="0"/>
              <a:t>13.9 min.</a:t>
            </a:r>
          </a:p>
        </p:txBody>
      </p:sp>
      <p:cxnSp>
        <p:nvCxnSpPr>
          <p:cNvPr id="13" name="直線矢印コネクタ 12">
            <a:extLst>
              <a:ext uri="{FF2B5EF4-FFF2-40B4-BE49-F238E27FC236}">
                <a16:creationId xmlns:a16="http://schemas.microsoft.com/office/drawing/2014/main" id="{0BDE3C4A-F3B9-94D9-73B6-88A2D9F0C0DE}"/>
              </a:ext>
            </a:extLst>
          </p:cNvPr>
          <p:cNvCxnSpPr/>
          <p:nvPr/>
        </p:nvCxnSpPr>
        <p:spPr>
          <a:xfrm flipH="1" flipV="1">
            <a:off x="3089190" y="4425609"/>
            <a:ext cx="951470" cy="603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日付プレースホルダー 2">
            <a:extLst>
              <a:ext uri="{FF2B5EF4-FFF2-40B4-BE49-F238E27FC236}">
                <a16:creationId xmlns:a16="http://schemas.microsoft.com/office/drawing/2014/main" id="{1A4F9817-EB23-70AB-95C7-63FB5B8BABA9}"/>
              </a:ext>
            </a:extLst>
          </p:cNvPr>
          <p:cNvSpPr>
            <a:spLocks noGrp="1"/>
          </p:cNvSpPr>
          <p:nvPr>
            <p:ph type="dt" sz="half" idx="10"/>
          </p:nvPr>
        </p:nvSpPr>
        <p:spPr/>
        <p:txBody>
          <a:bodyPr/>
          <a:lstStyle/>
          <a:p>
            <a:r>
              <a:rPr lang="en-US" altLang="ja-JP"/>
              <a:t>2024/Oct/07</a:t>
            </a:r>
            <a:endParaRPr lang="en-US" altLang="ja-JP" dirty="0"/>
          </a:p>
        </p:txBody>
      </p:sp>
      <p:sp>
        <p:nvSpPr>
          <p:cNvPr id="4" name="フッター プレースホルダー 3">
            <a:extLst>
              <a:ext uri="{FF2B5EF4-FFF2-40B4-BE49-F238E27FC236}">
                <a16:creationId xmlns:a16="http://schemas.microsoft.com/office/drawing/2014/main" id="{50EEBDBB-6083-819F-A87A-86F6C5E5A3C0}"/>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5" name="スライド番号プレースホルダー 4">
            <a:extLst>
              <a:ext uri="{FF2B5EF4-FFF2-40B4-BE49-F238E27FC236}">
                <a16:creationId xmlns:a16="http://schemas.microsoft.com/office/drawing/2014/main" id="{8CEBF0EF-C6EA-C2FF-8C01-A4EFD902FF0F}"/>
              </a:ext>
            </a:extLst>
          </p:cNvPr>
          <p:cNvSpPr>
            <a:spLocks noGrp="1"/>
          </p:cNvSpPr>
          <p:nvPr>
            <p:ph type="sldNum" sz="quarter" idx="12"/>
          </p:nvPr>
        </p:nvSpPr>
        <p:spPr/>
        <p:txBody>
          <a:bodyPr/>
          <a:lstStyle/>
          <a:p>
            <a:fld id="{D92486E9-A0B3-4706-B8AA-9F1AFB67B3EB}" type="slidenum">
              <a:rPr lang="ja-JP" altLang="en-US" smtClean="0"/>
              <a:pPr/>
              <a:t>64</a:t>
            </a:fld>
            <a:endParaRPr lang="ja-JP" altLang="en-US"/>
          </a:p>
        </p:txBody>
      </p:sp>
    </p:spTree>
    <p:extLst>
      <p:ext uri="{BB962C8B-B14F-4D97-AF65-F5344CB8AC3E}">
        <p14:creationId xmlns:p14="http://schemas.microsoft.com/office/powerpoint/2010/main" val="3429820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D34B2B-1765-CBFB-C200-C1DF649EACFC}"/>
              </a:ext>
            </a:extLst>
          </p:cNvPr>
          <p:cNvSpPr>
            <a:spLocks noGrp="1"/>
          </p:cNvSpPr>
          <p:nvPr>
            <p:ph type="title"/>
          </p:nvPr>
        </p:nvSpPr>
        <p:spPr>
          <a:xfrm>
            <a:off x="838200" y="33680"/>
            <a:ext cx="10515600" cy="1325563"/>
          </a:xfrm>
        </p:spPr>
        <p:txBody>
          <a:bodyPr>
            <a:noAutofit/>
          </a:bodyPr>
          <a:lstStyle/>
          <a:p>
            <a:r>
              <a:rPr lang="en-US" sz="3600" dirty="0">
                <a:solidFill>
                  <a:srgbClr val="0070C0"/>
                </a:solidFill>
              </a:rPr>
              <a:t>Beam lifetime as function of total beam current with keeping the bunch current</a:t>
            </a:r>
          </a:p>
        </p:txBody>
      </p:sp>
      <p:pic>
        <p:nvPicPr>
          <p:cNvPr id="4" name="コンテンツ プレースホルダー 3">
            <a:extLst>
              <a:ext uri="{FF2B5EF4-FFF2-40B4-BE49-F238E27FC236}">
                <a16:creationId xmlns:a16="http://schemas.microsoft.com/office/drawing/2014/main" id="{3CA9DAB2-6A86-3880-EEF0-1ECCF63461BB}"/>
              </a:ext>
            </a:extLst>
          </p:cNvPr>
          <p:cNvPicPr>
            <a:picLocks noGrp="1" noChangeAspect="1"/>
          </p:cNvPicPr>
          <p:nvPr>
            <p:ph idx="1"/>
          </p:nvPr>
        </p:nvPicPr>
        <p:blipFill>
          <a:blip r:embed="rId2"/>
          <a:stretch>
            <a:fillRect/>
          </a:stretch>
        </p:blipFill>
        <p:spPr>
          <a:xfrm>
            <a:off x="282396" y="1359243"/>
            <a:ext cx="6683849" cy="5133632"/>
          </a:xfrm>
          <a:prstGeom prst="rect">
            <a:avLst/>
          </a:prstGeom>
        </p:spPr>
      </p:pic>
      <p:pic>
        <p:nvPicPr>
          <p:cNvPr id="5" name="図 4">
            <a:extLst>
              <a:ext uri="{FF2B5EF4-FFF2-40B4-BE49-F238E27FC236}">
                <a16:creationId xmlns:a16="http://schemas.microsoft.com/office/drawing/2014/main" id="{CB381059-A94B-1899-C7F5-AE64A88CB360}"/>
              </a:ext>
            </a:extLst>
          </p:cNvPr>
          <p:cNvPicPr>
            <a:picLocks noChangeAspect="1"/>
          </p:cNvPicPr>
          <p:nvPr/>
        </p:nvPicPr>
        <p:blipFill>
          <a:blip r:embed="rId3"/>
          <a:stretch>
            <a:fillRect/>
          </a:stretch>
        </p:blipFill>
        <p:spPr>
          <a:xfrm>
            <a:off x="7185181" y="2372498"/>
            <a:ext cx="4893889" cy="3632886"/>
          </a:xfrm>
          <a:prstGeom prst="rect">
            <a:avLst/>
          </a:prstGeom>
        </p:spPr>
      </p:pic>
      <p:sp>
        <p:nvSpPr>
          <p:cNvPr id="6" name="テキスト ボックス 5">
            <a:extLst>
              <a:ext uri="{FF2B5EF4-FFF2-40B4-BE49-F238E27FC236}">
                <a16:creationId xmlns:a16="http://schemas.microsoft.com/office/drawing/2014/main" id="{37F47247-65D1-0365-2CE6-FCF7E2244A40}"/>
              </a:ext>
            </a:extLst>
          </p:cNvPr>
          <p:cNvSpPr txBox="1"/>
          <p:nvPr/>
        </p:nvSpPr>
        <p:spPr>
          <a:xfrm>
            <a:off x="5857947" y="1386551"/>
            <a:ext cx="60516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Beam lifetime decreased with larger vertical emittance.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Emittance was changed by using </a:t>
            </a:r>
            <a:r>
              <a:rPr kumimoji="1" lang="en-US" sz="1800" b="0" i="0" u="none" strike="noStrike" kern="1200" cap="none" spc="0" normalizeH="0" baseline="0" noProof="0" dirty="0" err="1">
                <a:ln>
                  <a:noFill/>
                </a:ln>
                <a:solidFill>
                  <a:prstClr val="black"/>
                </a:solidFill>
                <a:effectLst/>
                <a:uLnTx/>
                <a:uFillTx/>
                <a:latin typeface="Yu Gothic" panose="020F0502020204030204"/>
                <a:ea typeface="+mn-ea"/>
                <a:cs typeface="+mn-cs"/>
              </a:rPr>
              <a:t>YaECK</a:t>
            </a: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a:t>
            </a:r>
          </a:p>
        </p:txBody>
      </p:sp>
      <p:cxnSp>
        <p:nvCxnSpPr>
          <p:cNvPr id="8" name="直線矢印コネクタ 7">
            <a:extLst>
              <a:ext uri="{FF2B5EF4-FFF2-40B4-BE49-F238E27FC236}">
                <a16:creationId xmlns:a16="http://schemas.microsoft.com/office/drawing/2014/main" id="{6ECE3088-D003-CDF9-3F51-8B82A91BA902}"/>
              </a:ext>
            </a:extLst>
          </p:cNvPr>
          <p:cNvCxnSpPr/>
          <p:nvPr/>
        </p:nvCxnSpPr>
        <p:spPr>
          <a:xfrm flipH="1">
            <a:off x="6301409" y="1948070"/>
            <a:ext cx="1073426" cy="854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日付プレースホルダー 2">
            <a:extLst>
              <a:ext uri="{FF2B5EF4-FFF2-40B4-BE49-F238E27FC236}">
                <a16:creationId xmlns:a16="http://schemas.microsoft.com/office/drawing/2014/main" id="{42769895-E358-A80D-7439-AC6750013870}"/>
              </a:ext>
            </a:extLst>
          </p:cNvPr>
          <p:cNvSpPr>
            <a:spLocks noGrp="1"/>
          </p:cNvSpPr>
          <p:nvPr>
            <p:ph type="dt" sz="half" idx="10"/>
          </p:nvPr>
        </p:nvSpPr>
        <p:spPr/>
        <p:txBody>
          <a:bodyPr/>
          <a:lstStyle/>
          <a:p>
            <a:r>
              <a:rPr lang="en-US" altLang="ja-JP"/>
              <a:t>2024/Oct/07</a:t>
            </a:r>
            <a:endParaRPr lang="en-US" altLang="ja-JP" dirty="0"/>
          </a:p>
        </p:txBody>
      </p:sp>
      <p:sp>
        <p:nvSpPr>
          <p:cNvPr id="7" name="フッター プレースホルダー 6">
            <a:extLst>
              <a:ext uri="{FF2B5EF4-FFF2-40B4-BE49-F238E27FC236}">
                <a16:creationId xmlns:a16="http://schemas.microsoft.com/office/drawing/2014/main" id="{EFA9238A-CB87-53A3-03AD-9E3107D1FE98}"/>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9" name="スライド番号プレースホルダー 8">
            <a:extLst>
              <a:ext uri="{FF2B5EF4-FFF2-40B4-BE49-F238E27FC236}">
                <a16:creationId xmlns:a16="http://schemas.microsoft.com/office/drawing/2014/main" id="{E677C1A9-8E1B-FC9A-7671-94163CDF6863}"/>
              </a:ext>
            </a:extLst>
          </p:cNvPr>
          <p:cNvSpPr>
            <a:spLocks noGrp="1"/>
          </p:cNvSpPr>
          <p:nvPr>
            <p:ph type="sldNum" sz="quarter" idx="12"/>
          </p:nvPr>
        </p:nvSpPr>
        <p:spPr/>
        <p:txBody>
          <a:bodyPr/>
          <a:lstStyle/>
          <a:p>
            <a:fld id="{D92486E9-A0B3-4706-B8AA-9F1AFB67B3EB}" type="slidenum">
              <a:rPr lang="ja-JP" altLang="en-US" smtClean="0"/>
              <a:pPr/>
              <a:t>65</a:t>
            </a:fld>
            <a:endParaRPr lang="ja-JP" altLang="en-US"/>
          </a:p>
        </p:txBody>
      </p:sp>
    </p:spTree>
    <p:extLst>
      <p:ext uri="{BB962C8B-B14F-4D97-AF65-F5344CB8AC3E}">
        <p14:creationId xmlns:p14="http://schemas.microsoft.com/office/powerpoint/2010/main" val="2257917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4E4DF-A3F8-0AA5-DE9C-472A065354D4}"/>
              </a:ext>
            </a:extLst>
          </p:cNvPr>
          <p:cNvSpPr>
            <a:spLocks noGrp="1"/>
          </p:cNvSpPr>
          <p:nvPr>
            <p:ph type="title"/>
          </p:nvPr>
        </p:nvSpPr>
        <p:spPr/>
        <p:txBody>
          <a:bodyPr>
            <a:normAutofit fontScale="90000"/>
          </a:bodyPr>
          <a:lstStyle/>
          <a:p>
            <a:r>
              <a:rPr lang="en-US" altLang="ja-JP" dirty="0">
                <a:solidFill>
                  <a:srgbClr val="002060"/>
                </a:solidFill>
              </a:rPr>
              <a:t>Beam sizes (single beam) on June 27</a:t>
            </a:r>
            <a:r>
              <a:rPr lang="en-US" altLang="ja-JP" baseline="30000" dirty="0">
                <a:solidFill>
                  <a:srgbClr val="002060"/>
                </a:solidFill>
              </a:rPr>
              <a:t>th</a:t>
            </a:r>
            <a:r>
              <a:rPr lang="en-US" altLang="ja-JP" dirty="0">
                <a:solidFill>
                  <a:srgbClr val="002060"/>
                </a:solidFill>
              </a:rPr>
              <a:t> 2024</a:t>
            </a:r>
            <a:endParaRPr lang="en-US" dirty="0">
              <a:solidFill>
                <a:srgbClr val="002060"/>
              </a:solidFill>
            </a:endParaRPr>
          </a:p>
        </p:txBody>
      </p:sp>
      <p:pic>
        <p:nvPicPr>
          <p:cNvPr id="4" name="コンテンツ プレースホルダー 3">
            <a:extLst>
              <a:ext uri="{FF2B5EF4-FFF2-40B4-BE49-F238E27FC236}">
                <a16:creationId xmlns:a16="http://schemas.microsoft.com/office/drawing/2014/main" id="{8402264D-1AD1-C30B-DCFC-C491E8D4F834}"/>
              </a:ext>
            </a:extLst>
          </p:cNvPr>
          <p:cNvPicPr>
            <a:picLocks noGrp="1" noChangeAspect="1"/>
          </p:cNvPicPr>
          <p:nvPr>
            <p:ph idx="1"/>
          </p:nvPr>
        </p:nvPicPr>
        <p:blipFill>
          <a:blip r:embed="rId2"/>
          <a:stretch>
            <a:fillRect/>
          </a:stretch>
        </p:blipFill>
        <p:spPr>
          <a:xfrm>
            <a:off x="0" y="2129976"/>
            <a:ext cx="5118100" cy="3632200"/>
          </a:xfrm>
          <a:prstGeom prst="rect">
            <a:avLst/>
          </a:prstGeom>
        </p:spPr>
      </p:pic>
      <p:pic>
        <p:nvPicPr>
          <p:cNvPr id="5" name="図 4">
            <a:extLst>
              <a:ext uri="{FF2B5EF4-FFF2-40B4-BE49-F238E27FC236}">
                <a16:creationId xmlns:a16="http://schemas.microsoft.com/office/drawing/2014/main" id="{A7748356-3755-BEB0-9092-D03068A902D1}"/>
              </a:ext>
            </a:extLst>
          </p:cNvPr>
          <p:cNvPicPr>
            <a:picLocks noChangeAspect="1"/>
          </p:cNvPicPr>
          <p:nvPr/>
        </p:nvPicPr>
        <p:blipFill>
          <a:blip r:embed="rId3"/>
          <a:stretch>
            <a:fillRect/>
          </a:stretch>
        </p:blipFill>
        <p:spPr>
          <a:xfrm>
            <a:off x="5028647" y="2129976"/>
            <a:ext cx="5502131" cy="3763928"/>
          </a:xfrm>
          <a:prstGeom prst="rect">
            <a:avLst/>
          </a:prstGeom>
        </p:spPr>
      </p:pic>
      <p:sp>
        <p:nvSpPr>
          <p:cNvPr id="6" name="テキスト ボックス 5">
            <a:extLst>
              <a:ext uri="{FF2B5EF4-FFF2-40B4-BE49-F238E27FC236}">
                <a16:creationId xmlns:a16="http://schemas.microsoft.com/office/drawing/2014/main" id="{79EE955C-8E2A-0E35-4093-1033F13663AB}"/>
              </a:ext>
            </a:extLst>
          </p:cNvPr>
          <p:cNvSpPr txBox="1"/>
          <p:nvPr/>
        </p:nvSpPr>
        <p:spPr>
          <a:xfrm>
            <a:off x="3781011" y="1714207"/>
            <a:ext cx="6097656" cy="369332"/>
          </a:xfrm>
          <a:prstGeom prst="rect">
            <a:avLst/>
          </a:prstGeom>
          <a:noFill/>
        </p:spPr>
        <p:txBody>
          <a:bodyPr wrap="square">
            <a:spAutoFit/>
          </a:bodyPr>
          <a:lstStyle/>
          <a:p>
            <a:r>
              <a:rPr lang="en-US" altLang="ja-JP" sz="1800" dirty="0"/>
              <a:t>2024 June  27</a:t>
            </a:r>
            <a:r>
              <a:rPr lang="en-US" altLang="ja-JP" sz="1800" baseline="30000" dirty="0"/>
              <a:t>th</a:t>
            </a:r>
            <a:r>
              <a:rPr lang="en-US" altLang="ja-JP" sz="1800" dirty="0">
                <a:latin typeface="Symbol" pitchFamily="2" charset="2"/>
              </a:rPr>
              <a:t> b</a:t>
            </a:r>
            <a:r>
              <a:rPr lang="en-US" altLang="ja-JP" sz="1800" dirty="0"/>
              <a:t>y* = 0.9mm</a:t>
            </a:r>
            <a:endParaRPr lang="en-US" altLang="ja-JP" dirty="0"/>
          </a:p>
        </p:txBody>
      </p:sp>
      <p:sp>
        <p:nvSpPr>
          <p:cNvPr id="7" name="テキスト ボックス 6">
            <a:extLst>
              <a:ext uri="{FF2B5EF4-FFF2-40B4-BE49-F238E27FC236}">
                <a16:creationId xmlns:a16="http://schemas.microsoft.com/office/drawing/2014/main" id="{BDB61D55-042C-B216-7973-F883340D62B1}"/>
              </a:ext>
            </a:extLst>
          </p:cNvPr>
          <p:cNvSpPr txBox="1"/>
          <p:nvPr/>
        </p:nvSpPr>
        <p:spPr>
          <a:xfrm>
            <a:off x="2131115" y="6052291"/>
            <a:ext cx="7449475" cy="369332"/>
          </a:xfrm>
          <a:prstGeom prst="rect">
            <a:avLst/>
          </a:prstGeom>
          <a:noFill/>
        </p:spPr>
        <p:txBody>
          <a:bodyPr wrap="none" rtlCol="0">
            <a:spAutoFit/>
          </a:bodyPr>
          <a:lstStyle/>
          <a:p>
            <a:r>
              <a:rPr lang="en-US" dirty="0"/>
              <a:t>The single beam blowup must be suppressed for a higher luminosity.</a:t>
            </a:r>
          </a:p>
        </p:txBody>
      </p:sp>
      <p:sp>
        <p:nvSpPr>
          <p:cNvPr id="3" name="日付プレースホルダー 2">
            <a:extLst>
              <a:ext uri="{FF2B5EF4-FFF2-40B4-BE49-F238E27FC236}">
                <a16:creationId xmlns:a16="http://schemas.microsoft.com/office/drawing/2014/main" id="{C660DC2A-2355-EF41-CC56-E88A0B611D28}"/>
              </a:ext>
            </a:extLst>
          </p:cNvPr>
          <p:cNvSpPr>
            <a:spLocks noGrp="1"/>
          </p:cNvSpPr>
          <p:nvPr>
            <p:ph type="dt" sz="half" idx="10"/>
          </p:nvPr>
        </p:nvSpPr>
        <p:spPr/>
        <p:txBody>
          <a:bodyPr/>
          <a:lstStyle/>
          <a:p>
            <a:r>
              <a:rPr lang="en-US" altLang="ja-JP"/>
              <a:t>2024/Oct/07</a:t>
            </a:r>
            <a:endParaRPr lang="en-US" altLang="ja-JP" dirty="0"/>
          </a:p>
        </p:txBody>
      </p:sp>
      <p:sp>
        <p:nvSpPr>
          <p:cNvPr id="8" name="フッター プレースホルダー 7">
            <a:extLst>
              <a:ext uri="{FF2B5EF4-FFF2-40B4-BE49-F238E27FC236}">
                <a16:creationId xmlns:a16="http://schemas.microsoft.com/office/drawing/2014/main" id="{2868785C-D5E0-F467-96FE-C780DB4EF82F}"/>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9" name="スライド番号プレースホルダー 8">
            <a:extLst>
              <a:ext uri="{FF2B5EF4-FFF2-40B4-BE49-F238E27FC236}">
                <a16:creationId xmlns:a16="http://schemas.microsoft.com/office/drawing/2014/main" id="{7FE2FEBE-E88E-FE5E-247A-1CA93C3A9940}"/>
              </a:ext>
            </a:extLst>
          </p:cNvPr>
          <p:cNvSpPr>
            <a:spLocks noGrp="1"/>
          </p:cNvSpPr>
          <p:nvPr>
            <p:ph type="sldNum" sz="quarter" idx="12"/>
          </p:nvPr>
        </p:nvSpPr>
        <p:spPr/>
        <p:txBody>
          <a:bodyPr/>
          <a:lstStyle/>
          <a:p>
            <a:fld id="{D92486E9-A0B3-4706-B8AA-9F1AFB67B3EB}" type="slidenum">
              <a:rPr lang="ja-JP" altLang="en-US" smtClean="0"/>
              <a:pPr/>
              <a:t>66</a:t>
            </a:fld>
            <a:endParaRPr lang="ja-JP" altLang="en-US"/>
          </a:p>
        </p:txBody>
      </p:sp>
    </p:spTree>
    <p:extLst>
      <p:ext uri="{BB962C8B-B14F-4D97-AF65-F5344CB8AC3E}">
        <p14:creationId xmlns:p14="http://schemas.microsoft.com/office/powerpoint/2010/main" val="3866444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A20ED2-FC23-BFB0-3439-BDEF16F73F2E}"/>
              </a:ext>
            </a:extLst>
          </p:cNvPr>
          <p:cNvSpPr>
            <a:spLocks noGrp="1"/>
          </p:cNvSpPr>
          <p:nvPr>
            <p:ph type="title"/>
          </p:nvPr>
        </p:nvSpPr>
        <p:spPr/>
        <p:txBody>
          <a:bodyPr>
            <a:noAutofit/>
          </a:bodyPr>
          <a:lstStyle/>
          <a:p>
            <a:r>
              <a:rPr lang="en-US" sz="2800" dirty="0">
                <a:solidFill>
                  <a:srgbClr val="002060"/>
                </a:solidFill>
              </a:rPr>
              <a:t>Comparison of LER single beam emittance (before and after LS1)</a:t>
            </a:r>
          </a:p>
        </p:txBody>
      </p:sp>
      <p:pic>
        <p:nvPicPr>
          <p:cNvPr id="4" name="コンテンツ プレースホルダー 3">
            <a:extLst>
              <a:ext uri="{FF2B5EF4-FFF2-40B4-BE49-F238E27FC236}">
                <a16:creationId xmlns:a16="http://schemas.microsoft.com/office/drawing/2014/main" id="{083D9CDE-5D31-E8FE-1B19-ECAE4090A26E}"/>
              </a:ext>
            </a:extLst>
          </p:cNvPr>
          <p:cNvPicPr>
            <a:picLocks noGrp="1" noChangeAspect="1"/>
          </p:cNvPicPr>
          <p:nvPr>
            <p:ph idx="1"/>
          </p:nvPr>
        </p:nvPicPr>
        <p:blipFill>
          <a:blip r:embed="rId2"/>
          <a:stretch>
            <a:fillRect/>
          </a:stretch>
        </p:blipFill>
        <p:spPr>
          <a:xfrm>
            <a:off x="865173" y="2055721"/>
            <a:ext cx="5118100" cy="3632200"/>
          </a:xfrm>
          <a:prstGeom prst="rect">
            <a:avLst/>
          </a:prstGeom>
        </p:spPr>
      </p:pic>
      <p:sp>
        <p:nvSpPr>
          <p:cNvPr id="5" name="テキスト ボックス 4">
            <a:extLst>
              <a:ext uri="{FF2B5EF4-FFF2-40B4-BE49-F238E27FC236}">
                <a16:creationId xmlns:a16="http://schemas.microsoft.com/office/drawing/2014/main" id="{0D3FF715-5BD5-9B57-9DD8-D1DB9123FD5F}"/>
              </a:ext>
            </a:extLst>
          </p:cNvPr>
          <p:cNvSpPr txBox="1"/>
          <p:nvPr/>
        </p:nvSpPr>
        <p:spPr>
          <a:xfrm>
            <a:off x="1782278" y="1770851"/>
            <a:ext cx="6097656" cy="369332"/>
          </a:xfrm>
          <a:prstGeom prst="rect">
            <a:avLst/>
          </a:prstGeom>
          <a:noFill/>
        </p:spPr>
        <p:txBody>
          <a:bodyPr wrap="square">
            <a:spAutoFit/>
          </a:bodyPr>
          <a:lstStyle/>
          <a:p>
            <a:r>
              <a:rPr lang="en-US" altLang="ja-JP" sz="1800" dirty="0"/>
              <a:t>2024 June  27</a:t>
            </a:r>
            <a:r>
              <a:rPr lang="en-US" altLang="ja-JP" sz="1800" baseline="30000" dirty="0"/>
              <a:t>th</a:t>
            </a:r>
            <a:r>
              <a:rPr lang="en-US" altLang="ja-JP" sz="1800" dirty="0">
                <a:latin typeface="Symbol" pitchFamily="2" charset="2"/>
              </a:rPr>
              <a:t> b</a:t>
            </a:r>
            <a:r>
              <a:rPr lang="en-US" altLang="ja-JP" sz="1800" dirty="0"/>
              <a:t>y* = 0.9mm</a:t>
            </a:r>
            <a:endParaRPr lang="en-US" altLang="ja-JP" dirty="0"/>
          </a:p>
        </p:txBody>
      </p:sp>
      <p:pic>
        <p:nvPicPr>
          <p:cNvPr id="6" name="図 5">
            <a:extLst>
              <a:ext uri="{FF2B5EF4-FFF2-40B4-BE49-F238E27FC236}">
                <a16:creationId xmlns:a16="http://schemas.microsoft.com/office/drawing/2014/main" id="{EAA61BF4-877F-7ABC-8867-C712F1FE5D8A}"/>
              </a:ext>
            </a:extLst>
          </p:cNvPr>
          <p:cNvPicPr>
            <a:picLocks noChangeAspect="1"/>
          </p:cNvPicPr>
          <p:nvPr/>
        </p:nvPicPr>
        <p:blipFill>
          <a:blip r:embed="rId3"/>
          <a:stretch>
            <a:fillRect/>
          </a:stretch>
        </p:blipFill>
        <p:spPr>
          <a:xfrm>
            <a:off x="7205472" y="1589658"/>
            <a:ext cx="4498046" cy="5183252"/>
          </a:xfrm>
          <a:prstGeom prst="rect">
            <a:avLst/>
          </a:prstGeom>
        </p:spPr>
      </p:pic>
      <p:sp>
        <p:nvSpPr>
          <p:cNvPr id="3" name="日付プレースホルダー 2">
            <a:extLst>
              <a:ext uri="{FF2B5EF4-FFF2-40B4-BE49-F238E27FC236}">
                <a16:creationId xmlns:a16="http://schemas.microsoft.com/office/drawing/2014/main" id="{19DF721C-F0C4-E54C-0E64-3E11310A23DF}"/>
              </a:ext>
            </a:extLst>
          </p:cNvPr>
          <p:cNvSpPr>
            <a:spLocks noGrp="1"/>
          </p:cNvSpPr>
          <p:nvPr>
            <p:ph type="dt" sz="half" idx="10"/>
          </p:nvPr>
        </p:nvSpPr>
        <p:spPr/>
        <p:txBody>
          <a:bodyPr/>
          <a:lstStyle/>
          <a:p>
            <a:r>
              <a:rPr lang="en-US" altLang="ja-JP"/>
              <a:t>2024/Oct/07</a:t>
            </a:r>
            <a:endParaRPr lang="en-US" altLang="ja-JP" dirty="0"/>
          </a:p>
        </p:txBody>
      </p:sp>
      <p:sp>
        <p:nvSpPr>
          <p:cNvPr id="7" name="フッター プレースホルダー 6">
            <a:extLst>
              <a:ext uri="{FF2B5EF4-FFF2-40B4-BE49-F238E27FC236}">
                <a16:creationId xmlns:a16="http://schemas.microsoft.com/office/drawing/2014/main" id="{11F9F99B-A40E-A4F4-BC35-D72E64689BCD}"/>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8" name="スライド番号プレースホルダー 7">
            <a:extLst>
              <a:ext uri="{FF2B5EF4-FFF2-40B4-BE49-F238E27FC236}">
                <a16:creationId xmlns:a16="http://schemas.microsoft.com/office/drawing/2014/main" id="{EE00D129-8085-8905-E949-7A79A5D054E7}"/>
              </a:ext>
            </a:extLst>
          </p:cNvPr>
          <p:cNvSpPr>
            <a:spLocks noGrp="1"/>
          </p:cNvSpPr>
          <p:nvPr>
            <p:ph type="sldNum" sz="quarter" idx="12"/>
          </p:nvPr>
        </p:nvSpPr>
        <p:spPr/>
        <p:txBody>
          <a:bodyPr/>
          <a:lstStyle/>
          <a:p>
            <a:fld id="{D92486E9-A0B3-4706-B8AA-9F1AFB67B3EB}" type="slidenum">
              <a:rPr lang="ja-JP" altLang="en-US" smtClean="0"/>
              <a:pPr/>
              <a:t>67</a:t>
            </a:fld>
            <a:endParaRPr lang="ja-JP" altLang="en-US"/>
          </a:p>
        </p:txBody>
      </p:sp>
    </p:spTree>
    <p:extLst>
      <p:ext uri="{BB962C8B-B14F-4D97-AF65-F5344CB8AC3E}">
        <p14:creationId xmlns:p14="http://schemas.microsoft.com/office/powerpoint/2010/main" val="910273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869B29-638D-D9DE-A7CB-7442A2AE4D1C}"/>
              </a:ext>
            </a:extLst>
          </p:cNvPr>
          <p:cNvSpPr>
            <a:spLocks noGrp="1"/>
          </p:cNvSpPr>
          <p:nvPr>
            <p:ph type="title"/>
          </p:nvPr>
        </p:nvSpPr>
        <p:spPr/>
        <p:txBody>
          <a:bodyPr>
            <a:normAutofit fontScale="90000"/>
          </a:bodyPr>
          <a:lstStyle/>
          <a:p>
            <a:r>
              <a:rPr lang="en-US" dirty="0">
                <a:solidFill>
                  <a:srgbClr val="002060"/>
                </a:solidFill>
              </a:rPr>
              <a:t>Beam-Beam Study</a:t>
            </a:r>
          </a:p>
        </p:txBody>
      </p:sp>
      <p:pic>
        <p:nvPicPr>
          <p:cNvPr id="7" name="コンテンツ プレースホルダー 6">
            <a:extLst>
              <a:ext uri="{FF2B5EF4-FFF2-40B4-BE49-F238E27FC236}">
                <a16:creationId xmlns:a16="http://schemas.microsoft.com/office/drawing/2014/main" id="{ADC61A95-98B0-ED6C-D0F8-E95BFF502949}"/>
              </a:ext>
            </a:extLst>
          </p:cNvPr>
          <p:cNvPicPr>
            <a:picLocks noGrp="1" noChangeAspect="1"/>
          </p:cNvPicPr>
          <p:nvPr>
            <p:ph idx="1"/>
          </p:nvPr>
        </p:nvPicPr>
        <p:blipFill>
          <a:blip r:embed="rId2"/>
          <a:stretch>
            <a:fillRect/>
          </a:stretch>
        </p:blipFill>
        <p:spPr>
          <a:xfrm>
            <a:off x="-65049" y="1047005"/>
            <a:ext cx="4781134" cy="5038725"/>
          </a:xfrm>
          <a:prstGeom prst="rect">
            <a:avLst/>
          </a:prstGeom>
        </p:spPr>
      </p:pic>
      <p:sp>
        <p:nvSpPr>
          <p:cNvPr id="4" name="日付プレースホルダー 3">
            <a:extLst>
              <a:ext uri="{FF2B5EF4-FFF2-40B4-BE49-F238E27FC236}">
                <a16:creationId xmlns:a16="http://schemas.microsoft.com/office/drawing/2014/main" id="{4C672E4B-511A-385E-2147-A191B50CEF52}"/>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FF753112-91C8-18A4-DF67-461CCD3CF89B}"/>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7175245E-6E75-CDFE-08C6-823656DF8FDA}"/>
              </a:ext>
            </a:extLst>
          </p:cNvPr>
          <p:cNvSpPr>
            <a:spLocks noGrp="1"/>
          </p:cNvSpPr>
          <p:nvPr>
            <p:ph type="sldNum" sz="quarter" idx="12"/>
          </p:nvPr>
        </p:nvSpPr>
        <p:spPr/>
        <p:txBody>
          <a:bodyPr/>
          <a:lstStyle/>
          <a:p>
            <a:fld id="{D92486E9-A0B3-4706-B8AA-9F1AFB67B3EB}" type="slidenum">
              <a:rPr lang="ja-JP" altLang="en-US" smtClean="0"/>
              <a:pPr/>
              <a:t>68</a:t>
            </a:fld>
            <a:endParaRPr lang="ja-JP" altLang="en-US"/>
          </a:p>
        </p:txBody>
      </p:sp>
      <p:pic>
        <p:nvPicPr>
          <p:cNvPr id="8" name="図 7">
            <a:extLst>
              <a:ext uri="{FF2B5EF4-FFF2-40B4-BE49-F238E27FC236}">
                <a16:creationId xmlns:a16="http://schemas.microsoft.com/office/drawing/2014/main" id="{E461C31C-1BE1-83AF-0628-41A07323BA56}"/>
              </a:ext>
            </a:extLst>
          </p:cNvPr>
          <p:cNvPicPr>
            <a:picLocks noChangeAspect="1"/>
          </p:cNvPicPr>
          <p:nvPr/>
        </p:nvPicPr>
        <p:blipFill>
          <a:blip r:embed="rId3"/>
          <a:stretch>
            <a:fillRect/>
          </a:stretch>
        </p:blipFill>
        <p:spPr>
          <a:xfrm>
            <a:off x="4572500" y="1575874"/>
            <a:ext cx="3910347" cy="3980985"/>
          </a:xfrm>
          <a:prstGeom prst="rect">
            <a:avLst/>
          </a:prstGeom>
        </p:spPr>
      </p:pic>
      <p:pic>
        <p:nvPicPr>
          <p:cNvPr id="9" name="図 8">
            <a:extLst>
              <a:ext uri="{FF2B5EF4-FFF2-40B4-BE49-F238E27FC236}">
                <a16:creationId xmlns:a16="http://schemas.microsoft.com/office/drawing/2014/main" id="{78C94F25-52C5-C968-2573-E269D00D08FB}"/>
              </a:ext>
            </a:extLst>
          </p:cNvPr>
          <p:cNvPicPr>
            <a:picLocks noChangeAspect="1"/>
          </p:cNvPicPr>
          <p:nvPr/>
        </p:nvPicPr>
        <p:blipFill>
          <a:blip r:embed="rId4"/>
          <a:stretch>
            <a:fillRect/>
          </a:stretch>
        </p:blipFill>
        <p:spPr>
          <a:xfrm>
            <a:off x="8482847" y="1575874"/>
            <a:ext cx="4110765" cy="4415883"/>
          </a:xfrm>
          <a:prstGeom prst="rect">
            <a:avLst/>
          </a:prstGeom>
        </p:spPr>
      </p:pic>
    </p:spTree>
    <p:extLst>
      <p:ext uri="{BB962C8B-B14F-4D97-AF65-F5344CB8AC3E}">
        <p14:creationId xmlns:p14="http://schemas.microsoft.com/office/powerpoint/2010/main" val="2092273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E7C783-C06F-307F-F8C1-D0CBFFB33F70}"/>
              </a:ext>
            </a:extLst>
          </p:cNvPr>
          <p:cNvSpPr>
            <a:spLocks noGrp="1"/>
          </p:cNvSpPr>
          <p:nvPr>
            <p:ph type="title"/>
          </p:nvPr>
        </p:nvSpPr>
        <p:spPr/>
        <p:txBody>
          <a:bodyPr>
            <a:normAutofit fontScale="90000"/>
          </a:bodyPr>
          <a:lstStyle/>
          <a:p>
            <a:r>
              <a:rPr lang="en-US" dirty="0"/>
              <a:t>Collision with 393 bunches May 22</a:t>
            </a:r>
            <a:r>
              <a:rPr lang="en-US" baseline="30000" dirty="0"/>
              <a:t>nd</a:t>
            </a:r>
            <a:r>
              <a:rPr lang="en-US" dirty="0"/>
              <a:t> 2024</a:t>
            </a:r>
          </a:p>
        </p:txBody>
      </p:sp>
      <p:sp>
        <p:nvSpPr>
          <p:cNvPr id="3" name="コンテンツ プレースホルダー 2">
            <a:extLst>
              <a:ext uri="{FF2B5EF4-FFF2-40B4-BE49-F238E27FC236}">
                <a16:creationId xmlns:a16="http://schemas.microsoft.com/office/drawing/2014/main" id="{A999922C-237F-5253-9BFD-A22E815D0CA5}"/>
              </a:ext>
            </a:extLst>
          </p:cNvPr>
          <p:cNvSpPr>
            <a:spLocks noGrp="1"/>
          </p:cNvSpPr>
          <p:nvPr>
            <p:ph idx="1"/>
          </p:nvPr>
        </p:nvSpPr>
        <p:spPr/>
        <p:txBody>
          <a:bodyPr/>
          <a:lstStyle/>
          <a:p>
            <a:endParaRPr lang="en-US" dirty="0"/>
          </a:p>
        </p:txBody>
      </p:sp>
      <p:pic>
        <p:nvPicPr>
          <p:cNvPr id="4" name="図 3">
            <a:extLst>
              <a:ext uri="{FF2B5EF4-FFF2-40B4-BE49-F238E27FC236}">
                <a16:creationId xmlns:a16="http://schemas.microsoft.com/office/drawing/2014/main" id="{89131B16-DFF8-4736-1EE6-30CFC9684EF3}"/>
              </a:ext>
            </a:extLst>
          </p:cNvPr>
          <p:cNvPicPr>
            <a:picLocks noChangeAspect="1"/>
          </p:cNvPicPr>
          <p:nvPr/>
        </p:nvPicPr>
        <p:blipFill>
          <a:blip r:embed="rId2"/>
          <a:stretch>
            <a:fillRect/>
          </a:stretch>
        </p:blipFill>
        <p:spPr>
          <a:xfrm>
            <a:off x="2252870" y="1489075"/>
            <a:ext cx="7467600" cy="5003800"/>
          </a:xfrm>
          <a:prstGeom prst="rect">
            <a:avLst/>
          </a:prstGeom>
        </p:spPr>
      </p:pic>
      <p:sp>
        <p:nvSpPr>
          <p:cNvPr id="5" name="日付プレースホルダー 4">
            <a:extLst>
              <a:ext uri="{FF2B5EF4-FFF2-40B4-BE49-F238E27FC236}">
                <a16:creationId xmlns:a16="http://schemas.microsoft.com/office/drawing/2014/main" id="{5A2D129C-B10D-0719-224E-E38C67A28378}"/>
              </a:ext>
            </a:extLst>
          </p:cNvPr>
          <p:cNvSpPr>
            <a:spLocks noGrp="1"/>
          </p:cNvSpPr>
          <p:nvPr>
            <p:ph type="dt" sz="half" idx="10"/>
          </p:nvPr>
        </p:nvSpPr>
        <p:spPr/>
        <p:txBody>
          <a:bodyPr/>
          <a:lstStyle/>
          <a:p>
            <a:r>
              <a:rPr lang="en-US" altLang="ja-JP"/>
              <a:t>2024/Oct/07</a:t>
            </a:r>
            <a:endParaRPr lang="en-US" altLang="ja-JP" dirty="0"/>
          </a:p>
        </p:txBody>
      </p:sp>
      <p:sp>
        <p:nvSpPr>
          <p:cNvPr id="6" name="フッター プレースホルダー 5">
            <a:extLst>
              <a:ext uri="{FF2B5EF4-FFF2-40B4-BE49-F238E27FC236}">
                <a16:creationId xmlns:a16="http://schemas.microsoft.com/office/drawing/2014/main" id="{103B6CAD-4684-23C3-3B23-A97B443A08C9}"/>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7" name="スライド番号プレースホルダー 6">
            <a:extLst>
              <a:ext uri="{FF2B5EF4-FFF2-40B4-BE49-F238E27FC236}">
                <a16:creationId xmlns:a16="http://schemas.microsoft.com/office/drawing/2014/main" id="{301A1D2E-9C7B-A4C6-81DA-3460B9B37134}"/>
              </a:ext>
            </a:extLst>
          </p:cNvPr>
          <p:cNvSpPr>
            <a:spLocks noGrp="1"/>
          </p:cNvSpPr>
          <p:nvPr>
            <p:ph type="sldNum" sz="quarter" idx="12"/>
          </p:nvPr>
        </p:nvSpPr>
        <p:spPr/>
        <p:txBody>
          <a:bodyPr/>
          <a:lstStyle/>
          <a:p>
            <a:fld id="{D92486E9-A0B3-4706-B8AA-9F1AFB67B3EB}" type="slidenum">
              <a:rPr lang="ja-JP" altLang="en-US" smtClean="0"/>
              <a:pPr/>
              <a:t>69</a:t>
            </a:fld>
            <a:endParaRPr lang="ja-JP" altLang="en-US"/>
          </a:p>
        </p:txBody>
      </p:sp>
    </p:spTree>
    <p:extLst>
      <p:ext uri="{BB962C8B-B14F-4D97-AF65-F5344CB8AC3E}">
        <p14:creationId xmlns:p14="http://schemas.microsoft.com/office/powerpoint/2010/main" val="316654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2BB5DF-CF6A-EA14-86C7-5548627172BE}"/>
              </a:ext>
            </a:extLst>
          </p:cNvPr>
          <p:cNvSpPr>
            <a:spLocks noGrp="1"/>
          </p:cNvSpPr>
          <p:nvPr>
            <p:ph type="title"/>
          </p:nvPr>
        </p:nvSpPr>
        <p:spPr>
          <a:xfrm>
            <a:off x="834673" y="-300943"/>
            <a:ext cx="10515600" cy="1325563"/>
          </a:xfrm>
        </p:spPr>
        <p:txBody>
          <a:bodyPr/>
          <a:lstStyle/>
          <a:p>
            <a:pPr algn="ctr"/>
            <a:r>
              <a:rPr lang="en-US" dirty="0">
                <a:solidFill>
                  <a:srgbClr val="0070C0"/>
                </a:solidFill>
              </a:rPr>
              <a:t>Calculation of beam-beam parameters</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AAD12A14-F56A-801F-CCE0-FFC91F95C301}"/>
                  </a:ext>
                </a:extLst>
              </p:cNvPr>
              <p:cNvSpPr>
                <a:spLocks noGrp="1"/>
              </p:cNvSpPr>
              <p:nvPr>
                <p:ph idx="1"/>
              </p:nvPr>
            </p:nvSpPr>
            <p:spPr>
              <a:xfrm>
                <a:off x="336587" y="1000897"/>
                <a:ext cx="11757992" cy="5684107"/>
              </a:xfrm>
            </p:spPr>
            <p:txBody>
              <a:bodyPr>
                <a:normAutofit/>
              </a:bodyPr>
              <a:lstStyle/>
              <a:p>
                <a:r>
                  <a:rPr lang="en-US" dirty="0"/>
                  <a:t>Definition</a:t>
                </a:r>
              </a:p>
              <a:p>
                <a:pPr marL="0" indent="0">
                  <a:buNone/>
                </a:pPr>
                <a:endParaRPr lang="en-US" dirty="0"/>
              </a:p>
              <a:p>
                <a:r>
                  <a:rPr lang="en-US" dirty="0"/>
                  <a:t>Incoherent beam-beam parameters (</a:t>
                </a:r>
                <a14:m>
                  <m:oMath xmlns:m="http://schemas.openxmlformats.org/officeDocument/2006/math">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𝜉</m:t>
                        </m:r>
                      </m:e>
                      <m:sub>
                        <m:r>
                          <a:rPr lang="en-US" altLang="ja-JP" b="0" i="1" smtClean="0">
                            <a:latin typeface="Cambria Math" panose="02040503050406030204" pitchFamily="18" charset="0"/>
                          </a:rPr>
                          <m:t>𝑦𝑖</m:t>
                        </m:r>
                      </m:sub>
                    </m:sSub>
                    <m:d>
                      <m:dPr>
                        <m:ctrlPr>
                          <a:rPr lang="en-US" altLang="ja-JP" b="0" i="1" smtClean="0">
                            <a:latin typeface="Cambria Math" panose="02040503050406030204" pitchFamily="18" charset="0"/>
                            <a:ea typeface="Cambria Math" panose="02040503050406030204" pitchFamily="18" charset="0"/>
                          </a:rPr>
                        </m:ctrlPr>
                      </m:dPr>
                      <m:e>
                        <m:r>
                          <a:rPr lang="en-US" altLang="ja-JP" b="0" i="1" smtClean="0">
                            <a:latin typeface="Cambria Math" panose="02040503050406030204" pitchFamily="18" charset="0"/>
                            <a:ea typeface="Cambria Math" panose="02040503050406030204" pitchFamily="18" charset="0"/>
                          </a:rPr>
                          <m:t>𝐿𝐸𝑅</m:t>
                        </m:r>
                      </m:e>
                    </m:d>
                    <m:r>
                      <a:rPr lang="en-US" altLang="ja-JP" b="0" i="1" smtClean="0">
                        <a:latin typeface="Cambria Math" panose="02040503050406030204" pitchFamily="18" charset="0"/>
                        <a:ea typeface="Cambria Math" panose="02040503050406030204" pitchFamily="18" charset="0"/>
                      </a:rPr>
                      <m:t>, </m:t>
                    </m:r>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𝜉</m:t>
                        </m:r>
                      </m:e>
                      <m:sub>
                        <m:r>
                          <a:rPr lang="en-US" altLang="ja-JP" i="1">
                            <a:latin typeface="Cambria Math" panose="02040503050406030204" pitchFamily="18" charset="0"/>
                          </a:rPr>
                          <m:t>𝑦𝑖</m:t>
                        </m:r>
                      </m:sub>
                    </m:sSub>
                    <m:d>
                      <m:dPr>
                        <m:ctrlPr>
                          <a:rPr lang="en-US" altLang="ja-JP" i="1">
                            <a:latin typeface="Cambria Math" panose="02040503050406030204" pitchFamily="18" charset="0"/>
                            <a:ea typeface="Cambria Math" panose="02040503050406030204" pitchFamily="18" charset="0"/>
                          </a:rPr>
                        </m:ctrlPr>
                      </m:dPr>
                      <m:e>
                        <m:r>
                          <a:rPr lang="en-US" altLang="ja-JP" b="0" i="1" smtClean="0">
                            <a:latin typeface="Cambria Math" panose="02040503050406030204" pitchFamily="18" charset="0"/>
                            <a:ea typeface="Cambria Math" panose="02040503050406030204" pitchFamily="18" charset="0"/>
                          </a:rPr>
                          <m:t>𝐻</m:t>
                        </m:r>
                        <m:r>
                          <a:rPr lang="en-US" altLang="ja-JP" i="1">
                            <a:latin typeface="Cambria Math" panose="02040503050406030204" pitchFamily="18" charset="0"/>
                            <a:ea typeface="Cambria Math" panose="02040503050406030204" pitchFamily="18" charset="0"/>
                          </a:rPr>
                          <m:t>𝐸𝑅</m:t>
                        </m:r>
                      </m:e>
                    </m:d>
                  </m:oMath>
                </a14:m>
                <a:r>
                  <a:rPr lang="en-US" dirty="0"/>
                  <a:t>)</a:t>
                </a:r>
              </a:p>
              <a:p>
                <a:endParaRPr lang="en-US" dirty="0"/>
              </a:p>
              <a:p>
                <a:r>
                  <a:rPr lang="en-US" dirty="0"/>
                  <a:t>Beam-beam parameters from luminosity</a:t>
                </a:r>
                <a:r>
                  <a:rPr lang="en-US" altLang="ja-JP" dirty="0"/>
                  <a:t>(</a:t>
                </a:r>
                <a14:m>
                  <m:oMath xmlns:m="http://schemas.openxmlformats.org/officeDocument/2006/math">
                    <m:sSub>
                      <m:sSubPr>
                        <m:ctrlPr>
                          <a:rPr lang="en-US" altLang="ja-JP" i="1" smtClean="0">
                            <a:latin typeface="Cambria Math" panose="02040503050406030204" pitchFamily="18" charset="0"/>
                          </a:rPr>
                        </m:ctrlPr>
                      </m:sSubPr>
                      <m:e>
                        <m:r>
                          <a:rPr lang="en-US" altLang="ja-JP" i="1" smtClean="0">
                            <a:latin typeface="Cambria Math" panose="02040503050406030204" pitchFamily="18" charset="0"/>
                            <a:ea typeface="Cambria Math" panose="02040503050406030204" pitchFamily="18" charset="0"/>
                          </a:rPr>
                          <m:t>𝜉</m:t>
                        </m:r>
                      </m:e>
                      <m:sub>
                        <m:r>
                          <a:rPr lang="en-US" altLang="ja-JP" b="0" i="1" smtClean="0">
                            <a:latin typeface="Cambria Math" panose="02040503050406030204" pitchFamily="18" charset="0"/>
                          </a:rPr>
                          <m:t>𝑦</m:t>
                        </m:r>
                      </m:sub>
                    </m:sSub>
                    <m:d>
                      <m:dPr>
                        <m:ctrlPr>
                          <a:rPr lang="en-US" altLang="ja-JP" b="0" i="1" smtClean="0">
                            <a:latin typeface="Cambria Math" panose="02040503050406030204" pitchFamily="18" charset="0"/>
                            <a:ea typeface="Cambria Math" panose="02040503050406030204" pitchFamily="18" charset="0"/>
                          </a:rPr>
                        </m:ctrlPr>
                      </m:dPr>
                      <m:e>
                        <m:r>
                          <a:rPr lang="en-US" altLang="ja-JP" b="0" i="1" smtClean="0">
                            <a:latin typeface="Cambria Math" panose="02040503050406030204" pitchFamily="18" charset="0"/>
                            <a:ea typeface="Cambria Math" panose="02040503050406030204" pitchFamily="18" charset="0"/>
                          </a:rPr>
                          <m:t>𝐿𝐸𝑅</m:t>
                        </m:r>
                      </m:e>
                    </m:d>
                    <m:r>
                      <a:rPr lang="en-US" altLang="ja-JP" b="0" i="1" smtClean="0">
                        <a:latin typeface="Cambria Math" panose="02040503050406030204" pitchFamily="18" charset="0"/>
                        <a:ea typeface="Cambria Math" panose="02040503050406030204" pitchFamily="18" charset="0"/>
                      </a:rPr>
                      <m:t>, </m:t>
                    </m:r>
                    <m:sSub>
                      <m:sSubPr>
                        <m:ctrlPr>
                          <a:rPr lang="en-US" altLang="ja-JP" i="1">
                            <a:latin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𝜉</m:t>
                        </m:r>
                      </m:e>
                      <m:sub>
                        <m:r>
                          <a:rPr lang="en-US" altLang="ja-JP" i="1">
                            <a:latin typeface="Cambria Math" panose="02040503050406030204" pitchFamily="18" charset="0"/>
                          </a:rPr>
                          <m:t>𝑦</m:t>
                        </m:r>
                      </m:sub>
                    </m:sSub>
                    <m:d>
                      <m:dPr>
                        <m:ctrlPr>
                          <a:rPr lang="en-US" altLang="ja-JP" i="1">
                            <a:latin typeface="Cambria Math" panose="02040503050406030204" pitchFamily="18" charset="0"/>
                            <a:ea typeface="Cambria Math" panose="02040503050406030204" pitchFamily="18" charset="0"/>
                          </a:rPr>
                        </m:ctrlPr>
                      </m:dPr>
                      <m:e>
                        <m:r>
                          <a:rPr lang="en-US" altLang="ja-JP" b="0" i="1" smtClean="0">
                            <a:latin typeface="Cambria Math" panose="02040503050406030204" pitchFamily="18" charset="0"/>
                            <a:ea typeface="Cambria Math" panose="02040503050406030204" pitchFamily="18" charset="0"/>
                          </a:rPr>
                          <m:t>𝐻</m:t>
                        </m:r>
                        <m:r>
                          <a:rPr lang="en-US" altLang="ja-JP" i="1">
                            <a:latin typeface="Cambria Math" panose="02040503050406030204" pitchFamily="18" charset="0"/>
                            <a:ea typeface="Cambria Math" panose="02040503050406030204" pitchFamily="18" charset="0"/>
                          </a:rPr>
                          <m:t>𝐸𝑅</m:t>
                        </m:r>
                      </m:e>
                    </m:d>
                  </m:oMath>
                </a14:m>
                <a:r>
                  <a:rPr lang="en-US" altLang="ja-JP" dirty="0"/>
                  <a:t>)</a:t>
                </a:r>
              </a:p>
              <a:p>
                <a:pPr lvl="1"/>
                <a:r>
                  <a:rPr lang="en-US" altLang="ja-JP" dirty="0">
                    <a:solidFill>
                      <a:srgbClr val="FF0000"/>
                    </a:solidFill>
                  </a:rPr>
                  <a:t>Assume beam sizes at IP are equal for both beams</a:t>
                </a: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pPr lvl="1"/>
                <a:r>
                  <a:rPr lang="en-US" altLang="ja-JP" dirty="0">
                    <a:solidFill>
                      <a:schemeClr val="bg2">
                        <a:lumMod val="25000"/>
                      </a:schemeClr>
                    </a:solidFill>
                  </a:rPr>
                  <a:t>Another way for calculation</a:t>
                </a: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pPr lvl="1"/>
                <a:endParaRPr lang="en-US" altLang="ja-JP" dirty="0">
                  <a:solidFill>
                    <a:srgbClr val="FF0000"/>
                  </a:solidFill>
                </a:endParaRPr>
              </a:p>
              <a:p>
                <a:endParaRPr lang="en-US" dirty="0"/>
              </a:p>
            </p:txBody>
          </p:sp>
        </mc:Choice>
        <mc:Fallback xmlns="">
          <p:sp>
            <p:nvSpPr>
              <p:cNvPr id="3" name="コンテンツ プレースホルダー 2">
                <a:extLst>
                  <a:ext uri="{FF2B5EF4-FFF2-40B4-BE49-F238E27FC236}">
                    <a16:creationId xmlns:a16="http://schemas.microsoft.com/office/drawing/2014/main" id="{AAD12A14-F56A-801F-CCE0-FFC91F95C301}"/>
                  </a:ext>
                </a:extLst>
              </p:cNvPr>
              <p:cNvSpPr>
                <a:spLocks noGrp="1" noRot="1" noChangeAspect="1" noMove="1" noResize="1" noEditPoints="1" noAdjustHandles="1" noChangeArrowheads="1" noChangeShapeType="1" noTextEdit="1"/>
              </p:cNvSpPr>
              <p:nvPr>
                <p:ph idx="1"/>
              </p:nvPr>
            </p:nvSpPr>
            <p:spPr>
              <a:xfrm>
                <a:off x="336587" y="1000897"/>
                <a:ext cx="11757992" cy="5684107"/>
              </a:xfrm>
              <a:blipFill>
                <a:blip r:embed="rId2"/>
                <a:stretch>
                  <a:fillRect l="-971" t="-20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38E779CF-AFE9-25E5-4762-E11118362283}"/>
                  </a:ext>
                </a:extLst>
              </p:cNvPr>
              <p:cNvSpPr txBox="1"/>
              <p:nvPr/>
            </p:nvSpPr>
            <p:spPr>
              <a:xfrm>
                <a:off x="1685219" y="1432926"/>
                <a:ext cx="2396745" cy="64710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𝜉</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Sub>
                        </m:num>
                        <m:den>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𝛾</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en>
                      </m:f>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Sup>
                            <m:sSubSup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num>
                        <m:den>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bSup>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den>
                      </m:f>
                    </m:oMath>
                  </m:oMathPara>
                </a14:m>
                <a:endPar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endParaRPr>
              </a:p>
            </p:txBody>
          </p:sp>
        </mc:Choice>
        <mc:Fallback xmlns="">
          <p:sp>
            <p:nvSpPr>
              <p:cNvPr id="4" name="テキスト ボックス 3">
                <a:extLst>
                  <a:ext uri="{FF2B5EF4-FFF2-40B4-BE49-F238E27FC236}">
                    <a16:creationId xmlns:a16="http://schemas.microsoft.com/office/drawing/2014/main" id="{38E779CF-AFE9-25E5-4762-E11118362283}"/>
                  </a:ext>
                </a:extLst>
              </p:cNvPr>
              <p:cNvSpPr txBox="1">
                <a:spLocks noRot="1" noChangeAspect="1" noMove="1" noResize="1" noEditPoints="1" noAdjustHandles="1" noChangeArrowheads="1" noChangeShapeType="1" noTextEdit="1"/>
              </p:cNvSpPr>
              <p:nvPr/>
            </p:nvSpPr>
            <p:spPr>
              <a:xfrm>
                <a:off x="1685219" y="1432926"/>
                <a:ext cx="2396745" cy="647100"/>
              </a:xfrm>
              <a:prstGeom prst="rect">
                <a:avLst/>
              </a:prstGeom>
              <a:blipFill>
                <a:blip r:embed="rId3"/>
                <a:stretch>
                  <a:fillRect l="-2632" t="-1923" r="-3158"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E5D4527-8224-3BF3-0BA1-91C8819AC226}"/>
                  </a:ext>
                </a:extLst>
              </p:cNvPr>
              <p:cNvSpPr txBox="1"/>
              <p:nvPr/>
            </p:nvSpPr>
            <p:spPr>
              <a:xfrm>
                <a:off x="1395205" y="2627537"/>
                <a:ext cx="9643442" cy="4039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bSup>
                  </m:oMath>
                </a14:m>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 from X-ray monitor, </a:t>
                </a:r>
                <a14:m>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𝑧</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oMath>
                </a14:m>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 nominal bunch length (LER: 4.6 mm, HER: 5.1 mm)</a:t>
                </a:r>
              </a:p>
            </p:txBody>
          </p:sp>
        </mc:Choice>
        <mc:Fallback xmlns="">
          <p:sp>
            <p:nvSpPr>
              <p:cNvPr id="6" name="テキスト ボックス 5">
                <a:extLst>
                  <a:ext uri="{FF2B5EF4-FFF2-40B4-BE49-F238E27FC236}">
                    <a16:creationId xmlns:a16="http://schemas.microsoft.com/office/drawing/2014/main" id="{FE5D4527-8224-3BF3-0BA1-91C8819AC226}"/>
                  </a:ext>
                </a:extLst>
              </p:cNvPr>
              <p:cNvSpPr txBox="1">
                <a:spLocks noRot="1" noChangeAspect="1" noMove="1" noResize="1" noEditPoints="1" noAdjustHandles="1" noChangeArrowheads="1" noChangeShapeType="1" noTextEdit="1"/>
              </p:cNvSpPr>
              <p:nvPr/>
            </p:nvSpPr>
            <p:spPr>
              <a:xfrm>
                <a:off x="1395205" y="2627537"/>
                <a:ext cx="9643442" cy="403957"/>
              </a:xfrm>
              <a:prstGeom prst="rect">
                <a:avLst/>
              </a:prstGeom>
              <a:blipFill>
                <a:blip r:embed="rId4"/>
                <a:stretch>
                  <a:fillRect t="-6061"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15C25576-D1A2-7449-9683-90B9459484CE}"/>
                  </a:ext>
                </a:extLst>
              </p:cNvPr>
              <p:cNvSpPr txBox="1"/>
              <p:nvPr/>
            </p:nvSpPr>
            <p:spPr>
              <a:xfrm>
                <a:off x="1261605" y="3939133"/>
                <a:ext cx="2100832" cy="59888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den>
                      </m:f>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b>
                          </m:sSub>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Sub>
                        </m:num>
                        <m:den>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sSubSup>
                            <m:sSubSup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𝑦</m:t>
                              </m:r>
                            </m:sub>
                            <m:sup>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bSup>
                        </m:den>
                      </m:f>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𝑟𝑒𝑣</m:t>
                          </m:r>
                        </m:sub>
                      </m:sSub>
                    </m:oMath>
                  </m:oMathPara>
                </a14:m>
                <a:endPar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endParaRPr>
              </a:p>
            </p:txBody>
          </p:sp>
        </mc:Choice>
        <mc:Fallback xmlns="">
          <p:sp>
            <p:nvSpPr>
              <p:cNvPr id="7" name="テキスト ボックス 6">
                <a:extLst>
                  <a:ext uri="{FF2B5EF4-FFF2-40B4-BE49-F238E27FC236}">
                    <a16:creationId xmlns:a16="http://schemas.microsoft.com/office/drawing/2014/main" id="{15C25576-D1A2-7449-9683-90B9459484CE}"/>
                  </a:ext>
                </a:extLst>
              </p:cNvPr>
              <p:cNvSpPr txBox="1">
                <a:spLocks noRot="1" noChangeAspect="1" noMove="1" noResize="1" noEditPoints="1" noAdjustHandles="1" noChangeArrowheads="1" noChangeShapeType="1" noTextEdit="1"/>
              </p:cNvSpPr>
              <p:nvPr/>
            </p:nvSpPr>
            <p:spPr>
              <a:xfrm>
                <a:off x="1261605" y="3939133"/>
                <a:ext cx="2100832" cy="598882"/>
              </a:xfrm>
              <a:prstGeom prst="rect">
                <a:avLst/>
              </a:prstGeom>
              <a:blipFill>
                <a:blip r:embed="rId5"/>
                <a:stretch>
                  <a:fillRect l="-1807" t="-4167" b="-10417"/>
                </a:stretch>
              </a:blipFill>
            </p:spPr>
            <p:txBody>
              <a:bodyPr/>
              <a:lstStyle/>
              <a:p>
                <a:r>
                  <a:rPr lang="en-US">
                    <a:noFill/>
                  </a:rPr>
                  <a:t> </a:t>
                </a:r>
              </a:p>
            </p:txBody>
          </p:sp>
        </mc:Fallback>
      </mc:AlternateContent>
      <p:sp>
        <p:nvSpPr>
          <p:cNvPr id="8" name="右矢印 7">
            <a:extLst>
              <a:ext uri="{FF2B5EF4-FFF2-40B4-BE49-F238E27FC236}">
                <a16:creationId xmlns:a16="http://schemas.microsoft.com/office/drawing/2014/main" id="{152631EB-4FAD-2818-A47C-892849533C3E}"/>
              </a:ext>
            </a:extLst>
          </p:cNvPr>
          <p:cNvSpPr/>
          <p:nvPr/>
        </p:nvSpPr>
        <p:spPr>
          <a:xfrm>
            <a:off x="3492941" y="4098159"/>
            <a:ext cx="546652" cy="2484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Yu Gothic" panose="020F0502020204030204"/>
              <a:ea typeface="+mn-ea"/>
              <a:cs typeface="+mn-cs"/>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5BA5F902-D10A-256F-6A2F-13C26B762D8A}"/>
                  </a:ext>
                </a:extLst>
              </p:cNvPr>
              <p:cNvSpPr txBox="1"/>
              <p:nvPr/>
            </p:nvSpPr>
            <p:spPr>
              <a:xfrm>
                <a:off x="4269312" y="3906385"/>
                <a:ext cx="3256917" cy="59785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num>
                        <m:den>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𝑧</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sSubSup>
                            <m:sSub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𝑦</m:t>
                              </m:r>
                            </m:sub>
                            <m: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bSup>
                        </m:den>
                      </m:f>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4</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𝑏</m:t>
                              </m:r>
                            </m:sub>
                          </m:sSub>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𝑓</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𝑟𝑒𝑣</m:t>
                              </m:r>
                            </m:sub>
                          </m:sSub>
                        </m:den>
                      </m:f>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num>
                        <m:den>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𝑏𝑒𝑎𝑚</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b>
                          </m:sSub>
                        </m:den>
                      </m:f>
                    </m:oMath>
                  </m:oMathPara>
                </a14:m>
                <a:endPar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endParaRPr>
              </a:p>
            </p:txBody>
          </p:sp>
        </mc:Choice>
        <mc:Fallback xmlns="">
          <p:sp>
            <p:nvSpPr>
              <p:cNvPr id="9" name="テキスト ボックス 8">
                <a:extLst>
                  <a:ext uri="{FF2B5EF4-FFF2-40B4-BE49-F238E27FC236}">
                    <a16:creationId xmlns:a16="http://schemas.microsoft.com/office/drawing/2014/main" id="{5BA5F902-D10A-256F-6A2F-13C26B762D8A}"/>
                  </a:ext>
                </a:extLst>
              </p:cNvPr>
              <p:cNvSpPr txBox="1">
                <a:spLocks noRot="1" noChangeAspect="1" noMove="1" noResize="1" noEditPoints="1" noAdjustHandles="1" noChangeArrowheads="1" noChangeShapeType="1" noTextEdit="1"/>
              </p:cNvSpPr>
              <p:nvPr/>
            </p:nvSpPr>
            <p:spPr>
              <a:xfrm>
                <a:off x="4269312" y="3906385"/>
                <a:ext cx="3256917" cy="597856"/>
              </a:xfrm>
              <a:prstGeom prst="rect">
                <a:avLst/>
              </a:prstGeom>
              <a:blipFill>
                <a:blip r:embed="rId6"/>
                <a:stretch>
                  <a:fillRect l="-389" t="-2083" b="-12500"/>
                </a:stretch>
              </a:blipFill>
            </p:spPr>
            <p:txBody>
              <a:bodyPr/>
              <a:lstStyle/>
              <a:p>
                <a:r>
                  <a:rPr lang="en-US">
                    <a:noFill/>
                  </a:rPr>
                  <a:t> </a:t>
                </a:r>
              </a:p>
            </p:txBody>
          </p:sp>
        </mc:Fallback>
      </mc:AlternateContent>
      <p:sp>
        <p:nvSpPr>
          <p:cNvPr id="10" name="右矢印 9">
            <a:extLst>
              <a:ext uri="{FF2B5EF4-FFF2-40B4-BE49-F238E27FC236}">
                <a16:creationId xmlns:a16="http://schemas.microsoft.com/office/drawing/2014/main" id="{A592C488-69DD-A0F3-BA6D-DCF5A0DABFEB}"/>
              </a:ext>
            </a:extLst>
          </p:cNvPr>
          <p:cNvSpPr/>
          <p:nvPr/>
        </p:nvSpPr>
        <p:spPr>
          <a:xfrm>
            <a:off x="7910715" y="4081074"/>
            <a:ext cx="546652" cy="2484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Yu Gothic" panose="020F0502020204030204"/>
              <a:ea typeface="+mn-ea"/>
              <a:cs typeface="+mn-cs"/>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9E6F835F-19B6-2B4D-5036-2A7F6A6D15D4}"/>
                  </a:ext>
                </a:extLst>
              </p:cNvPr>
              <p:cNvSpPr txBox="1"/>
              <p:nvPr/>
            </p:nvSpPr>
            <p:spPr>
              <a:xfrm>
                <a:off x="8687086" y="3881763"/>
                <a:ext cx="1869038" cy="59580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𝜉</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Sub>
                        </m:num>
                        <m:den>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𝛾</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en>
                      </m:f>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Sup>
                            <m:sSubSup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bSup>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num>
                        <m:den>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𝐼</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𝑏𝑒𝑎𝑚</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den>
                      </m:f>
                    </m:oMath>
                  </m:oMathPara>
                </a14:m>
                <a:endPar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endParaRPr>
              </a:p>
            </p:txBody>
          </p:sp>
        </mc:Choice>
        <mc:Fallback xmlns="">
          <p:sp>
            <p:nvSpPr>
              <p:cNvPr id="11" name="テキスト ボックス 10">
                <a:extLst>
                  <a:ext uri="{FF2B5EF4-FFF2-40B4-BE49-F238E27FC236}">
                    <a16:creationId xmlns:a16="http://schemas.microsoft.com/office/drawing/2014/main" id="{9E6F835F-19B6-2B4D-5036-2A7F6A6D15D4}"/>
                  </a:ext>
                </a:extLst>
              </p:cNvPr>
              <p:cNvSpPr txBox="1">
                <a:spLocks noRot="1" noChangeAspect="1" noMove="1" noResize="1" noEditPoints="1" noAdjustHandles="1" noChangeArrowheads="1" noChangeShapeType="1" noTextEdit="1"/>
              </p:cNvSpPr>
              <p:nvPr/>
            </p:nvSpPr>
            <p:spPr>
              <a:xfrm>
                <a:off x="8687086" y="3881763"/>
                <a:ext cx="1869038" cy="595804"/>
              </a:xfrm>
              <a:prstGeom prst="rect">
                <a:avLst/>
              </a:prstGeom>
              <a:blipFill>
                <a:blip r:embed="rId7"/>
                <a:stretch>
                  <a:fillRect l="-2703" b="-10417"/>
                </a:stretch>
              </a:blipFill>
            </p:spPr>
            <p:txBody>
              <a:bodyPr/>
              <a:lstStyle/>
              <a:p>
                <a:r>
                  <a:rPr lang="en-US">
                    <a:noFill/>
                  </a:rPr>
                  <a:t> </a:t>
                </a:r>
              </a:p>
            </p:txBody>
          </p:sp>
        </mc:Fallback>
      </mc:AlternateContent>
      <p:sp>
        <p:nvSpPr>
          <p:cNvPr id="12" name="テキスト ボックス 11">
            <a:extLst>
              <a:ext uri="{FF2B5EF4-FFF2-40B4-BE49-F238E27FC236}">
                <a16:creationId xmlns:a16="http://schemas.microsoft.com/office/drawing/2014/main" id="{8FA22C61-098F-FF47-7D92-4E64A3317C10}"/>
              </a:ext>
            </a:extLst>
          </p:cNvPr>
          <p:cNvSpPr txBox="1"/>
          <p:nvPr/>
        </p:nvSpPr>
        <p:spPr>
          <a:xfrm>
            <a:off x="336587" y="4623915"/>
            <a:ext cx="115675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B050"/>
                </a:solidFill>
                <a:effectLst/>
                <a:uLnTx/>
                <a:uFillTx/>
                <a:latin typeface="Yu Gothic" panose="020F0502020204030204"/>
                <a:ea typeface="+mn-ea"/>
                <a:cs typeface="+mn-cs"/>
              </a:rPr>
              <a:t>If the difference in </a:t>
            </a:r>
            <a:r>
              <a:rPr kumimoji="1" lang="en-US" sz="1800" b="0" i="0" u="none" strike="noStrike" kern="1200" cap="none" spc="0" normalizeH="0" baseline="0" noProof="0" dirty="0" err="1">
                <a:ln>
                  <a:noFill/>
                </a:ln>
                <a:solidFill>
                  <a:srgbClr val="00B050"/>
                </a:solidFill>
                <a:effectLst/>
                <a:uLnTx/>
                <a:uFillTx/>
                <a:latin typeface="Symbol" pitchFamily="2" charset="2"/>
                <a:ea typeface="+mn-ea"/>
                <a:cs typeface="+mn-cs"/>
              </a:rPr>
              <a:t>s</a:t>
            </a:r>
            <a:r>
              <a:rPr kumimoji="1" lang="en-US" sz="1800" b="0" i="0" u="none" strike="noStrike" kern="1200" cap="none" spc="0" normalizeH="0" baseline="-25000" noProof="0" dirty="0" err="1">
                <a:ln>
                  <a:noFill/>
                </a:ln>
                <a:solidFill>
                  <a:srgbClr val="00B050"/>
                </a:solidFill>
                <a:effectLst/>
                <a:uLnTx/>
                <a:uFillTx/>
                <a:latin typeface="Yu Gothic" panose="020F0502020204030204"/>
                <a:ea typeface="+mn-ea"/>
                <a:cs typeface="+mn-cs"/>
              </a:rPr>
              <a:t>y</a:t>
            </a:r>
            <a:r>
              <a:rPr kumimoji="1" lang="en-US" sz="1800" b="0" i="0" u="none" strike="noStrike" kern="1200" cap="none" spc="0" normalizeH="0" baseline="0" noProof="0" dirty="0">
                <a:ln>
                  <a:noFill/>
                </a:ln>
                <a:solidFill>
                  <a:srgbClr val="00B050"/>
                </a:solidFill>
                <a:effectLst/>
                <a:uLnTx/>
                <a:uFillTx/>
                <a:latin typeface="Yu Gothic" panose="020F0502020204030204"/>
                <a:ea typeface="+mn-ea"/>
                <a:cs typeface="+mn-cs"/>
              </a:rPr>
              <a:t>* of the two beams are large, </a:t>
            </a:r>
            <a:r>
              <a:rPr kumimoji="1" lang="en-US" sz="1800" b="0" i="0" u="none" strike="noStrike" kern="1200" cap="none" spc="0" normalizeH="0" baseline="0" noProof="0" dirty="0" err="1">
                <a:ln>
                  <a:noFill/>
                </a:ln>
                <a:solidFill>
                  <a:srgbClr val="00B050"/>
                </a:solidFill>
                <a:effectLst/>
                <a:uLnTx/>
                <a:uFillTx/>
                <a:latin typeface="Symbol" pitchFamily="2" charset="2"/>
                <a:ea typeface="+mn-ea"/>
                <a:cs typeface="+mn-cs"/>
              </a:rPr>
              <a:t>x</a:t>
            </a:r>
            <a:r>
              <a:rPr kumimoji="1" lang="en-US" sz="1800" b="0" i="0" u="none" strike="noStrike" kern="1200" cap="none" spc="0" normalizeH="0" baseline="-25000" noProof="0" dirty="0" err="1">
                <a:ln>
                  <a:noFill/>
                </a:ln>
                <a:solidFill>
                  <a:srgbClr val="00B050"/>
                </a:solidFill>
                <a:effectLst/>
                <a:uLnTx/>
                <a:uFillTx/>
                <a:latin typeface="Yu Gothic" panose="020F0502020204030204"/>
                <a:ea typeface="+mn-ea"/>
                <a:cs typeface="+mn-cs"/>
              </a:rPr>
              <a:t>y</a:t>
            </a:r>
            <a:r>
              <a:rPr kumimoji="1" lang="en-US" sz="1800" b="0" i="0" u="none" strike="noStrike" kern="1200" cap="none" spc="0" normalizeH="0" baseline="0" noProof="0" dirty="0">
                <a:ln>
                  <a:noFill/>
                </a:ln>
                <a:solidFill>
                  <a:srgbClr val="00B050"/>
                </a:solidFill>
                <a:effectLst/>
                <a:uLnTx/>
                <a:uFillTx/>
                <a:latin typeface="Yu Gothic" panose="020F0502020204030204"/>
                <a:ea typeface="+mn-ea"/>
                <a:cs typeface="+mn-cs"/>
              </a:rPr>
              <a:t> from this calculation becomes much different from </a:t>
            </a:r>
            <a:r>
              <a:rPr kumimoji="1" lang="en-US" sz="1800" b="0" i="0" u="none" strike="noStrike" kern="1200" cap="none" spc="0" normalizeH="0" baseline="0" noProof="0" dirty="0" err="1">
                <a:ln>
                  <a:noFill/>
                </a:ln>
                <a:solidFill>
                  <a:srgbClr val="00B050"/>
                </a:solidFill>
                <a:effectLst/>
                <a:uLnTx/>
                <a:uFillTx/>
                <a:latin typeface="Symbol" pitchFamily="2" charset="2"/>
                <a:ea typeface="+mn-ea"/>
                <a:cs typeface="+mn-cs"/>
              </a:rPr>
              <a:t>x</a:t>
            </a:r>
            <a:r>
              <a:rPr kumimoji="1" lang="en-US" sz="1800" b="0" i="0" u="none" strike="noStrike" kern="1200" cap="none" spc="0" normalizeH="0" baseline="-25000" noProof="0" dirty="0" err="1">
                <a:ln>
                  <a:noFill/>
                </a:ln>
                <a:solidFill>
                  <a:srgbClr val="00B050"/>
                </a:solidFill>
                <a:effectLst/>
                <a:uLnTx/>
                <a:uFillTx/>
                <a:latin typeface="Yu Gothic" panose="020F0502020204030204"/>
                <a:ea typeface="+mn-ea"/>
                <a:cs typeface="+mn-cs"/>
              </a:rPr>
              <a:t>yi</a:t>
            </a:r>
            <a:r>
              <a:rPr kumimoji="1" lang="en-US" sz="1800" b="0" i="0" u="none" strike="noStrike" kern="1200" cap="none" spc="0" normalizeH="0" baseline="0" noProof="0" dirty="0">
                <a:ln>
                  <a:noFill/>
                </a:ln>
                <a:solidFill>
                  <a:srgbClr val="00B050"/>
                </a:solidFill>
                <a:effectLst/>
                <a:uLnTx/>
                <a:uFillTx/>
                <a:latin typeface="Yu Gothic" panose="020F0502020204030204"/>
                <a:ea typeface="+mn-ea"/>
                <a:cs typeface="+mn-cs"/>
              </a:rPr>
              <a:t>.</a:t>
            </a: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6917FA50-9010-2F33-A271-4F97D9118FD7}"/>
                  </a:ext>
                </a:extLst>
              </p:cNvPr>
              <p:cNvSpPr txBox="1"/>
              <p:nvPr/>
            </p:nvSpPr>
            <p:spPr>
              <a:xfrm>
                <a:off x="1132487" y="5596146"/>
                <a:ext cx="4720908" cy="86498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den>
                      </m:f>
                      <m:f>
                        <m:f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b>
                          </m:sSub>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Sub>
                        </m:num>
                        <m:den>
                          <m:rad>
                            <m:radPr>
                              <m:degHide m:val="on"/>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radPr>
                            <m:deg/>
                            <m:e>
                              <m:sSup>
                                <m:s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𝑧</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𝑧</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sup>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e>
                          </m:rad>
                          <m:rad>
                            <m:radPr>
                              <m:degHide m:val="o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sSubSup>
                                <m:sSub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e>
                          </m:rad>
                        </m:den>
                      </m:f>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sSub>
                        <m:sSubPr>
                          <m:ctrlP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1"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𝑟𝑒𝑣</m:t>
                          </m:r>
                        </m:sub>
                      </m:sSub>
                    </m:oMath>
                  </m:oMathPara>
                </a14:m>
                <a:endPar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endParaRPr>
              </a:p>
            </p:txBody>
          </p:sp>
        </mc:Choice>
        <mc:Fallback xmlns="">
          <p:sp>
            <p:nvSpPr>
              <p:cNvPr id="13" name="テキスト ボックス 12">
                <a:extLst>
                  <a:ext uri="{FF2B5EF4-FFF2-40B4-BE49-F238E27FC236}">
                    <a16:creationId xmlns:a16="http://schemas.microsoft.com/office/drawing/2014/main" id="{6917FA50-9010-2F33-A271-4F97D9118FD7}"/>
                  </a:ext>
                </a:extLst>
              </p:cNvPr>
              <p:cNvSpPr txBox="1">
                <a:spLocks noRot="1" noChangeAspect="1" noMove="1" noResize="1" noEditPoints="1" noAdjustHandles="1" noChangeArrowheads="1" noChangeShapeType="1" noTextEdit="1"/>
              </p:cNvSpPr>
              <p:nvPr/>
            </p:nvSpPr>
            <p:spPr>
              <a:xfrm>
                <a:off x="1132487" y="5596146"/>
                <a:ext cx="4720908" cy="864980"/>
              </a:xfrm>
              <a:prstGeom prst="rect">
                <a:avLst/>
              </a:prstGeom>
              <a:blipFill>
                <a:blip r:embed="rId8"/>
                <a:stretch>
                  <a:fillRect l="-538" t="-2899"/>
                </a:stretch>
              </a:blipFill>
            </p:spPr>
            <p:txBody>
              <a:bodyPr/>
              <a:lstStyle/>
              <a:p>
                <a:r>
                  <a:rPr lang="en-US">
                    <a:noFill/>
                  </a:rPr>
                  <a:t> </a:t>
                </a:r>
              </a:p>
            </p:txBody>
          </p:sp>
        </mc:Fallback>
      </mc:AlternateContent>
      <p:sp>
        <p:nvSpPr>
          <p:cNvPr id="14" name="テキスト ボックス 13">
            <a:extLst>
              <a:ext uri="{FF2B5EF4-FFF2-40B4-BE49-F238E27FC236}">
                <a16:creationId xmlns:a16="http://schemas.microsoft.com/office/drawing/2014/main" id="{579D162B-E4DF-333C-B08A-D952ECB61142}"/>
              </a:ext>
            </a:extLst>
          </p:cNvPr>
          <p:cNvSpPr txBox="1"/>
          <p:nvPr/>
        </p:nvSpPr>
        <p:spPr>
          <a:xfrm>
            <a:off x="6120382" y="5475935"/>
            <a:ext cx="592982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By using r=(</a:t>
            </a:r>
            <a:r>
              <a:rPr kumimoji="1" lang="en-US" sz="1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1" lang="en-US" sz="1800" b="0" i="0" u="none" strike="noStrike" kern="1200" cap="none" spc="0" normalizeH="0" baseline="-25000" noProof="0" dirty="0" err="1">
                <a:ln>
                  <a:noFill/>
                </a:ln>
                <a:solidFill>
                  <a:prstClr val="black"/>
                </a:solidFill>
                <a:effectLst/>
                <a:uLnTx/>
                <a:uFillTx/>
                <a:latin typeface="Yu Gothic" panose="020F0502020204030204"/>
                <a:ea typeface="+mn-ea"/>
                <a:cs typeface="+mn-cs"/>
              </a:rPr>
              <a:t>y</a:t>
            </a:r>
            <a:r>
              <a:rPr kumimoji="1" lang="en-US" sz="1800" b="0" i="0" u="none" strike="noStrike" kern="1200" cap="none" spc="0" normalizeH="0" baseline="-25000" noProof="0" dirty="0">
                <a:ln>
                  <a:noFill/>
                </a:ln>
                <a:solidFill>
                  <a:prstClr val="black"/>
                </a:solidFill>
                <a:effectLst/>
                <a:uLnTx/>
                <a:uFillTx/>
                <a:latin typeface="Yu Gothic" panose="020F0502020204030204"/>
                <a:ea typeface="+mn-ea"/>
                <a:cs typeface="+mn-cs"/>
              </a:rPr>
              <a:t>+</a:t>
            </a:r>
            <a:r>
              <a:rPr kumimoji="1" lang="en-US" sz="1800" b="0" i="0" u="none" strike="noStrike" kern="1200" cap="none" spc="0" normalizeH="0" baseline="30000" noProof="0" dirty="0">
                <a:ln>
                  <a:noFill/>
                </a:ln>
                <a:solidFill>
                  <a:prstClr val="black"/>
                </a:solidFill>
                <a:effectLst/>
                <a:uLnTx/>
                <a:uFillTx/>
                <a:latin typeface="Yu Gothic" panose="020F0502020204030204"/>
                <a:ea typeface="+mn-ea"/>
                <a:cs typeface="+mn-cs"/>
              </a:rPr>
              <a:t>*</a:t>
            </a: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a:t>
            </a:r>
            <a:r>
              <a:rPr kumimoji="1" lang="en-US" sz="1800" b="0" i="0" u="none" strike="noStrike" kern="1200" cap="none" spc="0" normalizeH="0" baseline="0" noProof="0" dirty="0" err="1">
                <a:ln>
                  <a:noFill/>
                </a:ln>
                <a:solidFill>
                  <a:prstClr val="black"/>
                </a:solidFill>
                <a:effectLst/>
                <a:uLnTx/>
                <a:uFillTx/>
                <a:latin typeface="Symbol" pitchFamily="2" charset="2"/>
                <a:ea typeface="+mn-ea"/>
                <a:cs typeface="+mn-cs"/>
              </a:rPr>
              <a:t>s</a:t>
            </a:r>
            <a:r>
              <a:rPr kumimoji="1" lang="en-US" sz="1800" b="0" i="0" u="none" strike="noStrike" kern="1200" cap="none" spc="0" normalizeH="0" baseline="-25000" noProof="0" dirty="0" err="1">
                <a:ln>
                  <a:noFill/>
                </a:ln>
                <a:solidFill>
                  <a:prstClr val="black"/>
                </a:solidFill>
                <a:effectLst/>
                <a:uLnTx/>
                <a:uFillTx/>
                <a:latin typeface="Yu Gothic" panose="020F0502020204030204"/>
                <a:ea typeface="+mn-ea"/>
                <a:cs typeface="+mn-cs"/>
              </a:rPr>
              <a:t>y</a:t>
            </a:r>
            <a:r>
              <a:rPr kumimoji="1" lang="en-US" sz="1800" b="0" i="0" u="none" strike="noStrike" kern="1200" cap="none" spc="0" normalizeH="0" baseline="-25000" noProof="0" dirty="0">
                <a:ln>
                  <a:noFill/>
                </a:ln>
                <a:solidFill>
                  <a:prstClr val="black"/>
                </a:solidFill>
                <a:effectLst/>
                <a:uLnTx/>
                <a:uFillTx/>
                <a:latin typeface="Yu Gothic" panose="020F0502020204030204"/>
                <a:ea typeface="+mn-ea"/>
                <a:cs typeface="+mn-cs"/>
              </a:rPr>
              <a:t>-</a:t>
            </a:r>
            <a:r>
              <a:rPr kumimoji="1" lang="en-US" sz="1800" b="0" i="0" u="none" strike="noStrike" kern="1200" cap="none" spc="0" normalizeH="0" baseline="30000" noProof="0" dirty="0">
                <a:ln>
                  <a:noFill/>
                </a:ln>
                <a:solidFill>
                  <a:prstClr val="black"/>
                </a:solidFill>
                <a:effectLst/>
                <a:uLnTx/>
                <a:uFillTx/>
                <a:latin typeface="Yu Gothic" panose="020F0502020204030204"/>
                <a:ea typeface="+mn-ea"/>
                <a:cs typeface="+mn-cs"/>
              </a:rPr>
              <a:t>*</a:t>
            </a: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 from X-ray monitor, </a:t>
            </a:r>
            <a:r>
              <a:rPr kumimoji="1" lang="en-US" altLang="ja-JP" sz="1800" b="0" i="0" u="none" strike="noStrike" kern="1200" cap="none" spc="0" normalizeH="0" baseline="0" noProof="0" dirty="0" err="1">
                <a:ln>
                  <a:noFill/>
                </a:ln>
                <a:solidFill>
                  <a:prstClr val="black"/>
                </a:solidFill>
                <a:effectLst/>
                <a:uLnTx/>
                <a:uFillTx/>
                <a:latin typeface="Symbol" pitchFamily="2" charset="2"/>
                <a:ea typeface="Yu Gothic" panose="020B0400000000000000" pitchFamily="34" charset="-128"/>
                <a:cs typeface="+mn-cs"/>
              </a:rPr>
              <a:t>s</a:t>
            </a:r>
            <a:r>
              <a:rPr kumimoji="1" lang="en-US" altLang="ja-JP" sz="1800" b="0" i="0" u="none" strike="noStrike" kern="1200" cap="none" spc="0" normalizeH="0" baseline="-25000" noProof="0" dirty="0" err="1">
                <a:ln>
                  <a:noFill/>
                </a:ln>
                <a:solidFill>
                  <a:prstClr val="black"/>
                </a:solidFill>
                <a:effectLst/>
                <a:uLnTx/>
                <a:uFillTx/>
                <a:latin typeface="Yu Gothic" panose="020F0502020204030204"/>
                <a:ea typeface="Yu Gothic" panose="020B0400000000000000" pitchFamily="34" charset="-128"/>
                <a:cs typeface="+mn-cs"/>
              </a:rPr>
              <a:t>y</a:t>
            </a:r>
            <a:r>
              <a:rPr kumimoji="1" lang="en-US" altLang="ja-JP" sz="1800" b="0" i="0" u="none" strike="noStrike" kern="1200" cap="none" spc="0" normalizeH="0" baseline="-25000" noProof="0" dirty="0">
                <a:ln>
                  <a:noFill/>
                </a:ln>
                <a:solidFill>
                  <a:prstClr val="black"/>
                </a:solidFill>
                <a:effectLst/>
                <a:uLnTx/>
                <a:uFillTx/>
                <a:latin typeface="Yu Gothic" panose="020F0502020204030204"/>
                <a:ea typeface="Yu Gothic" panose="020B0400000000000000" pitchFamily="34" charset="-128"/>
                <a:cs typeface="+mn-cs"/>
              </a:rPr>
              <a:t>+</a:t>
            </a:r>
            <a:r>
              <a:rPr kumimoji="1" lang="en-US" altLang="ja-JP" sz="1800" b="0" i="0" u="none" strike="noStrike" kern="1200" cap="none" spc="0" normalizeH="0" baseline="30000" noProof="0" dirty="0">
                <a:ln>
                  <a:noFill/>
                </a:ln>
                <a:solidFill>
                  <a:prstClr val="black"/>
                </a:solidFill>
                <a:effectLst/>
                <a:uLnTx/>
                <a:uFillTx/>
                <a:latin typeface="Yu Gothic" panose="020F0502020204030204"/>
                <a:ea typeface="Yu Gothic" panose="020B0400000000000000"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34" charset="-128"/>
                <a:cs typeface="+mn-cs"/>
              </a:rPr>
              <a:t>and </a:t>
            </a:r>
            <a:r>
              <a:rPr kumimoji="1" lang="en-US" altLang="ja-JP" sz="1800" b="0" i="0" u="none" strike="noStrike" kern="1200" cap="none" spc="0" normalizeH="0" baseline="0" noProof="0" dirty="0" err="1">
                <a:ln>
                  <a:noFill/>
                </a:ln>
                <a:solidFill>
                  <a:prstClr val="black"/>
                </a:solidFill>
                <a:effectLst/>
                <a:uLnTx/>
                <a:uFillTx/>
                <a:latin typeface="Symbol" pitchFamily="2" charset="2"/>
                <a:ea typeface="Yu Gothic" panose="020B0400000000000000" pitchFamily="34" charset="-128"/>
                <a:cs typeface="+mn-cs"/>
              </a:rPr>
              <a:t>s</a:t>
            </a:r>
            <a:r>
              <a:rPr kumimoji="1" lang="en-US" altLang="ja-JP" sz="1800" b="0" i="0" u="none" strike="noStrike" kern="1200" cap="none" spc="0" normalizeH="0" baseline="-25000" noProof="0" dirty="0" err="1">
                <a:ln>
                  <a:noFill/>
                </a:ln>
                <a:solidFill>
                  <a:prstClr val="black"/>
                </a:solidFill>
                <a:effectLst/>
                <a:uLnTx/>
                <a:uFillTx/>
                <a:latin typeface="Yu Gothic" panose="020F0502020204030204"/>
                <a:ea typeface="Yu Gothic" panose="020B0400000000000000" pitchFamily="34" charset="-128"/>
                <a:cs typeface="+mn-cs"/>
              </a:rPr>
              <a:t>y</a:t>
            </a:r>
            <a:r>
              <a:rPr kumimoji="1" lang="en-US" altLang="ja-JP" sz="1800" b="0" i="0" u="none" strike="noStrike" kern="1200" cap="none" spc="0" normalizeH="0" baseline="-25000" noProof="0" dirty="0">
                <a:ln>
                  <a:noFill/>
                </a:ln>
                <a:solidFill>
                  <a:prstClr val="black"/>
                </a:solidFill>
                <a:effectLst/>
                <a:uLnTx/>
                <a:uFillTx/>
                <a:latin typeface="Yu Gothic" panose="020F0502020204030204"/>
                <a:ea typeface="Yu Gothic" panose="020B0400000000000000" pitchFamily="34" charset="-128"/>
                <a:cs typeface="+mn-cs"/>
              </a:rPr>
              <a:t>-</a:t>
            </a:r>
            <a:r>
              <a:rPr kumimoji="1" lang="en-US" altLang="ja-JP" sz="1800" b="0" i="0" u="none" strike="noStrike" kern="1200" cap="none" spc="0" normalizeH="0" baseline="30000" noProof="0" dirty="0">
                <a:ln>
                  <a:noFill/>
                </a:ln>
                <a:solidFill>
                  <a:prstClr val="black"/>
                </a:solidFill>
                <a:effectLst/>
                <a:uLnTx/>
                <a:uFillTx/>
                <a:latin typeface="Yu Gothic" panose="020F0502020204030204"/>
                <a:ea typeface="Yu Gothic" panose="020B0400000000000000" pitchFamily="34" charset="-128"/>
                <a:cs typeface="+mn-cs"/>
              </a:rPr>
              <a:t>*</a:t>
            </a:r>
            <a:br>
              <a:rPr kumimoji="1" lang="en-US" altLang="ja-JP" sz="1800" b="0" i="0" u="none" strike="noStrike" kern="1200" cap="none" spc="0" normalizeH="0" baseline="30000" noProof="0" dirty="0">
                <a:ln>
                  <a:noFill/>
                </a:ln>
                <a:solidFill>
                  <a:prstClr val="black"/>
                </a:solidFill>
                <a:effectLst/>
                <a:uLnTx/>
                <a:uFillTx/>
                <a:latin typeface="Yu Gothic" panose="020F0502020204030204"/>
                <a:ea typeface="Yu Gothic" panose="020B0400000000000000" pitchFamily="34" charset="-128"/>
                <a:cs typeface="+mn-cs"/>
              </a:rPr>
            </a:br>
            <a:r>
              <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34" charset="-128"/>
                <a:cs typeface="+mn-cs"/>
              </a:rPr>
              <a:t>can be calculated from luminosity. </a:t>
            </a:r>
            <a:br>
              <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34" charset="-128"/>
                <a:cs typeface="+mn-cs"/>
              </a:rPr>
            </a:br>
            <a:r>
              <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34" charset="-128"/>
                <a:cs typeface="+mn-cs"/>
              </a:rPr>
              <a:t>-&gt; beam-beam parameters</a:t>
            </a:r>
            <a:r>
              <a:rPr kumimoji="1" lang="en-US" sz="1800" b="0" i="0" u="none" strike="noStrike" kern="1200" cap="none" spc="0" normalizeH="0" baseline="0" noProof="0" dirty="0">
                <a:ln>
                  <a:noFill/>
                </a:ln>
                <a:solidFill>
                  <a:prstClr val="black"/>
                </a:solidFill>
                <a:effectLst/>
                <a:uLnTx/>
                <a:uFillTx/>
                <a:latin typeface="Yu Gothic" panose="020F0502020204030204"/>
                <a:ea typeface="+mn-ea"/>
                <a:cs typeface="+mn-cs"/>
              </a:rPr>
              <a:t> </a:t>
            </a:r>
          </a:p>
        </p:txBody>
      </p:sp>
      <p:sp>
        <p:nvSpPr>
          <p:cNvPr id="5" name="日付プレースホルダー 4">
            <a:extLst>
              <a:ext uri="{FF2B5EF4-FFF2-40B4-BE49-F238E27FC236}">
                <a16:creationId xmlns:a16="http://schemas.microsoft.com/office/drawing/2014/main" id="{F44FB1B2-BC95-21AC-01BE-9E30BAD099A3}"/>
              </a:ext>
            </a:extLst>
          </p:cNvPr>
          <p:cNvSpPr>
            <a:spLocks noGrp="1"/>
          </p:cNvSpPr>
          <p:nvPr>
            <p:ph type="dt" sz="half" idx="10"/>
          </p:nvPr>
        </p:nvSpPr>
        <p:spPr/>
        <p:txBody>
          <a:bodyPr/>
          <a:lstStyle/>
          <a:p>
            <a:r>
              <a:rPr lang="en-US" altLang="ja-JP"/>
              <a:t>2024/Oct/07</a:t>
            </a:r>
            <a:endParaRPr lang="en-US" altLang="ja-JP" dirty="0"/>
          </a:p>
        </p:txBody>
      </p:sp>
      <p:sp>
        <p:nvSpPr>
          <p:cNvPr id="15" name="フッター プレースホルダー 14">
            <a:extLst>
              <a:ext uri="{FF2B5EF4-FFF2-40B4-BE49-F238E27FC236}">
                <a16:creationId xmlns:a16="http://schemas.microsoft.com/office/drawing/2014/main" id="{EE267D8B-79A2-E994-FEC8-99E8B12B0F68}"/>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16" name="スライド番号プレースホルダー 15">
            <a:extLst>
              <a:ext uri="{FF2B5EF4-FFF2-40B4-BE49-F238E27FC236}">
                <a16:creationId xmlns:a16="http://schemas.microsoft.com/office/drawing/2014/main" id="{62A52B91-A970-61C2-CF53-32D484F542E8}"/>
              </a:ext>
            </a:extLst>
          </p:cNvPr>
          <p:cNvSpPr>
            <a:spLocks noGrp="1"/>
          </p:cNvSpPr>
          <p:nvPr>
            <p:ph type="sldNum" sz="quarter" idx="12"/>
          </p:nvPr>
        </p:nvSpPr>
        <p:spPr/>
        <p:txBody>
          <a:bodyPr/>
          <a:lstStyle/>
          <a:p>
            <a:fld id="{D92486E9-A0B3-4706-B8AA-9F1AFB67B3EB}" type="slidenum">
              <a:rPr lang="ja-JP" altLang="en-US" smtClean="0"/>
              <a:pPr/>
              <a:t>7</a:t>
            </a:fld>
            <a:endParaRPr lang="ja-JP" altLang="en-US"/>
          </a:p>
        </p:txBody>
      </p:sp>
    </p:spTree>
    <p:extLst>
      <p:ext uri="{BB962C8B-B14F-4D97-AF65-F5344CB8AC3E}">
        <p14:creationId xmlns:p14="http://schemas.microsoft.com/office/powerpoint/2010/main" val="3745534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C07AD-FEEC-4CF4-2A21-B1A9E7D357D8}"/>
              </a:ext>
            </a:extLst>
          </p:cNvPr>
          <p:cNvSpPr>
            <a:spLocks noGrp="1"/>
          </p:cNvSpPr>
          <p:nvPr>
            <p:ph type="title"/>
          </p:nvPr>
        </p:nvSpPr>
        <p:spPr/>
        <p:txBody>
          <a:bodyPr>
            <a:normAutofit fontScale="90000"/>
          </a:bodyPr>
          <a:lstStyle/>
          <a:p>
            <a:r>
              <a:rPr kumimoji="1" lang="en-US" altLang="ja-JP" dirty="0"/>
              <a:t>Specific luminosity at KEKB</a:t>
            </a:r>
            <a:endParaRPr kumimoji="1" lang="ja-JP" altLang="en-US"/>
          </a:p>
        </p:txBody>
      </p:sp>
      <p:pic>
        <p:nvPicPr>
          <p:cNvPr id="7" name="コンテンツ プレースホルダー 6">
            <a:extLst>
              <a:ext uri="{FF2B5EF4-FFF2-40B4-BE49-F238E27FC236}">
                <a16:creationId xmlns:a16="http://schemas.microsoft.com/office/drawing/2014/main" id="{272FA435-D8C8-28BA-955B-C1D5F5957DF8}"/>
              </a:ext>
            </a:extLst>
          </p:cNvPr>
          <p:cNvPicPr>
            <a:picLocks noGrp="1" noChangeAspect="1"/>
          </p:cNvPicPr>
          <p:nvPr>
            <p:ph idx="1"/>
          </p:nvPr>
        </p:nvPicPr>
        <p:blipFill>
          <a:blip r:embed="rId2"/>
          <a:stretch>
            <a:fillRect/>
          </a:stretch>
        </p:blipFill>
        <p:spPr>
          <a:xfrm>
            <a:off x="2849594" y="982133"/>
            <a:ext cx="6866023" cy="5328355"/>
          </a:xfrm>
          <a:prstGeom prst="rect">
            <a:avLst/>
          </a:prstGeom>
        </p:spPr>
      </p:pic>
      <p:sp>
        <p:nvSpPr>
          <p:cNvPr id="4" name="日付プレースホルダー 3">
            <a:extLst>
              <a:ext uri="{FF2B5EF4-FFF2-40B4-BE49-F238E27FC236}">
                <a16:creationId xmlns:a16="http://schemas.microsoft.com/office/drawing/2014/main" id="{EF3FD235-8BFA-F696-657A-E9EF6E46BA04}"/>
              </a:ext>
            </a:extLst>
          </p:cNvPr>
          <p:cNvSpPr>
            <a:spLocks noGrp="1"/>
          </p:cNvSpPr>
          <p:nvPr>
            <p:ph type="dt" sz="half" idx="10"/>
          </p:nvPr>
        </p:nvSpPr>
        <p:spPr/>
        <p:txBody>
          <a:bodyPr/>
          <a:lstStyle/>
          <a:p>
            <a:r>
              <a:rPr lang="en-US" altLang="ja-JP"/>
              <a:t>2024/Oct/07</a:t>
            </a:r>
            <a:endParaRPr lang="en-US" altLang="ja-JP" dirty="0"/>
          </a:p>
        </p:txBody>
      </p:sp>
      <p:sp>
        <p:nvSpPr>
          <p:cNvPr id="5" name="フッター プレースホルダー 4">
            <a:extLst>
              <a:ext uri="{FF2B5EF4-FFF2-40B4-BE49-F238E27FC236}">
                <a16:creationId xmlns:a16="http://schemas.microsoft.com/office/drawing/2014/main" id="{A03FC935-EA84-B781-4703-AACF94D98A0D}"/>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960F1E7D-A418-5D57-556B-4FAF43B8F74F}"/>
              </a:ext>
            </a:extLst>
          </p:cNvPr>
          <p:cNvSpPr>
            <a:spLocks noGrp="1"/>
          </p:cNvSpPr>
          <p:nvPr>
            <p:ph type="sldNum" sz="quarter" idx="12"/>
          </p:nvPr>
        </p:nvSpPr>
        <p:spPr/>
        <p:txBody>
          <a:bodyPr/>
          <a:lstStyle/>
          <a:p>
            <a:fld id="{D92486E9-A0B3-4706-B8AA-9F1AFB67B3EB}" type="slidenum">
              <a:rPr lang="ja-JP" altLang="en-US" smtClean="0"/>
              <a:pPr/>
              <a:t>70</a:t>
            </a:fld>
            <a:endParaRPr lang="ja-JP" altLang="en-US"/>
          </a:p>
        </p:txBody>
      </p:sp>
    </p:spTree>
    <p:extLst>
      <p:ext uri="{BB962C8B-B14F-4D97-AF65-F5344CB8AC3E}">
        <p14:creationId xmlns:p14="http://schemas.microsoft.com/office/powerpoint/2010/main" val="3422283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6F734A-51E6-3D48-AC90-7C0CF424F378}"/>
              </a:ext>
            </a:extLst>
          </p:cNvPr>
          <p:cNvSpPr>
            <a:spLocks noGrp="1"/>
          </p:cNvSpPr>
          <p:nvPr>
            <p:ph type="title"/>
          </p:nvPr>
        </p:nvSpPr>
        <p:spPr/>
        <p:txBody>
          <a:bodyPr>
            <a:normAutofit fontScale="90000"/>
          </a:bodyPr>
          <a:lstStyle/>
          <a:p>
            <a:r>
              <a:rPr lang="en-US" altLang="ja-JP" dirty="0">
                <a:solidFill>
                  <a:srgbClr val="0070C0"/>
                </a:solidFill>
              </a:rPr>
              <a:t>Machine performance of SuperKEKB</a:t>
            </a:r>
            <a:endParaRPr lang="en-US" dirty="0"/>
          </a:p>
        </p:txBody>
      </p:sp>
      <p:graphicFrame>
        <p:nvGraphicFramePr>
          <p:cNvPr id="7" name="コンテンツ プレースホルダー 6">
            <a:extLst>
              <a:ext uri="{FF2B5EF4-FFF2-40B4-BE49-F238E27FC236}">
                <a16:creationId xmlns:a16="http://schemas.microsoft.com/office/drawing/2014/main" id="{81C472B9-CE1D-9C45-8710-8FBEF2DC1341}"/>
              </a:ext>
            </a:extLst>
          </p:cNvPr>
          <p:cNvGraphicFramePr>
            <a:graphicFrameLocks noGrp="1"/>
          </p:cNvGraphicFramePr>
          <p:nvPr>
            <p:ph idx="1"/>
          </p:nvPr>
        </p:nvGraphicFramePr>
        <p:xfrm>
          <a:off x="244812" y="1461815"/>
          <a:ext cx="11702376" cy="4348480"/>
        </p:xfrm>
        <a:graphic>
          <a:graphicData uri="http://schemas.openxmlformats.org/drawingml/2006/table">
            <a:tbl>
              <a:tblPr firstRow="1" bandRow="1">
                <a:tableStyleId>{5C22544A-7EE6-4342-B048-85BDC9FD1C3A}</a:tableStyleId>
              </a:tblPr>
              <a:tblGrid>
                <a:gridCol w="1300264">
                  <a:extLst>
                    <a:ext uri="{9D8B030D-6E8A-4147-A177-3AD203B41FA5}">
                      <a16:colId xmlns:a16="http://schemas.microsoft.com/office/drawing/2014/main" val="745091110"/>
                    </a:ext>
                  </a:extLst>
                </a:gridCol>
                <a:gridCol w="1300264">
                  <a:extLst>
                    <a:ext uri="{9D8B030D-6E8A-4147-A177-3AD203B41FA5}">
                      <a16:colId xmlns:a16="http://schemas.microsoft.com/office/drawing/2014/main" val="1710711051"/>
                    </a:ext>
                  </a:extLst>
                </a:gridCol>
                <a:gridCol w="1300264">
                  <a:extLst>
                    <a:ext uri="{9D8B030D-6E8A-4147-A177-3AD203B41FA5}">
                      <a16:colId xmlns:a16="http://schemas.microsoft.com/office/drawing/2014/main" val="1293342726"/>
                    </a:ext>
                  </a:extLst>
                </a:gridCol>
                <a:gridCol w="1300264">
                  <a:extLst>
                    <a:ext uri="{9D8B030D-6E8A-4147-A177-3AD203B41FA5}">
                      <a16:colId xmlns:a16="http://schemas.microsoft.com/office/drawing/2014/main" val="780196818"/>
                    </a:ext>
                  </a:extLst>
                </a:gridCol>
                <a:gridCol w="1300264">
                  <a:extLst>
                    <a:ext uri="{9D8B030D-6E8A-4147-A177-3AD203B41FA5}">
                      <a16:colId xmlns:a16="http://schemas.microsoft.com/office/drawing/2014/main" val="2041643380"/>
                    </a:ext>
                  </a:extLst>
                </a:gridCol>
                <a:gridCol w="1300264">
                  <a:extLst>
                    <a:ext uri="{9D8B030D-6E8A-4147-A177-3AD203B41FA5}">
                      <a16:colId xmlns:a16="http://schemas.microsoft.com/office/drawing/2014/main" val="3841094207"/>
                    </a:ext>
                  </a:extLst>
                </a:gridCol>
                <a:gridCol w="1300264">
                  <a:extLst>
                    <a:ext uri="{9D8B030D-6E8A-4147-A177-3AD203B41FA5}">
                      <a16:colId xmlns:a16="http://schemas.microsoft.com/office/drawing/2014/main" val="2077338960"/>
                    </a:ext>
                  </a:extLst>
                </a:gridCol>
                <a:gridCol w="1300264">
                  <a:extLst>
                    <a:ext uri="{9D8B030D-6E8A-4147-A177-3AD203B41FA5}">
                      <a16:colId xmlns:a16="http://schemas.microsoft.com/office/drawing/2014/main" val="334037292"/>
                    </a:ext>
                  </a:extLst>
                </a:gridCol>
                <a:gridCol w="1300264">
                  <a:extLst>
                    <a:ext uri="{9D8B030D-6E8A-4147-A177-3AD203B41FA5}">
                      <a16:colId xmlns:a16="http://schemas.microsoft.com/office/drawing/2014/main" val="427877053"/>
                    </a:ext>
                  </a:extLst>
                </a:gridCol>
              </a:tblGrid>
              <a:tr h="370840">
                <a:tc>
                  <a:txBody>
                    <a:bodyPr/>
                    <a:lstStyle/>
                    <a:p>
                      <a:endParaRPr lang="en-US" dirty="0"/>
                    </a:p>
                  </a:txBody>
                  <a:tcPr/>
                </a:tc>
                <a:tc gridSpan="2">
                  <a:txBody>
                    <a:bodyPr/>
                    <a:lstStyle/>
                    <a:p>
                      <a:pPr algn="ctr"/>
                      <a:r>
                        <a:rPr lang="en-US" dirty="0"/>
                        <a:t>KEKB </a:t>
                      </a:r>
                      <a:br>
                        <a:rPr lang="en-US" dirty="0"/>
                      </a:br>
                      <a:r>
                        <a:rPr lang="en-US" dirty="0"/>
                        <a:t>achieved</a:t>
                      </a:r>
                    </a:p>
                  </a:txBody>
                  <a:tcPr/>
                </a:tc>
                <a:tc hMerge="1">
                  <a:txBody>
                    <a:bodyPr/>
                    <a:lstStyle/>
                    <a:p>
                      <a:endParaRPr lang="en-US" dirty="0"/>
                    </a:p>
                  </a:txBody>
                  <a:tcPr/>
                </a:tc>
                <a:tc gridSpan="2">
                  <a:txBody>
                    <a:bodyPr/>
                    <a:lstStyle/>
                    <a:p>
                      <a:pPr algn="ctr"/>
                      <a:r>
                        <a:rPr lang="en-US" dirty="0"/>
                        <a:t>SuperKEKB </a:t>
                      </a:r>
                      <a:br>
                        <a:rPr lang="en-US" dirty="0"/>
                      </a:br>
                      <a:r>
                        <a:rPr lang="en-US" altLang="ja-JP" dirty="0"/>
                        <a:t>2020 May 1</a:t>
                      </a:r>
                      <a:r>
                        <a:rPr lang="en-US" altLang="ja-JP" baseline="30000" dirty="0"/>
                        <a:t>st</a:t>
                      </a:r>
                      <a:r>
                        <a:rPr lang="en-US" altLang="ja-JP" dirty="0"/>
                        <a:t> </a:t>
                      </a:r>
                      <a:endParaRPr lang="en-US" dirty="0"/>
                    </a:p>
                  </a:txBody>
                  <a:tcPr/>
                </a:tc>
                <a:tc hMerge="1">
                  <a:txBody>
                    <a:bodyPr/>
                    <a:lstStyle/>
                    <a:p>
                      <a:endParaRPr lang="en-US" dirty="0"/>
                    </a:p>
                  </a:txBody>
                  <a:tcPr/>
                </a:tc>
                <a:tc gridSpan="2">
                  <a:txBody>
                    <a:bodyPr/>
                    <a:lstStyle/>
                    <a:p>
                      <a:pPr algn="ctr"/>
                      <a:r>
                        <a:rPr lang="en-US" dirty="0"/>
                        <a:t>SuperKEKB</a:t>
                      </a:r>
                      <a:br>
                        <a:rPr lang="en-US" dirty="0"/>
                      </a:br>
                      <a:r>
                        <a:rPr lang="en-US" dirty="0"/>
                        <a:t>2022 June 8</a:t>
                      </a:r>
                      <a:r>
                        <a:rPr lang="en-US" baseline="30000" dirty="0"/>
                        <a:t>th</a:t>
                      </a:r>
                      <a:r>
                        <a:rPr lang="en-US" dirty="0"/>
                        <a:t> </a:t>
                      </a:r>
                    </a:p>
                  </a:txBody>
                  <a:tcPr/>
                </a:tc>
                <a:tc hMerge="1">
                  <a:txBody>
                    <a:bodyPr/>
                    <a:lstStyle/>
                    <a:p>
                      <a:endParaRPr lang="en-US" dirty="0"/>
                    </a:p>
                  </a:txBody>
                  <a:tcPr/>
                </a:tc>
                <a:tc gridSpan="2">
                  <a:txBody>
                    <a:bodyPr/>
                    <a:lstStyle/>
                    <a:p>
                      <a:pPr algn="ctr"/>
                      <a:r>
                        <a:rPr lang="en-US" dirty="0"/>
                        <a:t>SuperKEKB </a:t>
                      </a:r>
                      <a:br>
                        <a:rPr lang="en-US" dirty="0"/>
                      </a:br>
                      <a:r>
                        <a:rPr lang="en-US" dirty="0"/>
                        <a:t>design</a:t>
                      </a:r>
                    </a:p>
                  </a:txBody>
                  <a:tcPr/>
                </a:tc>
                <a:tc hMerge="1">
                  <a:txBody>
                    <a:bodyPr/>
                    <a:lstStyle/>
                    <a:p>
                      <a:endParaRPr lang="en-US" dirty="0"/>
                    </a:p>
                  </a:txBody>
                  <a:tcPr/>
                </a:tc>
                <a:extLst>
                  <a:ext uri="{0D108BD9-81ED-4DB2-BD59-A6C34878D82A}">
                    <a16:rowId xmlns:a16="http://schemas.microsoft.com/office/drawing/2014/main" val="1996074544"/>
                  </a:ext>
                </a:extLst>
              </a:tr>
              <a:tr h="370840">
                <a:tc>
                  <a:txBody>
                    <a:bodyPr/>
                    <a:lstStyle/>
                    <a:p>
                      <a:endParaRPr lang="en-US"/>
                    </a:p>
                  </a:txBody>
                  <a:tcPr/>
                </a:tc>
                <a:tc>
                  <a:txBody>
                    <a:bodyPr/>
                    <a:lstStyle/>
                    <a:p>
                      <a:pPr algn="ctr"/>
                      <a:r>
                        <a:rPr lang="en-US" dirty="0">
                          <a:latin typeface="Calibri" panose="020F0502020204030204" pitchFamily="34" charset="0"/>
                          <a:cs typeface="Calibri" panose="020F0502020204030204" pitchFamily="34" charset="0"/>
                        </a:rPr>
                        <a:t>LER</a:t>
                      </a:r>
                    </a:p>
                  </a:txBody>
                  <a:tcPr anchor="ctr"/>
                </a:tc>
                <a:tc>
                  <a:txBody>
                    <a:bodyPr/>
                    <a:lstStyle/>
                    <a:p>
                      <a:pPr algn="ctr"/>
                      <a:r>
                        <a:rPr lang="en-US" dirty="0">
                          <a:latin typeface="Calibri" panose="020F0502020204030204" pitchFamily="34" charset="0"/>
                          <a:cs typeface="Calibri" panose="020F0502020204030204" pitchFamily="34" charset="0"/>
                        </a:rPr>
                        <a:t>HER</a:t>
                      </a:r>
                    </a:p>
                  </a:txBody>
                  <a:tcPr anchor="ctr"/>
                </a:tc>
                <a:tc>
                  <a:txBody>
                    <a:bodyPr/>
                    <a:lstStyle/>
                    <a:p>
                      <a:pPr algn="ctr"/>
                      <a:r>
                        <a:rPr lang="en-US" dirty="0">
                          <a:latin typeface="Calibri" panose="020F0502020204030204" pitchFamily="34" charset="0"/>
                          <a:cs typeface="Calibri" panose="020F0502020204030204" pitchFamily="34" charset="0"/>
                        </a:rPr>
                        <a:t>LER</a:t>
                      </a:r>
                    </a:p>
                  </a:txBody>
                  <a:tcPr anchor="ctr"/>
                </a:tc>
                <a:tc>
                  <a:txBody>
                    <a:bodyPr/>
                    <a:lstStyle/>
                    <a:p>
                      <a:pPr algn="ctr"/>
                      <a:r>
                        <a:rPr lang="en-US" dirty="0">
                          <a:latin typeface="Calibri" panose="020F0502020204030204" pitchFamily="34" charset="0"/>
                          <a:cs typeface="Calibri" panose="020F0502020204030204" pitchFamily="34" charset="0"/>
                        </a:rPr>
                        <a:t>HER</a:t>
                      </a:r>
                    </a:p>
                  </a:txBody>
                  <a:tcPr anchor="ctr"/>
                </a:tc>
                <a:tc>
                  <a:txBody>
                    <a:bodyPr/>
                    <a:lstStyle/>
                    <a:p>
                      <a:pPr algn="ctr"/>
                      <a:r>
                        <a:rPr lang="en-US" dirty="0">
                          <a:latin typeface="Calibri" panose="020F0502020204030204" pitchFamily="34" charset="0"/>
                          <a:cs typeface="Calibri" panose="020F0502020204030204" pitchFamily="34" charset="0"/>
                        </a:rPr>
                        <a:t>LER</a:t>
                      </a:r>
                    </a:p>
                  </a:txBody>
                  <a:tcPr anchor="ctr"/>
                </a:tc>
                <a:tc>
                  <a:txBody>
                    <a:bodyPr/>
                    <a:lstStyle/>
                    <a:p>
                      <a:pPr algn="ctr"/>
                      <a:r>
                        <a:rPr lang="en-US" dirty="0">
                          <a:latin typeface="Calibri" panose="020F0502020204030204" pitchFamily="34" charset="0"/>
                          <a:cs typeface="Calibri" panose="020F0502020204030204" pitchFamily="34" charset="0"/>
                        </a:rPr>
                        <a:t>HER</a:t>
                      </a:r>
                    </a:p>
                  </a:txBody>
                  <a:tcPr anchor="ctr"/>
                </a:tc>
                <a:tc>
                  <a:txBody>
                    <a:bodyPr/>
                    <a:lstStyle/>
                    <a:p>
                      <a:pPr algn="ctr"/>
                      <a:r>
                        <a:rPr lang="en-US" dirty="0">
                          <a:latin typeface="Calibri" panose="020F0502020204030204" pitchFamily="34" charset="0"/>
                          <a:cs typeface="Calibri" panose="020F0502020204030204" pitchFamily="34" charset="0"/>
                        </a:rPr>
                        <a:t>LER</a:t>
                      </a:r>
                    </a:p>
                  </a:txBody>
                  <a:tcPr anchor="ctr"/>
                </a:tc>
                <a:tc>
                  <a:txBody>
                    <a:bodyPr/>
                    <a:lstStyle/>
                    <a:p>
                      <a:pPr algn="ctr"/>
                      <a:r>
                        <a:rPr lang="en-US" dirty="0">
                          <a:latin typeface="Calibri" panose="020F0502020204030204" pitchFamily="34" charset="0"/>
                          <a:cs typeface="Calibri" panose="020F0502020204030204" pitchFamily="34" charset="0"/>
                        </a:rPr>
                        <a:t>HER</a:t>
                      </a:r>
                    </a:p>
                  </a:txBody>
                  <a:tcPr anchor="ctr"/>
                </a:tc>
                <a:extLst>
                  <a:ext uri="{0D108BD9-81ED-4DB2-BD59-A6C34878D82A}">
                    <a16:rowId xmlns:a16="http://schemas.microsoft.com/office/drawing/2014/main" val="1960311874"/>
                  </a:ext>
                </a:extLst>
              </a:tr>
              <a:tr h="370840">
                <a:tc>
                  <a:txBody>
                    <a:bodyPr/>
                    <a:lstStyle/>
                    <a:p>
                      <a:r>
                        <a:rPr lang="en-US" dirty="0" err="1">
                          <a:latin typeface="Calibri" panose="020F0502020204030204" pitchFamily="34" charset="0"/>
                          <a:cs typeface="Calibri" panose="020F0502020204030204" pitchFamily="34" charset="0"/>
                        </a:rPr>
                        <a:t>I</a:t>
                      </a:r>
                      <a:r>
                        <a:rPr lang="en-US" baseline="-25000" dirty="0" err="1">
                          <a:latin typeface="Calibri" panose="020F0502020204030204" pitchFamily="34" charset="0"/>
                          <a:cs typeface="Calibri" panose="020F0502020204030204" pitchFamily="34" charset="0"/>
                        </a:rPr>
                        <a:t>beam</a:t>
                      </a:r>
                      <a:r>
                        <a:rPr lang="en-US" dirty="0">
                          <a:latin typeface="Calibri" panose="020F0502020204030204" pitchFamily="34" charset="0"/>
                          <a:cs typeface="Calibri" panose="020F0502020204030204" pitchFamily="34" charset="0"/>
                        </a:rPr>
                        <a:t> [A]</a:t>
                      </a:r>
                    </a:p>
                  </a:txBody>
                  <a:tcPr/>
                </a:tc>
                <a:tc>
                  <a:txBody>
                    <a:bodyPr/>
                    <a:lstStyle/>
                    <a:p>
                      <a:pPr algn="ctr"/>
                      <a:r>
                        <a:rPr lang="en-US" altLang="ja-JP" dirty="0">
                          <a:latin typeface="Calibri" panose="020F0502020204030204" pitchFamily="34" charset="0"/>
                          <a:cs typeface="Calibri" panose="020F0502020204030204" pitchFamily="34" charset="0"/>
                        </a:rPr>
                        <a:t>1.637</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altLang="ja-JP" dirty="0">
                          <a:latin typeface="Calibri" panose="020F0502020204030204" pitchFamily="34" charset="0"/>
                          <a:cs typeface="Calibri" panose="020F0502020204030204" pitchFamily="34" charset="0"/>
                        </a:rPr>
                        <a:t>1.188</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dirty="0">
                          <a:latin typeface="Calibri" panose="020F0502020204030204" pitchFamily="34" charset="0"/>
                          <a:cs typeface="Calibri" panose="020F0502020204030204" pitchFamily="34" charset="0"/>
                        </a:rPr>
                        <a:t>0.438</a:t>
                      </a:r>
                    </a:p>
                  </a:txBody>
                  <a:tcPr anchor="ctr"/>
                </a:tc>
                <a:tc>
                  <a:txBody>
                    <a:bodyPr/>
                    <a:lstStyle/>
                    <a:p>
                      <a:pPr algn="ctr"/>
                      <a:r>
                        <a:rPr lang="en-US" dirty="0">
                          <a:latin typeface="Calibri" panose="020F0502020204030204" pitchFamily="34" charset="0"/>
                          <a:cs typeface="Calibri" panose="020F0502020204030204" pitchFamily="34" charset="0"/>
                        </a:rPr>
                        <a:t>0.517</a:t>
                      </a:r>
                    </a:p>
                  </a:txBody>
                  <a:tcPr anchor="ctr"/>
                </a:tc>
                <a:tc>
                  <a:txBody>
                    <a:bodyPr/>
                    <a:lstStyle/>
                    <a:p>
                      <a:pPr algn="ctr"/>
                      <a:r>
                        <a:rPr lang="en-US" dirty="0">
                          <a:latin typeface="Calibri" panose="020F0502020204030204" pitchFamily="34" charset="0"/>
                          <a:cs typeface="Calibri" panose="020F0502020204030204" pitchFamily="34" charset="0"/>
                        </a:rPr>
                        <a:t>1.321</a:t>
                      </a:r>
                    </a:p>
                  </a:txBody>
                  <a:tcPr anchor="ctr"/>
                </a:tc>
                <a:tc>
                  <a:txBody>
                    <a:bodyPr/>
                    <a:lstStyle/>
                    <a:p>
                      <a:pPr algn="ctr"/>
                      <a:r>
                        <a:rPr lang="en-US" dirty="0">
                          <a:latin typeface="Calibri" panose="020F0502020204030204" pitchFamily="34" charset="0"/>
                          <a:cs typeface="Calibri" panose="020F0502020204030204" pitchFamily="34" charset="0"/>
                        </a:rPr>
                        <a:t>1.099</a:t>
                      </a:r>
                    </a:p>
                  </a:txBody>
                  <a:tcPr anchor="ctr"/>
                </a:tc>
                <a:tc>
                  <a:txBody>
                    <a:bodyPr/>
                    <a:lstStyle/>
                    <a:p>
                      <a:pPr algn="ctr"/>
                      <a:r>
                        <a:rPr lang="en-US" dirty="0">
                          <a:latin typeface="Calibri" panose="020F0502020204030204" pitchFamily="34" charset="0"/>
                          <a:cs typeface="Calibri" panose="020F0502020204030204" pitchFamily="34" charset="0"/>
                        </a:rPr>
                        <a:t>3.6</a:t>
                      </a:r>
                    </a:p>
                  </a:txBody>
                  <a:tcPr anchor="ctr"/>
                </a:tc>
                <a:tc>
                  <a:txBody>
                    <a:bodyPr/>
                    <a:lstStyle/>
                    <a:p>
                      <a:pPr algn="ctr"/>
                      <a:r>
                        <a:rPr lang="en-US" dirty="0">
                          <a:latin typeface="Calibri" panose="020F0502020204030204" pitchFamily="34" charset="0"/>
                          <a:cs typeface="Calibri" panose="020F0502020204030204" pitchFamily="34" charset="0"/>
                        </a:rPr>
                        <a:t>2.6</a:t>
                      </a:r>
                    </a:p>
                  </a:txBody>
                  <a:tcPr anchor="ctr"/>
                </a:tc>
                <a:extLst>
                  <a:ext uri="{0D108BD9-81ED-4DB2-BD59-A6C34878D82A}">
                    <a16:rowId xmlns:a16="http://schemas.microsoft.com/office/drawing/2014/main" val="3485869905"/>
                  </a:ext>
                </a:extLst>
              </a:tr>
              <a:tr h="370840">
                <a:tc>
                  <a:txBody>
                    <a:bodyPr/>
                    <a:lstStyle/>
                    <a:p>
                      <a:r>
                        <a:rPr lang="en-US" dirty="0">
                          <a:latin typeface="Calibri" panose="020F0502020204030204" pitchFamily="34" charset="0"/>
                          <a:cs typeface="Calibri" panose="020F0502020204030204" pitchFamily="34" charset="0"/>
                        </a:rPr>
                        <a:t># of bunches</a:t>
                      </a:r>
                    </a:p>
                  </a:txBody>
                  <a:tcPr/>
                </a:tc>
                <a:tc gridSpan="2">
                  <a:txBody>
                    <a:bodyPr/>
                    <a:lstStyle/>
                    <a:p>
                      <a:pPr algn="ctr"/>
                      <a:r>
                        <a:rPr lang="en-US" altLang="ja-JP" dirty="0">
                          <a:latin typeface="Calibri" panose="020F0502020204030204" pitchFamily="34" charset="0"/>
                          <a:cs typeface="Calibri" panose="020F0502020204030204" pitchFamily="34" charset="0"/>
                        </a:rPr>
                        <a:t>1585</a:t>
                      </a:r>
                      <a:endParaRPr lang="en-US" dirty="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783</a:t>
                      </a: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2249</a:t>
                      </a: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2500</a:t>
                      </a:r>
                    </a:p>
                  </a:txBody>
                  <a:tcPr anchor="ctr"/>
                </a:tc>
                <a:tc hMerge="1">
                  <a:txBody>
                    <a:bodyPr/>
                    <a:lstStyle/>
                    <a:p>
                      <a:pPr algn="ctr"/>
                      <a:endParaRPr lang="en-US" dirty="0"/>
                    </a:p>
                  </a:txBody>
                  <a:tcPr/>
                </a:tc>
                <a:extLst>
                  <a:ext uri="{0D108BD9-81ED-4DB2-BD59-A6C34878D82A}">
                    <a16:rowId xmlns:a16="http://schemas.microsoft.com/office/drawing/2014/main" val="1764015149"/>
                  </a:ext>
                </a:extLst>
              </a:tr>
              <a:tr h="370840">
                <a:tc>
                  <a:txBody>
                    <a:bodyPr/>
                    <a:lstStyle/>
                    <a:p>
                      <a:r>
                        <a:rPr lang="en-US" dirty="0" err="1">
                          <a:latin typeface="Calibri" panose="020F0502020204030204" pitchFamily="34" charset="0"/>
                          <a:cs typeface="Calibri" panose="020F0502020204030204" pitchFamily="34" charset="0"/>
                        </a:rPr>
                        <a:t>I</a:t>
                      </a:r>
                      <a:r>
                        <a:rPr lang="en-US" baseline="-25000" dirty="0" err="1">
                          <a:latin typeface="Calibri" panose="020F0502020204030204" pitchFamily="34" charset="0"/>
                          <a:cs typeface="Calibri" panose="020F0502020204030204" pitchFamily="34" charset="0"/>
                        </a:rPr>
                        <a:t>bunch</a:t>
                      </a:r>
                      <a:r>
                        <a:rPr lang="en-US" dirty="0">
                          <a:latin typeface="Calibri" panose="020F0502020204030204" pitchFamily="34" charset="0"/>
                          <a:cs typeface="Calibri" panose="020F0502020204030204" pitchFamily="34" charset="0"/>
                        </a:rPr>
                        <a:t> [mA]</a:t>
                      </a:r>
                    </a:p>
                  </a:txBody>
                  <a:tcPr/>
                </a:tc>
                <a:tc>
                  <a:txBody>
                    <a:bodyPr/>
                    <a:lstStyle/>
                    <a:p>
                      <a:pPr algn="ctr"/>
                      <a:r>
                        <a:rPr lang="en-US" dirty="0">
                          <a:latin typeface="Calibri" panose="020F0502020204030204" pitchFamily="34" charset="0"/>
                          <a:cs typeface="Calibri" panose="020F0502020204030204" pitchFamily="34" charset="0"/>
                        </a:rPr>
                        <a:t>1.033</a:t>
                      </a:r>
                    </a:p>
                  </a:txBody>
                  <a:tcPr anchor="ctr"/>
                </a:tc>
                <a:tc>
                  <a:txBody>
                    <a:bodyPr/>
                    <a:lstStyle/>
                    <a:p>
                      <a:pPr algn="ctr"/>
                      <a:r>
                        <a:rPr lang="en-US" dirty="0">
                          <a:latin typeface="Calibri" panose="020F0502020204030204" pitchFamily="34" charset="0"/>
                          <a:cs typeface="Calibri" panose="020F0502020204030204" pitchFamily="34" charset="0"/>
                        </a:rPr>
                        <a:t>0.7495</a:t>
                      </a:r>
                    </a:p>
                  </a:txBody>
                  <a:tcPr anchor="ctr"/>
                </a:tc>
                <a:tc>
                  <a:txBody>
                    <a:bodyPr/>
                    <a:lstStyle/>
                    <a:p>
                      <a:pPr algn="ctr"/>
                      <a:r>
                        <a:rPr lang="en-US" dirty="0">
                          <a:latin typeface="Calibri" panose="020F0502020204030204" pitchFamily="34" charset="0"/>
                          <a:cs typeface="Calibri" panose="020F0502020204030204" pitchFamily="34" charset="0"/>
                        </a:rPr>
                        <a:t>0.5593</a:t>
                      </a:r>
                    </a:p>
                  </a:txBody>
                  <a:tcPr anchor="ctr"/>
                </a:tc>
                <a:tc>
                  <a:txBody>
                    <a:bodyPr/>
                    <a:lstStyle/>
                    <a:p>
                      <a:pPr algn="ctr"/>
                      <a:r>
                        <a:rPr lang="en-US" dirty="0">
                          <a:latin typeface="Calibri" panose="020F0502020204030204" pitchFamily="34" charset="0"/>
                          <a:cs typeface="Calibri" panose="020F0502020204030204" pitchFamily="34" charset="0"/>
                        </a:rPr>
                        <a:t>0.6603</a:t>
                      </a:r>
                    </a:p>
                  </a:txBody>
                  <a:tcPr anchor="ctr"/>
                </a:tc>
                <a:tc>
                  <a:txBody>
                    <a:bodyPr/>
                    <a:lstStyle/>
                    <a:p>
                      <a:pPr algn="ctr"/>
                      <a:r>
                        <a:rPr lang="en-US" dirty="0">
                          <a:latin typeface="Calibri" panose="020F0502020204030204" pitchFamily="34" charset="0"/>
                          <a:cs typeface="Calibri" panose="020F0502020204030204" pitchFamily="34" charset="0"/>
                        </a:rPr>
                        <a:t>0.5873</a:t>
                      </a:r>
                    </a:p>
                  </a:txBody>
                  <a:tcPr anchor="ctr"/>
                </a:tc>
                <a:tc>
                  <a:txBody>
                    <a:bodyPr/>
                    <a:lstStyle/>
                    <a:p>
                      <a:pPr algn="ctr"/>
                      <a:r>
                        <a:rPr lang="en-US" dirty="0">
                          <a:latin typeface="Calibri" panose="020F0502020204030204" pitchFamily="34" charset="0"/>
                          <a:cs typeface="Calibri" panose="020F0502020204030204" pitchFamily="34" charset="0"/>
                        </a:rPr>
                        <a:t>0.4887</a:t>
                      </a:r>
                    </a:p>
                  </a:txBody>
                  <a:tcPr anchor="ctr"/>
                </a:tc>
                <a:tc>
                  <a:txBody>
                    <a:bodyPr/>
                    <a:lstStyle/>
                    <a:p>
                      <a:pPr algn="ctr"/>
                      <a:r>
                        <a:rPr lang="en-US" dirty="0">
                          <a:latin typeface="Calibri" panose="020F0502020204030204" pitchFamily="34" charset="0"/>
                          <a:cs typeface="Calibri" panose="020F0502020204030204" pitchFamily="34" charset="0"/>
                        </a:rPr>
                        <a:t>1.440</a:t>
                      </a:r>
                    </a:p>
                  </a:txBody>
                  <a:tcPr anchor="ctr"/>
                </a:tc>
                <a:tc>
                  <a:txBody>
                    <a:bodyPr/>
                    <a:lstStyle/>
                    <a:p>
                      <a:pPr algn="ctr"/>
                      <a:r>
                        <a:rPr lang="en-US" dirty="0">
                          <a:latin typeface="Calibri" panose="020F0502020204030204" pitchFamily="34" charset="0"/>
                          <a:cs typeface="Calibri" panose="020F0502020204030204" pitchFamily="34" charset="0"/>
                        </a:rPr>
                        <a:t>1.040</a:t>
                      </a:r>
                    </a:p>
                  </a:txBody>
                  <a:tcPr anchor="ctr"/>
                </a:tc>
                <a:extLst>
                  <a:ext uri="{0D108BD9-81ED-4DB2-BD59-A6C34878D82A}">
                    <a16:rowId xmlns:a16="http://schemas.microsoft.com/office/drawing/2014/main" val="2742192695"/>
                  </a:ext>
                </a:extLst>
              </a:tr>
              <a:tr h="370840">
                <a:tc>
                  <a:txBody>
                    <a:bodyPr/>
                    <a:lstStyle/>
                    <a:p>
                      <a:r>
                        <a:rPr lang="en-US" dirty="0">
                          <a:latin typeface="Symbol" pitchFamily="2" charset="2"/>
                        </a:rPr>
                        <a:t>b</a:t>
                      </a:r>
                      <a:r>
                        <a:rPr lang="en-US" dirty="0">
                          <a:latin typeface="Calibri" panose="020F0502020204030204" pitchFamily="34" charset="0"/>
                          <a:cs typeface="Calibri" panose="020F0502020204030204" pitchFamily="34" charset="0"/>
                        </a:rPr>
                        <a:t>y* [mm]</a:t>
                      </a:r>
                    </a:p>
                  </a:txBody>
                  <a:tcPr/>
                </a:tc>
                <a:tc>
                  <a:txBody>
                    <a:bodyPr/>
                    <a:lstStyle/>
                    <a:p>
                      <a:pPr algn="ctr"/>
                      <a:r>
                        <a:rPr lang="en-US" altLang="ja-JP" dirty="0">
                          <a:latin typeface="Calibri" panose="020F0502020204030204" pitchFamily="34" charset="0"/>
                          <a:cs typeface="Calibri" panose="020F0502020204030204" pitchFamily="34" charset="0"/>
                        </a:rPr>
                        <a:t>5.9</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altLang="ja-JP" dirty="0">
                          <a:latin typeface="Calibri" panose="020F0502020204030204" pitchFamily="34" charset="0"/>
                          <a:cs typeface="Calibri" panose="020F0502020204030204" pitchFamily="34" charset="0"/>
                        </a:rPr>
                        <a:t>5.9</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dirty="0">
                          <a:latin typeface="Calibri" panose="020F0502020204030204" pitchFamily="34" charset="0"/>
                          <a:cs typeface="Calibri" panose="020F0502020204030204" pitchFamily="34" charset="0"/>
                        </a:rPr>
                        <a:t>1.0</a:t>
                      </a:r>
                    </a:p>
                  </a:txBody>
                  <a:tcPr anchor="ctr"/>
                </a:tc>
                <a:tc>
                  <a:txBody>
                    <a:bodyPr/>
                    <a:lstStyle/>
                    <a:p>
                      <a:pPr algn="ctr"/>
                      <a:r>
                        <a:rPr lang="en-US" dirty="0">
                          <a:latin typeface="Calibri" panose="020F0502020204030204" pitchFamily="34" charset="0"/>
                          <a:cs typeface="Calibri" panose="020F0502020204030204" pitchFamily="34" charset="0"/>
                        </a:rPr>
                        <a:t>1.0</a:t>
                      </a:r>
                    </a:p>
                  </a:txBody>
                  <a:tcPr anchor="ctr"/>
                </a:tc>
                <a:tc>
                  <a:txBody>
                    <a:bodyPr/>
                    <a:lstStyle/>
                    <a:p>
                      <a:pPr algn="ctr"/>
                      <a:r>
                        <a:rPr lang="en-US" dirty="0">
                          <a:latin typeface="Calibri" panose="020F0502020204030204" pitchFamily="34" charset="0"/>
                          <a:cs typeface="Calibri" panose="020F0502020204030204" pitchFamily="34" charset="0"/>
                        </a:rPr>
                        <a:t>1.0</a:t>
                      </a:r>
                    </a:p>
                  </a:txBody>
                  <a:tcPr anchor="ctr"/>
                </a:tc>
                <a:tc>
                  <a:txBody>
                    <a:bodyPr/>
                    <a:lstStyle/>
                    <a:p>
                      <a:pPr algn="ctr"/>
                      <a:r>
                        <a:rPr lang="en-US" dirty="0">
                          <a:latin typeface="Calibri" panose="020F0502020204030204" pitchFamily="34" charset="0"/>
                          <a:cs typeface="Calibri" panose="020F0502020204030204" pitchFamily="34" charset="0"/>
                        </a:rPr>
                        <a:t>1.0</a:t>
                      </a:r>
                    </a:p>
                  </a:txBody>
                  <a:tcPr anchor="ctr"/>
                </a:tc>
                <a:tc>
                  <a:txBody>
                    <a:bodyPr/>
                    <a:lstStyle/>
                    <a:p>
                      <a:pPr algn="ctr"/>
                      <a:r>
                        <a:rPr lang="en-US" altLang="ja-JP" dirty="0">
                          <a:latin typeface="Calibri" panose="020F0502020204030204" pitchFamily="34" charset="0"/>
                          <a:cs typeface="Calibri" panose="020F0502020204030204" pitchFamily="34" charset="0"/>
                        </a:rPr>
                        <a:t>0.27</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altLang="ja-JP" dirty="0">
                          <a:latin typeface="Calibri" panose="020F0502020204030204" pitchFamily="34" charset="0"/>
                          <a:cs typeface="Calibri" panose="020F0502020204030204" pitchFamily="34" charset="0"/>
                        </a:rPr>
                        <a:t>0.30</a:t>
                      </a:r>
                      <a:endParaRPr 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830161450"/>
                  </a:ext>
                </a:extLst>
              </a:tr>
              <a:tr h="370840">
                <a:tc>
                  <a:txBody>
                    <a:bodyPr/>
                    <a:lstStyle/>
                    <a:p>
                      <a:r>
                        <a:rPr lang="en-US" dirty="0" err="1">
                          <a:latin typeface="Symbol" pitchFamily="2" charset="2"/>
                        </a:rPr>
                        <a:t>x</a:t>
                      </a:r>
                      <a:r>
                        <a:rPr lang="en-US" dirty="0" err="1">
                          <a:latin typeface="Calibri" panose="020F0502020204030204" pitchFamily="34" charset="0"/>
                          <a:cs typeface="Calibri" panose="020F0502020204030204" pitchFamily="34" charset="0"/>
                        </a:rPr>
                        <a:t>y</a:t>
                      </a:r>
                      <a:endParaRPr lang="en-US" dirty="0">
                        <a:latin typeface="Calibri" panose="020F0502020204030204" pitchFamily="34" charset="0"/>
                        <a:cs typeface="Calibri" panose="020F0502020204030204" pitchFamily="34" charset="0"/>
                      </a:endParaRPr>
                    </a:p>
                  </a:txBody>
                  <a:tcPr/>
                </a:tc>
                <a:tc>
                  <a:txBody>
                    <a:bodyPr/>
                    <a:lstStyle/>
                    <a:p>
                      <a:pPr algn="ctr"/>
                      <a:r>
                        <a:rPr lang="en-US" altLang="ja-JP" dirty="0">
                          <a:latin typeface="Calibri" panose="020F0502020204030204" pitchFamily="34" charset="0"/>
                          <a:cs typeface="Calibri" panose="020F0502020204030204" pitchFamily="34" charset="0"/>
                        </a:rPr>
                        <a:t>0.129</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altLang="ja-JP" dirty="0">
                          <a:latin typeface="Calibri" panose="020F0502020204030204" pitchFamily="34" charset="0"/>
                          <a:cs typeface="Calibri" panose="020F0502020204030204" pitchFamily="34" charset="0"/>
                        </a:rPr>
                        <a:t>0.090</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dirty="0">
                          <a:latin typeface="Calibri" panose="020F0502020204030204" pitchFamily="34" charset="0"/>
                          <a:cs typeface="Calibri" panose="020F0502020204030204" pitchFamily="34" charset="0"/>
                        </a:rPr>
                        <a:t>0.0236</a:t>
                      </a:r>
                    </a:p>
                  </a:txBody>
                  <a:tcPr anchor="ctr"/>
                </a:tc>
                <a:tc>
                  <a:txBody>
                    <a:bodyPr/>
                    <a:lstStyle/>
                    <a:p>
                      <a:pPr algn="ctr"/>
                      <a:r>
                        <a:rPr lang="en-US" dirty="0">
                          <a:latin typeface="Calibri" panose="020F0502020204030204" pitchFamily="34" charset="0"/>
                          <a:cs typeface="Calibri" panose="020F0502020204030204" pitchFamily="34" charset="0"/>
                        </a:rPr>
                        <a:t>0.0219</a:t>
                      </a:r>
                    </a:p>
                  </a:txBody>
                  <a:tcPr anchor="ctr"/>
                </a:tc>
                <a:tc>
                  <a:txBody>
                    <a:bodyPr/>
                    <a:lstStyle/>
                    <a:p>
                      <a:pPr algn="ctr"/>
                      <a:r>
                        <a:rPr lang="en-US" dirty="0">
                          <a:latin typeface="Calibri" panose="020F0502020204030204" pitchFamily="34" charset="0"/>
                          <a:cs typeface="Calibri" panose="020F0502020204030204" pitchFamily="34" charset="0"/>
                        </a:rPr>
                        <a:t>0.0407</a:t>
                      </a:r>
                    </a:p>
                    <a:p>
                      <a:pPr algn="ctr"/>
                      <a:r>
                        <a:rPr lang="en-US" dirty="0">
                          <a:latin typeface="Calibri" panose="020F0502020204030204" pitchFamily="34" charset="0"/>
                          <a:cs typeface="Calibri" panose="020F0502020204030204" pitchFamily="34" charset="0"/>
                        </a:rPr>
                        <a:t>(0.0565)</a:t>
                      </a:r>
                      <a:r>
                        <a:rPr lang="en-US" baseline="30000" dirty="0">
                          <a:latin typeface="Calibri" panose="020F0502020204030204" pitchFamily="34" charset="0"/>
                          <a:cs typeface="Calibri" panose="020F0502020204030204" pitchFamily="34" charset="0"/>
                        </a:rPr>
                        <a:t>a</a:t>
                      </a:r>
                    </a:p>
                  </a:txBody>
                  <a:tcPr anchor="ctr"/>
                </a:tc>
                <a:tc>
                  <a:txBody>
                    <a:bodyPr/>
                    <a:lstStyle/>
                    <a:p>
                      <a:pPr algn="ctr"/>
                      <a:r>
                        <a:rPr lang="en-US" altLang="ja-JP" dirty="0">
                          <a:latin typeface="Calibri" panose="020F0502020204030204" pitchFamily="34" charset="0"/>
                          <a:cs typeface="Calibri" panose="020F0502020204030204" pitchFamily="34" charset="0"/>
                        </a:rPr>
                        <a:t>0.0279</a:t>
                      </a:r>
                    </a:p>
                    <a:p>
                      <a:pPr algn="ctr"/>
                      <a:r>
                        <a:rPr lang="en-US" altLang="ja-JP" dirty="0">
                          <a:latin typeface="Calibri" panose="020F0502020204030204" pitchFamily="34" charset="0"/>
                          <a:cs typeface="Calibri" panose="020F0502020204030204" pitchFamily="34" charset="0"/>
                        </a:rPr>
                        <a:t>(0.0434)</a:t>
                      </a:r>
                      <a:r>
                        <a:rPr lang="en-US" altLang="ja-JP" baseline="30000" dirty="0">
                          <a:latin typeface="Calibri" panose="020F0502020204030204" pitchFamily="34" charset="0"/>
                          <a:cs typeface="Calibri" panose="020F0502020204030204" pitchFamily="34" charset="0"/>
                        </a:rPr>
                        <a:t>a</a:t>
                      </a:r>
                    </a:p>
                  </a:txBody>
                  <a:tcPr anchor="ctr"/>
                </a:tc>
                <a:tc>
                  <a:txBody>
                    <a:bodyPr/>
                    <a:lstStyle/>
                    <a:p>
                      <a:pPr algn="ctr"/>
                      <a:r>
                        <a:rPr lang="en-US" altLang="ja-JP" dirty="0">
                          <a:latin typeface="Calibri" panose="020F0502020204030204" pitchFamily="34" charset="0"/>
                          <a:cs typeface="Calibri" panose="020F0502020204030204" pitchFamily="34" charset="0"/>
                        </a:rPr>
                        <a:t>0.0881</a:t>
                      </a:r>
                      <a:endParaRPr lang="en-US" dirty="0">
                        <a:latin typeface="Calibri" panose="020F0502020204030204" pitchFamily="34" charset="0"/>
                        <a:cs typeface="Calibri" panose="020F0502020204030204" pitchFamily="34" charset="0"/>
                      </a:endParaRPr>
                    </a:p>
                  </a:txBody>
                  <a:tcPr anchor="ctr"/>
                </a:tc>
                <a:tc>
                  <a:txBody>
                    <a:bodyPr/>
                    <a:lstStyle/>
                    <a:p>
                      <a:pPr algn="ctr"/>
                      <a:r>
                        <a:rPr lang="en-US" altLang="ja-JP" dirty="0">
                          <a:latin typeface="Calibri" panose="020F0502020204030204" pitchFamily="34" charset="0"/>
                          <a:cs typeface="Calibri" panose="020F0502020204030204" pitchFamily="34" charset="0"/>
                        </a:rPr>
                        <a:t>0.0807</a:t>
                      </a:r>
                      <a:endParaRPr 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61264353"/>
                  </a:ext>
                </a:extLst>
              </a:tr>
              <a:tr h="370840">
                <a:tc>
                  <a:txBody>
                    <a:bodyPr/>
                    <a:lstStyle/>
                    <a:p>
                      <a:r>
                        <a:rPr lang="en-US" sz="1400" dirty="0">
                          <a:latin typeface="Calibri" panose="020F0502020204030204" pitchFamily="34" charset="0"/>
                          <a:cs typeface="Calibri" panose="020F0502020204030204" pitchFamily="34" charset="0"/>
                        </a:rPr>
                        <a:t>Luminosity</a:t>
                      </a:r>
                    </a:p>
                    <a:p>
                      <a:r>
                        <a:rPr lang="en-US" sz="1200" dirty="0">
                          <a:latin typeface="Calibri" panose="020F0502020204030204" pitchFamily="34" charset="0"/>
                          <a:cs typeface="Calibri" panose="020F0502020204030204" pitchFamily="34" charset="0"/>
                        </a:rPr>
                        <a:t>[10</a:t>
                      </a:r>
                      <a:r>
                        <a:rPr lang="en-US" sz="1200" baseline="30000" dirty="0">
                          <a:latin typeface="Calibri" panose="020F0502020204030204" pitchFamily="34" charset="0"/>
                          <a:cs typeface="Calibri" panose="020F0502020204030204" pitchFamily="34" charset="0"/>
                        </a:rPr>
                        <a:t>34</a:t>
                      </a:r>
                      <a:r>
                        <a:rPr lang="en-US" sz="1200" dirty="0">
                          <a:latin typeface="Calibri" panose="020F0502020204030204" pitchFamily="34" charset="0"/>
                          <a:cs typeface="Calibri" panose="020F0502020204030204" pitchFamily="34" charset="0"/>
                        </a:rPr>
                        <a:t>cm</a:t>
                      </a:r>
                      <a:r>
                        <a:rPr lang="en-US" sz="1200" baseline="30000" dirty="0">
                          <a:latin typeface="Calibri" panose="020F0502020204030204" pitchFamily="34" charset="0"/>
                          <a:cs typeface="Calibri" panose="020F0502020204030204" pitchFamily="34" charset="0"/>
                        </a:rPr>
                        <a:t>-2</a:t>
                      </a:r>
                      <a:r>
                        <a:rPr lang="en-US" sz="1200" dirty="0">
                          <a:latin typeface="Calibri" panose="020F0502020204030204" pitchFamily="34" charset="0"/>
                          <a:cs typeface="Calibri" panose="020F0502020204030204" pitchFamily="34" charset="0"/>
                        </a:rPr>
                        <a:t>s</a:t>
                      </a:r>
                      <a:r>
                        <a:rPr lang="en-US" sz="1200" baseline="30000" dirty="0">
                          <a:latin typeface="Calibri" panose="020F0502020204030204" pitchFamily="34" charset="0"/>
                          <a:cs typeface="Calibri" panose="020F0502020204030204" pitchFamily="34" charset="0"/>
                        </a:rPr>
                        <a:t>-1</a:t>
                      </a:r>
                      <a:r>
                        <a:rPr lang="en-US" sz="1200" dirty="0">
                          <a:latin typeface="Calibri" panose="020F0502020204030204" pitchFamily="34" charset="0"/>
                          <a:cs typeface="Calibri" panose="020F0502020204030204" pitchFamily="34" charset="0"/>
                        </a:rPr>
                        <a:t>]</a:t>
                      </a:r>
                    </a:p>
                  </a:txBody>
                  <a:tcPr/>
                </a:tc>
                <a:tc gridSpan="2">
                  <a:txBody>
                    <a:bodyPr/>
                    <a:lstStyle/>
                    <a:p>
                      <a:pPr algn="ctr"/>
                      <a:r>
                        <a:rPr lang="en-US" dirty="0">
                          <a:latin typeface="Calibri" panose="020F0502020204030204" pitchFamily="34" charset="0"/>
                          <a:cs typeface="Calibri" panose="020F0502020204030204" pitchFamily="34" charset="0"/>
                        </a:rPr>
                        <a:t>2.11</a:t>
                      </a: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1.57</a:t>
                      </a: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4.65</a:t>
                      </a: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80</a:t>
                      </a:r>
                    </a:p>
                  </a:txBody>
                  <a:tcPr anchor="ctr"/>
                </a:tc>
                <a:tc hMerge="1">
                  <a:txBody>
                    <a:bodyPr/>
                    <a:lstStyle/>
                    <a:p>
                      <a:pPr algn="ctr"/>
                      <a:endParaRPr lang="en-US" dirty="0"/>
                    </a:p>
                  </a:txBody>
                  <a:tcPr/>
                </a:tc>
                <a:extLst>
                  <a:ext uri="{0D108BD9-81ED-4DB2-BD59-A6C34878D82A}">
                    <a16:rowId xmlns:a16="http://schemas.microsoft.com/office/drawing/2014/main" val="3937641079"/>
                  </a:ext>
                </a:extLst>
              </a:tr>
              <a:tr h="370840">
                <a:tc>
                  <a:txBody>
                    <a:bodyPr/>
                    <a:lstStyle/>
                    <a:p>
                      <a:r>
                        <a:rPr lang="en-US" sz="1200" dirty="0">
                          <a:latin typeface="Calibri" panose="020F0502020204030204" pitchFamily="34" charset="0"/>
                          <a:cs typeface="Calibri" panose="020F0502020204030204" pitchFamily="34" charset="0"/>
                        </a:rPr>
                        <a:t>Integrated</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Luminosity [ab</a:t>
                      </a:r>
                      <a:r>
                        <a:rPr lang="en-US" sz="1200" baseline="30000" dirty="0">
                          <a:latin typeface="Calibri" panose="020F0502020204030204" pitchFamily="34" charset="0"/>
                          <a:cs typeface="Calibri" panose="020F0502020204030204" pitchFamily="34" charset="0"/>
                        </a:rPr>
                        <a:t>-1</a:t>
                      </a:r>
                      <a:r>
                        <a:rPr lang="en-US" sz="1200" dirty="0">
                          <a:latin typeface="Calibri" panose="020F0502020204030204" pitchFamily="34" charset="0"/>
                          <a:cs typeface="Calibri" panose="020F0502020204030204" pitchFamily="34" charset="0"/>
                        </a:rPr>
                        <a:t>]</a:t>
                      </a:r>
                    </a:p>
                  </a:txBody>
                  <a:tcPr/>
                </a:tc>
                <a:tc gridSpan="2">
                  <a:txBody>
                    <a:bodyPr/>
                    <a:lstStyle/>
                    <a:p>
                      <a:pPr algn="ctr"/>
                      <a:r>
                        <a:rPr lang="en-US" dirty="0">
                          <a:latin typeface="Calibri" panose="020F0502020204030204" pitchFamily="34" charset="0"/>
                          <a:cs typeface="Calibri" panose="020F0502020204030204" pitchFamily="34" charset="0"/>
                        </a:rPr>
                        <a:t>1.04</a:t>
                      </a:r>
                    </a:p>
                  </a:txBody>
                  <a:tcPr anchor="ctr"/>
                </a:tc>
                <a:tc hMerge="1">
                  <a:txBody>
                    <a:bodyPr/>
                    <a:lstStyle/>
                    <a:p>
                      <a:endParaRPr lang="en-US"/>
                    </a:p>
                  </a:txBody>
                  <a:tcPr/>
                </a:tc>
                <a:tc gridSpan="2">
                  <a:txBody>
                    <a:bodyPr/>
                    <a:lstStyle/>
                    <a:p>
                      <a:pPr algn="ctr"/>
                      <a:r>
                        <a:rPr lang="en-US" altLang="ja-JP" dirty="0">
                          <a:latin typeface="Calibri" panose="020F0502020204030204" pitchFamily="34" charset="0"/>
                          <a:cs typeface="Calibri" panose="020F0502020204030204" pitchFamily="34" charset="0"/>
                        </a:rPr>
                        <a:t>0.03</a:t>
                      </a:r>
                      <a:endParaRPr lang="en-US" dirty="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tc gridSpan="2">
                  <a:txBody>
                    <a:bodyPr/>
                    <a:lstStyle/>
                    <a:p>
                      <a:pPr algn="ctr"/>
                      <a:r>
                        <a:rPr lang="en-US" altLang="ja-JP" dirty="0">
                          <a:latin typeface="Calibri" panose="020F0502020204030204" pitchFamily="34" charset="0"/>
                          <a:cs typeface="Calibri" panose="020F0502020204030204" pitchFamily="34" charset="0"/>
                        </a:rPr>
                        <a:t>0.40</a:t>
                      </a:r>
                      <a:endParaRPr lang="en-US" dirty="0">
                        <a:latin typeface="Calibri" panose="020F0502020204030204" pitchFamily="34" charset="0"/>
                        <a:cs typeface="Calibri" panose="020F0502020204030204" pitchFamily="34" charset="0"/>
                      </a:endParaRPr>
                    </a:p>
                  </a:txBody>
                  <a:tcPr anchor="ctr"/>
                </a:tc>
                <a:tc hMerge="1">
                  <a:txBody>
                    <a:bodyPr/>
                    <a:lstStyle/>
                    <a:p>
                      <a:pPr algn="ctr"/>
                      <a:endParaRPr lang="en-US" dirty="0"/>
                    </a:p>
                  </a:txBody>
                  <a:tcPr/>
                </a:tc>
                <a:tc gridSpan="2">
                  <a:txBody>
                    <a:bodyPr/>
                    <a:lstStyle/>
                    <a:p>
                      <a:pPr algn="ctr"/>
                      <a:r>
                        <a:rPr lang="en-US" dirty="0">
                          <a:latin typeface="Calibri" panose="020F0502020204030204" pitchFamily="34" charset="0"/>
                          <a:cs typeface="Calibri" panose="020F0502020204030204" pitchFamily="34" charset="0"/>
                        </a:rPr>
                        <a:t>50</a:t>
                      </a:r>
                    </a:p>
                  </a:txBody>
                  <a:tcPr anchor="ctr"/>
                </a:tc>
                <a:tc hMerge="1">
                  <a:txBody>
                    <a:bodyPr/>
                    <a:lstStyle/>
                    <a:p>
                      <a:pPr algn="ctr"/>
                      <a:endParaRPr lang="en-US" dirty="0"/>
                    </a:p>
                  </a:txBody>
                  <a:tcPr/>
                </a:tc>
                <a:extLst>
                  <a:ext uri="{0D108BD9-81ED-4DB2-BD59-A6C34878D82A}">
                    <a16:rowId xmlns:a16="http://schemas.microsoft.com/office/drawing/2014/main" val="1997436498"/>
                  </a:ext>
                </a:extLst>
              </a:tr>
            </a:tbl>
          </a:graphicData>
        </a:graphic>
      </p:graphicFrame>
      <p:sp>
        <p:nvSpPr>
          <p:cNvPr id="4" name="日付プレースホルダー 3">
            <a:extLst>
              <a:ext uri="{FF2B5EF4-FFF2-40B4-BE49-F238E27FC236}">
                <a16:creationId xmlns:a16="http://schemas.microsoft.com/office/drawing/2014/main" id="{786352A8-AE41-ED4F-8E90-5632B2FC6EA9}"/>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57409742-AB64-A743-B043-76FB62727156}"/>
              </a:ext>
            </a:extLst>
          </p:cNvPr>
          <p:cNvSpPr>
            <a:spLocks noGrp="1"/>
          </p:cNvSpPr>
          <p:nvPr>
            <p:ph type="ftr" sz="quarter" idx="11"/>
          </p:nvPr>
        </p:nvSpPr>
        <p:spPr/>
        <p:txBody>
          <a:bodyPr/>
          <a:lstStyle/>
          <a:p>
            <a:r>
              <a:rPr lang="en-US" altLang="ja-JP"/>
              <a:t>B2GM</a:t>
            </a:r>
            <a:endParaRPr lang="ja-JP" altLang="en-US" dirty="0"/>
          </a:p>
        </p:txBody>
      </p:sp>
      <p:sp>
        <p:nvSpPr>
          <p:cNvPr id="6" name="スライド番号プレースホルダー 5">
            <a:extLst>
              <a:ext uri="{FF2B5EF4-FFF2-40B4-BE49-F238E27FC236}">
                <a16:creationId xmlns:a16="http://schemas.microsoft.com/office/drawing/2014/main" id="{AC2A28E6-9744-E34F-AE26-E57EDAAAF3CD}"/>
              </a:ext>
            </a:extLst>
          </p:cNvPr>
          <p:cNvSpPr>
            <a:spLocks noGrp="1"/>
          </p:cNvSpPr>
          <p:nvPr>
            <p:ph type="sldNum" sz="quarter" idx="12"/>
          </p:nvPr>
        </p:nvSpPr>
        <p:spPr/>
        <p:txBody>
          <a:bodyPr/>
          <a:lstStyle/>
          <a:p>
            <a:fld id="{D92486E9-A0B3-4706-B8AA-9F1AFB67B3EB}" type="slidenum">
              <a:rPr lang="ja-JP" altLang="en-US" smtClean="0"/>
              <a:pPr/>
              <a:t>71</a:t>
            </a:fld>
            <a:endParaRPr lang="ja-JP" altLang="en-US"/>
          </a:p>
        </p:txBody>
      </p:sp>
      <p:sp>
        <p:nvSpPr>
          <p:cNvPr id="8" name="テキスト ボックス 7">
            <a:extLst>
              <a:ext uri="{FF2B5EF4-FFF2-40B4-BE49-F238E27FC236}">
                <a16:creationId xmlns:a16="http://schemas.microsoft.com/office/drawing/2014/main" id="{63C7A4C4-8031-6C4E-9A83-D290B4427027}"/>
              </a:ext>
            </a:extLst>
          </p:cNvPr>
          <p:cNvSpPr txBox="1"/>
          <p:nvPr/>
        </p:nvSpPr>
        <p:spPr>
          <a:xfrm>
            <a:off x="7845064" y="5756173"/>
            <a:ext cx="3215304"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a) High bunch current collision study</a:t>
            </a:r>
          </a:p>
        </p:txBody>
      </p:sp>
      <p:sp>
        <p:nvSpPr>
          <p:cNvPr id="9" name="テキスト ボックス 8">
            <a:extLst>
              <a:ext uri="{FF2B5EF4-FFF2-40B4-BE49-F238E27FC236}">
                <a16:creationId xmlns:a16="http://schemas.microsoft.com/office/drawing/2014/main" id="{39DDB084-C319-DD4E-B665-4E88BE38AC6F}"/>
              </a:ext>
            </a:extLst>
          </p:cNvPr>
          <p:cNvSpPr txBox="1"/>
          <p:nvPr/>
        </p:nvSpPr>
        <p:spPr>
          <a:xfrm>
            <a:off x="4813277" y="873039"/>
            <a:ext cx="106689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IPAC2020</a:t>
            </a:r>
          </a:p>
        </p:txBody>
      </p:sp>
      <p:sp>
        <p:nvSpPr>
          <p:cNvPr id="10" name="テキスト ボックス 9">
            <a:extLst>
              <a:ext uri="{FF2B5EF4-FFF2-40B4-BE49-F238E27FC236}">
                <a16:creationId xmlns:a16="http://schemas.microsoft.com/office/drawing/2014/main" id="{D14F6474-7CD3-F543-A6A3-4B386F1D5A83}"/>
              </a:ext>
            </a:extLst>
          </p:cNvPr>
          <p:cNvSpPr txBox="1"/>
          <p:nvPr/>
        </p:nvSpPr>
        <p:spPr>
          <a:xfrm>
            <a:off x="7514920" y="873039"/>
            <a:ext cx="106689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IPAC2022</a:t>
            </a:r>
          </a:p>
        </p:txBody>
      </p:sp>
      <p:sp>
        <p:nvSpPr>
          <p:cNvPr id="3" name="正方形/長方形 2">
            <a:extLst>
              <a:ext uri="{FF2B5EF4-FFF2-40B4-BE49-F238E27FC236}">
                <a16:creationId xmlns:a16="http://schemas.microsoft.com/office/drawing/2014/main" id="{3386646B-B85D-9641-BF39-BF1DEC56E786}"/>
              </a:ext>
            </a:extLst>
          </p:cNvPr>
          <p:cNvSpPr/>
          <p:nvPr/>
        </p:nvSpPr>
        <p:spPr>
          <a:xfrm>
            <a:off x="353438" y="5960725"/>
            <a:ext cx="10321188" cy="369332"/>
          </a:xfrm>
          <a:prstGeom prst="rect">
            <a:avLst/>
          </a:prstGeom>
        </p:spPr>
        <p:txBody>
          <a:bodyPr wrap="square">
            <a:spAutoFit/>
          </a:bodyPr>
          <a:lstStyle/>
          <a:p>
            <a:r>
              <a:rPr lang="en-US" altLang="ja-JP" dirty="0">
                <a:solidFill>
                  <a:srgbClr val="FF0000"/>
                </a:solidFill>
                <a:latin typeface="Calibri" panose="020F0502020204030204" pitchFamily="34" charset="0"/>
                <a:cs typeface="Calibri" panose="020F0502020204030204" pitchFamily="34" charset="0"/>
              </a:rPr>
              <a:t>Beam operation after Long Shutdown 1 (LS1) (2024 Feb. ~ June), we couldn’t make a new luminosity record.</a:t>
            </a:r>
            <a:endParaRPr lang="en-US" dirty="0">
              <a:solidFill>
                <a:srgbClr val="FF0000"/>
              </a:solidFill>
              <a:latin typeface="Calibri" panose="020F0502020204030204" pitchFamily="34" charset="0"/>
              <a:cs typeface="Calibri" panose="020F0502020204030204" pitchFamily="34" charset="0"/>
            </a:endParaRPr>
          </a:p>
        </p:txBody>
      </p:sp>
      <p:sp>
        <p:nvSpPr>
          <p:cNvPr id="11" name="円/楕円 10">
            <a:extLst>
              <a:ext uri="{FF2B5EF4-FFF2-40B4-BE49-F238E27FC236}">
                <a16:creationId xmlns:a16="http://schemas.microsoft.com/office/drawing/2014/main" id="{0EF1FDBE-D9A0-0F45-BA64-B4531017631E}"/>
              </a:ext>
            </a:extLst>
          </p:cNvPr>
          <p:cNvSpPr/>
          <p:nvPr/>
        </p:nvSpPr>
        <p:spPr>
          <a:xfrm>
            <a:off x="2451370" y="4902740"/>
            <a:ext cx="758758" cy="3988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円/楕円 11">
            <a:extLst>
              <a:ext uri="{FF2B5EF4-FFF2-40B4-BE49-F238E27FC236}">
                <a16:creationId xmlns:a16="http://schemas.microsoft.com/office/drawing/2014/main" id="{2CF304CB-C6F4-E34B-B7A1-D0D9A18947A6}"/>
              </a:ext>
            </a:extLst>
          </p:cNvPr>
          <p:cNvSpPr/>
          <p:nvPr/>
        </p:nvSpPr>
        <p:spPr>
          <a:xfrm>
            <a:off x="7660836" y="4916983"/>
            <a:ext cx="758758" cy="3988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上カーブ矢印 12">
            <a:extLst>
              <a:ext uri="{FF2B5EF4-FFF2-40B4-BE49-F238E27FC236}">
                <a16:creationId xmlns:a16="http://schemas.microsoft.com/office/drawing/2014/main" id="{6E7F3339-2E14-2446-8439-C230099DE1A6}"/>
              </a:ext>
            </a:extLst>
          </p:cNvPr>
          <p:cNvSpPr/>
          <p:nvPr/>
        </p:nvSpPr>
        <p:spPr>
          <a:xfrm>
            <a:off x="3083668" y="5301574"/>
            <a:ext cx="4761396" cy="4085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テキスト ボックス 13">
            <a:extLst>
              <a:ext uri="{FF2B5EF4-FFF2-40B4-BE49-F238E27FC236}">
                <a16:creationId xmlns:a16="http://schemas.microsoft.com/office/drawing/2014/main" id="{8811A5BD-B6EC-C64B-901C-4CA23F46E25B}"/>
              </a:ext>
            </a:extLst>
          </p:cNvPr>
          <p:cNvSpPr txBox="1"/>
          <p:nvPr/>
        </p:nvSpPr>
        <p:spPr>
          <a:xfrm>
            <a:off x="6096000" y="5390884"/>
            <a:ext cx="962123"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doubled</a:t>
            </a:r>
          </a:p>
        </p:txBody>
      </p:sp>
    </p:spTree>
    <p:extLst>
      <p:ext uri="{BB962C8B-B14F-4D97-AF65-F5344CB8AC3E}">
        <p14:creationId xmlns:p14="http://schemas.microsoft.com/office/powerpoint/2010/main" val="555080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1251DC-3B4B-A32E-A8A4-5DF124DE11F2}"/>
              </a:ext>
            </a:extLst>
          </p:cNvPr>
          <p:cNvSpPr>
            <a:spLocks noGrp="1"/>
          </p:cNvSpPr>
          <p:nvPr>
            <p:ph type="title"/>
          </p:nvPr>
        </p:nvSpPr>
        <p:spPr>
          <a:xfrm>
            <a:off x="838200" y="-62554"/>
            <a:ext cx="10515600" cy="1325563"/>
          </a:xfrm>
        </p:spPr>
        <p:txBody>
          <a:bodyPr/>
          <a:lstStyle/>
          <a:p>
            <a:r>
              <a:rPr lang="en-US" dirty="0">
                <a:solidFill>
                  <a:srgbClr val="002060"/>
                </a:solidFill>
                <a:latin typeface="Calibri" panose="020F0502020204030204" pitchFamily="34" charset="0"/>
                <a:cs typeface="Calibri" panose="020F0502020204030204" pitchFamily="34" charset="0"/>
              </a:rPr>
              <a:t>Beam-beam parameter with </a:t>
            </a:r>
            <a:r>
              <a:rPr lang="en-US" dirty="0">
                <a:solidFill>
                  <a:srgbClr val="002060"/>
                </a:solidFill>
                <a:latin typeface="Symbol" pitchFamily="2" charset="2"/>
                <a:cs typeface="Calibri" panose="020F0502020204030204" pitchFamily="34" charset="0"/>
              </a:rPr>
              <a:t>b</a:t>
            </a:r>
            <a:r>
              <a:rPr lang="en-US" dirty="0">
                <a:solidFill>
                  <a:srgbClr val="002060"/>
                </a:solidFill>
                <a:latin typeface="Calibri" panose="020F0502020204030204" pitchFamily="34" charset="0"/>
                <a:cs typeface="Calibri" panose="020F0502020204030204" pitchFamily="34" charset="0"/>
              </a:rPr>
              <a:t>y*=3 mm</a:t>
            </a:r>
          </a:p>
        </p:txBody>
      </p:sp>
      <p:pic>
        <p:nvPicPr>
          <p:cNvPr id="4" name="コンテンツ プレースホルダー 3">
            <a:extLst>
              <a:ext uri="{FF2B5EF4-FFF2-40B4-BE49-F238E27FC236}">
                <a16:creationId xmlns:a16="http://schemas.microsoft.com/office/drawing/2014/main" id="{CEA0FDFA-604F-6E46-9719-E49BBC74DE63}"/>
              </a:ext>
            </a:extLst>
          </p:cNvPr>
          <p:cNvPicPr>
            <a:picLocks noGrp="1" noChangeAspect="1"/>
          </p:cNvPicPr>
          <p:nvPr>
            <p:ph idx="1"/>
          </p:nvPr>
        </p:nvPicPr>
        <p:blipFill>
          <a:blip r:embed="rId2"/>
          <a:stretch>
            <a:fillRect/>
          </a:stretch>
        </p:blipFill>
        <p:spPr>
          <a:xfrm>
            <a:off x="7192889" y="954632"/>
            <a:ext cx="4431552" cy="5900774"/>
          </a:xfrm>
          <a:prstGeom prst="rect">
            <a:avLst/>
          </a:prstGeom>
        </p:spPr>
      </p:pic>
      <p:pic>
        <p:nvPicPr>
          <p:cNvPr id="5" name="Picture 4">
            <a:extLst>
              <a:ext uri="{FF2B5EF4-FFF2-40B4-BE49-F238E27FC236}">
                <a16:creationId xmlns:a16="http://schemas.microsoft.com/office/drawing/2014/main" id="{856318DD-42E6-21F1-0C26-41288FC910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1" t="9119" r="1050" b="18604"/>
          <a:stretch/>
        </p:blipFill>
        <p:spPr bwMode="auto">
          <a:xfrm>
            <a:off x="672499" y="1890562"/>
            <a:ext cx="5544000" cy="38520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8BE81DF-1ED6-05E7-AA98-BEE8AE80E82E}"/>
              </a:ext>
            </a:extLst>
          </p:cNvPr>
          <p:cNvSpPr txBox="1"/>
          <p:nvPr/>
        </p:nvSpPr>
        <p:spPr>
          <a:xfrm>
            <a:off x="730845" y="5846544"/>
            <a:ext cx="4849404" cy="646331"/>
          </a:xfrm>
          <a:prstGeom prst="rect">
            <a:avLst/>
          </a:prstGeom>
          <a:noFill/>
        </p:spPr>
        <p:txBody>
          <a:bodyPr wrap="none" rtlCol="0">
            <a:spAutoFit/>
          </a:bodyPr>
          <a:lstStyle/>
          <a:p>
            <a:r>
              <a:rPr lang="en-US" dirty="0"/>
              <a:t>Vertical beam-beam parameter (</a:t>
            </a:r>
            <a:r>
              <a:rPr lang="en-US" dirty="0" err="1">
                <a:latin typeface="Symbol" pitchFamily="2" charset="2"/>
              </a:rPr>
              <a:t>x</a:t>
            </a:r>
            <a:r>
              <a:rPr lang="en-US" baseline="-25000" dirty="0" err="1"/>
              <a:t>y</a:t>
            </a:r>
            <a:r>
              <a:rPr lang="en-US" dirty="0"/>
              <a:t>) of HER </a:t>
            </a:r>
            <a:br>
              <a:rPr lang="en-US" dirty="0"/>
            </a:br>
            <a:r>
              <a:rPr lang="en-US" dirty="0"/>
              <a:t>is saturated around 0.03.</a:t>
            </a:r>
          </a:p>
        </p:txBody>
      </p:sp>
      <p:sp>
        <p:nvSpPr>
          <p:cNvPr id="7" name="テキスト ボックス 6">
            <a:extLst>
              <a:ext uri="{FF2B5EF4-FFF2-40B4-BE49-F238E27FC236}">
                <a16:creationId xmlns:a16="http://schemas.microsoft.com/office/drawing/2014/main" id="{B422DA2D-75BB-5A72-5A59-DB5D7CC3047C}"/>
              </a:ext>
            </a:extLst>
          </p:cNvPr>
          <p:cNvSpPr txBox="1"/>
          <p:nvPr/>
        </p:nvSpPr>
        <p:spPr>
          <a:xfrm>
            <a:off x="8368155" y="5903368"/>
            <a:ext cx="2081019" cy="646331"/>
          </a:xfrm>
          <a:prstGeom prst="rect">
            <a:avLst/>
          </a:prstGeom>
          <a:noFill/>
        </p:spPr>
        <p:txBody>
          <a:bodyPr wrap="none" rtlCol="0">
            <a:spAutoFit/>
          </a:bodyPr>
          <a:lstStyle/>
          <a:p>
            <a:r>
              <a:rPr lang="en-US" dirty="0" err="1"/>
              <a:t>I</a:t>
            </a:r>
            <a:r>
              <a:rPr lang="en-US" baseline="-25000" dirty="0" err="1"/>
              <a:t>bunch</a:t>
            </a:r>
            <a:r>
              <a:rPr lang="en-US" dirty="0" err="1"/>
              <a:t>L</a:t>
            </a:r>
            <a:r>
              <a:rPr lang="en-US" dirty="0"/>
              <a:t> = 0.222mA</a:t>
            </a:r>
          </a:p>
          <a:p>
            <a:r>
              <a:rPr lang="en-US" dirty="0" err="1"/>
              <a:t>I</a:t>
            </a:r>
            <a:r>
              <a:rPr lang="en-US" baseline="-25000" dirty="0" err="1"/>
              <a:t>bunch</a:t>
            </a:r>
            <a:r>
              <a:rPr lang="en-US" dirty="0" err="1"/>
              <a:t>H</a:t>
            </a:r>
            <a:r>
              <a:rPr lang="en-US" dirty="0"/>
              <a:t> = 0.162mA</a:t>
            </a:r>
          </a:p>
        </p:txBody>
      </p:sp>
      <p:sp>
        <p:nvSpPr>
          <p:cNvPr id="8" name="円/楕円 7">
            <a:extLst>
              <a:ext uri="{FF2B5EF4-FFF2-40B4-BE49-F238E27FC236}">
                <a16:creationId xmlns:a16="http://schemas.microsoft.com/office/drawing/2014/main" id="{3868B783-4D5F-5518-97C8-6BDC57DF64E3}"/>
              </a:ext>
            </a:extLst>
          </p:cNvPr>
          <p:cNvSpPr/>
          <p:nvPr/>
        </p:nvSpPr>
        <p:spPr>
          <a:xfrm>
            <a:off x="2167001" y="4502123"/>
            <a:ext cx="136634" cy="136634"/>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円/楕円 8">
            <a:extLst>
              <a:ext uri="{FF2B5EF4-FFF2-40B4-BE49-F238E27FC236}">
                <a16:creationId xmlns:a16="http://schemas.microsoft.com/office/drawing/2014/main" id="{0FF7BA14-91AC-3FB4-E3E8-29BE9929DE3C}"/>
              </a:ext>
            </a:extLst>
          </p:cNvPr>
          <p:cNvSpPr/>
          <p:nvPr/>
        </p:nvSpPr>
        <p:spPr>
          <a:xfrm>
            <a:off x="1911626" y="4283818"/>
            <a:ext cx="136634" cy="13663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テキスト ボックス 9">
            <a:extLst>
              <a:ext uri="{FF2B5EF4-FFF2-40B4-BE49-F238E27FC236}">
                <a16:creationId xmlns:a16="http://schemas.microsoft.com/office/drawing/2014/main" id="{CC44C0D4-5D88-9899-4979-693CF7A790E5}"/>
              </a:ext>
            </a:extLst>
          </p:cNvPr>
          <p:cNvSpPr txBox="1"/>
          <p:nvPr/>
        </p:nvSpPr>
        <p:spPr>
          <a:xfrm>
            <a:off x="1555429" y="3398318"/>
            <a:ext cx="1600118" cy="369332"/>
          </a:xfrm>
          <a:prstGeom prst="rect">
            <a:avLst/>
          </a:prstGeom>
          <a:noFill/>
        </p:spPr>
        <p:txBody>
          <a:bodyPr wrap="none" rtlCol="0">
            <a:spAutoFit/>
          </a:bodyPr>
          <a:lstStyle/>
          <a:p>
            <a:r>
              <a:rPr lang="en-US" dirty="0" err="1">
                <a:latin typeface="Symbol" pitchFamily="2" charset="2"/>
              </a:rPr>
              <a:t>x</a:t>
            </a:r>
            <a:r>
              <a:rPr lang="en-US" dirty="0" err="1"/>
              <a:t>y</a:t>
            </a:r>
            <a:r>
              <a:rPr lang="en-US" dirty="0"/>
              <a:t>(L) = 0.027</a:t>
            </a:r>
          </a:p>
        </p:txBody>
      </p:sp>
      <p:sp>
        <p:nvSpPr>
          <p:cNvPr id="11" name="テキスト ボックス 10">
            <a:extLst>
              <a:ext uri="{FF2B5EF4-FFF2-40B4-BE49-F238E27FC236}">
                <a16:creationId xmlns:a16="http://schemas.microsoft.com/office/drawing/2014/main" id="{CA7E4C09-C7FF-4E19-4067-5A0C6D4B85FF}"/>
              </a:ext>
            </a:extLst>
          </p:cNvPr>
          <p:cNvSpPr txBox="1"/>
          <p:nvPr/>
        </p:nvSpPr>
        <p:spPr>
          <a:xfrm>
            <a:off x="2355488" y="3656610"/>
            <a:ext cx="1633781" cy="369332"/>
          </a:xfrm>
          <a:prstGeom prst="rect">
            <a:avLst/>
          </a:prstGeom>
          <a:noFill/>
        </p:spPr>
        <p:txBody>
          <a:bodyPr wrap="none" rtlCol="0">
            <a:spAutoFit/>
          </a:bodyPr>
          <a:lstStyle/>
          <a:p>
            <a:r>
              <a:rPr lang="en-US" dirty="0" err="1">
                <a:latin typeface="Symbol" pitchFamily="2" charset="2"/>
              </a:rPr>
              <a:t>x</a:t>
            </a:r>
            <a:r>
              <a:rPr lang="en-US" dirty="0" err="1"/>
              <a:t>y</a:t>
            </a:r>
            <a:r>
              <a:rPr lang="en-US" dirty="0"/>
              <a:t>(H) = 0.021</a:t>
            </a:r>
          </a:p>
        </p:txBody>
      </p:sp>
      <p:cxnSp>
        <p:nvCxnSpPr>
          <p:cNvPr id="13" name="直線矢印コネクタ 12">
            <a:extLst>
              <a:ext uri="{FF2B5EF4-FFF2-40B4-BE49-F238E27FC236}">
                <a16:creationId xmlns:a16="http://schemas.microsoft.com/office/drawing/2014/main" id="{6A1B236A-25AA-BBAB-53A0-77896D0BE632}"/>
              </a:ext>
            </a:extLst>
          </p:cNvPr>
          <p:cNvCxnSpPr/>
          <p:nvPr/>
        </p:nvCxnSpPr>
        <p:spPr>
          <a:xfrm flipH="1">
            <a:off x="2303635" y="3905019"/>
            <a:ext cx="390138" cy="5154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2F2BAEC3-2DA9-F096-0498-497F9BFC3281}"/>
              </a:ext>
            </a:extLst>
          </p:cNvPr>
          <p:cNvCxnSpPr>
            <a:cxnSpLocks/>
          </p:cNvCxnSpPr>
          <p:nvPr/>
        </p:nvCxnSpPr>
        <p:spPr>
          <a:xfrm flipH="1">
            <a:off x="1976495" y="3656610"/>
            <a:ext cx="295894" cy="5984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日付プレースホルダー 2">
            <a:extLst>
              <a:ext uri="{FF2B5EF4-FFF2-40B4-BE49-F238E27FC236}">
                <a16:creationId xmlns:a16="http://schemas.microsoft.com/office/drawing/2014/main" id="{C22D171A-DB9F-2EE0-079A-1EBAB734709B}"/>
              </a:ext>
            </a:extLst>
          </p:cNvPr>
          <p:cNvSpPr>
            <a:spLocks noGrp="1"/>
          </p:cNvSpPr>
          <p:nvPr>
            <p:ph type="dt" sz="half" idx="10"/>
          </p:nvPr>
        </p:nvSpPr>
        <p:spPr/>
        <p:txBody>
          <a:bodyPr/>
          <a:lstStyle/>
          <a:p>
            <a:r>
              <a:rPr lang="en-US" altLang="ja-JP"/>
              <a:t>2024/Oct/07</a:t>
            </a:r>
            <a:endParaRPr lang="en-US" altLang="ja-JP" dirty="0"/>
          </a:p>
        </p:txBody>
      </p:sp>
      <p:sp>
        <p:nvSpPr>
          <p:cNvPr id="12" name="フッター プレースホルダー 11">
            <a:extLst>
              <a:ext uri="{FF2B5EF4-FFF2-40B4-BE49-F238E27FC236}">
                <a16:creationId xmlns:a16="http://schemas.microsoft.com/office/drawing/2014/main" id="{95AFCDD4-7568-6B31-B9D2-2524F2DC0996}"/>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15" name="スライド番号プレースホルダー 14">
            <a:extLst>
              <a:ext uri="{FF2B5EF4-FFF2-40B4-BE49-F238E27FC236}">
                <a16:creationId xmlns:a16="http://schemas.microsoft.com/office/drawing/2014/main" id="{F38F5428-A359-994D-F2E9-1A56CC6F1A47}"/>
              </a:ext>
            </a:extLst>
          </p:cNvPr>
          <p:cNvSpPr>
            <a:spLocks noGrp="1"/>
          </p:cNvSpPr>
          <p:nvPr>
            <p:ph type="sldNum" sz="quarter" idx="12"/>
          </p:nvPr>
        </p:nvSpPr>
        <p:spPr/>
        <p:txBody>
          <a:bodyPr/>
          <a:lstStyle/>
          <a:p>
            <a:fld id="{D92486E9-A0B3-4706-B8AA-9F1AFB67B3EB}" type="slidenum">
              <a:rPr lang="ja-JP" altLang="en-US" smtClean="0"/>
              <a:pPr/>
              <a:t>72</a:t>
            </a:fld>
            <a:endParaRPr lang="ja-JP" altLang="en-US"/>
          </a:p>
        </p:txBody>
      </p:sp>
    </p:spTree>
    <p:extLst>
      <p:ext uri="{BB962C8B-B14F-4D97-AF65-F5344CB8AC3E}">
        <p14:creationId xmlns:p14="http://schemas.microsoft.com/office/powerpoint/2010/main" val="3382839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82099E-6F55-C09B-6305-1D449F29D2E0}"/>
              </a:ext>
            </a:extLst>
          </p:cNvPr>
          <p:cNvSpPr>
            <a:spLocks noGrp="1"/>
          </p:cNvSpPr>
          <p:nvPr>
            <p:ph type="title"/>
          </p:nvPr>
        </p:nvSpPr>
        <p:spPr/>
        <p:txBody>
          <a:bodyPr>
            <a:normAutofit fontScale="90000"/>
          </a:bodyPr>
          <a:lstStyle/>
          <a:p>
            <a:r>
              <a:rPr lang="en-US" dirty="0">
                <a:solidFill>
                  <a:srgbClr val="002060"/>
                </a:solidFill>
              </a:rPr>
              <a:t>List for future investigation</a:t>
            </a:r>
          </a:p>
        </p:txBody>
      </p:sp>
      <p:sp>
        <p:nvSpPr>
          <p:cNvPr id="3" name="コンテンツ プレースホルダー 2">
            <a:extLst>
              <a:ext uri="{FF2B5EF4-FFF2-40B4-BE49-F238E27FC236}">
                <a16:creationId xmlns:a16="http://schemas.microsoft.com/office/drawing/2014/main" id="{88C4D77D-5AAB-338B-5A13-C9E5DF501649}"/>
              </a:ext>
            </a:extLst>
          </p:cNvPr>
          <p:cNvSpPr>
            <a:spLocks noGrp="1"/>
          </p:cNvSpPr>
          <p:nvPr>
            <p:ph idx="1"/>
          </p:nvPr>
        </p:nvSpPr>
        <p:spPr/>
        <p:txBody>
          <a:bodyPr>
            <a:normAutofit fontScale="92500" lnSpcReduction="10000"/>
          </a:bodyPr>
          <a:lstStyle/>
          <a:p>
            <a:r>
              <a:rPr lang="en-US" dirty="0"/>
              <a:t>Experiment</a:t>
            </a:r>
          </a:p>
          <a:p>
            <a:pPr lvl="1"/>
            <a:r>
              <a:rPr lang="en-US" dirty="0"/>
              <a:t>Confirmation of beam-beam performance w/ FB off.</a:t>
            </a:r>
          </a:p>
          <a:p>
            <a:pPr lvl="1"/>
            <a:r>
              <a:rPr lang="en-US" dirty="0"/>
              <a:t>Tune scan with chromatic coupling correction and with higher bunch current product</a:t>
            </a:r>
          </a:p>
          <a:p>
            <a:pPr lvl="1"/>
            <a:r>
              <a:rPr lang="en-US" dirty="0"/>
              <a:t>Tune survey from view points of be injection efficiency</a:t>
            </a:r>
          </a:p>
          <a:p>
            <a:pPr lvl="1"/>
            <a:r>
              <a:rPr lang="en-US" dirty="0"/>
              <a:t>Nonlinear optics corrections </a:t>
            </a:r>
          </a:p>
          <a:p>
            <a:r>
              <a:rPr lang="en-US" dirty="0"/>
              <a:t>Simulations</a:t>
            </a:r>
          </a:p>
          <a:p>
            <a:pPr lvl="1"/>
            <a:r>
              <a:rPr lang="en-US" dirty="0"/>
              <a:t>Simulation on beam injection with beam-beam interaction (tune survey).</a:t>
            </a:r>
          </a:p>
          <a:p>
            <a:pPr lvl="1"/>
            <a:r>
              <a:rPr lang="en-US" dirty="0"/>
              <a:t>Beam-beam  simulation with full lattices</a:t>
            </a:r>
          </a:p>
          <a:p>
            <a:pPr lvl="1"/>
            <a:r>
              <a:rPr lang="en-US" dirty="0"/>
              <a:t>More beam-beam simulation with impedance</a:t>
            </a:r>
          </a:p>
          <a:p>
            <a:pPr lvl="1"/>
            <a:r>
              <a:rPr lang="en-US" dirty="0"/>
              <a:t>Beam-beam simulation with space charge</a:t>
            </a:r>
          </a:p>
          <a:p>
            <a:r>
              <a:rPr lang="en-US" dirty="0"/>
              <a:t>Parameter optimization</a:t>
            </a:r>
          </a:p>
          <a:p>
            <a:pPr lvl="1"/>
            <a:r>
              <a:rPr lang="en-US" dirty="0"/>
              <a:t>Squeeze </a:t>
            </a:r>
            <a:r>
              <a:rPr lang="en-US" dirty="0">
                <a:latin typeface="Symbol" pitchFamily="2" charset="2"/>
              </a:rPr>
              <a:t>b</a:t>
            </a:r>
            <a:r>
              <a:rPr lang="en-US" dirty="0"/>
              <a:t>x* of LER (80 mm -&gt; 60 mm) is to be done in the next run for better injection and for suppression of horizontal beam blowup (this will also reduce </a:t>
            </a:r>
            <a:r>
              <a:rPr lang="en-US" dirty="0">
                <a:latin typeface="Symbol" pitchFamily="2" charset="2"/>
              </a:rPr>
              <a:t>D</a:t>
            </a:r>
            <a:r>
              <a:rPr lang="en-US" dirty="0"/>
              <a:t>K</a:t>
            </a:r>
            <a:r>
              <a:rPr lang="en-US" baseline="-25000" dirty="0"/>
              <a:t>2</a:t>
            </a:r>
            <a:r>
              <a:rPr lang="en-US" dirty="0"/>
              <a:t> for SLY (CW SX).</a:t>
            </a:r>
          </a:p>
          <a:p>
            <a:pPr marL="0" indent="0">
              <a:buNone/>
            </a:pPr>
            <a:endParaRPr lang="en-US" dirty="0"/>
          </a:p>
        </p:txBody>
      </p:sp>
      <p:sp>
        <p:nvSpPr>
          <p:cNvPr id="4" name="日付プレースホルダー 3">
            <a:extLst>
              <a:ext uri="{FF2B5EF4-FFF2-40B4-BE49-F238E27FC236}">
                <a16:creationId xmlns:a16="http://schemas.microsoft.com/office/drawing/2014/main" id="{842CCBDE-C058-DDFC-BFBC-D312041E15F2}"/>
              </a:ext>
            </a:extLst>
          </p:cNvPr>
          <p:cNvSpPr>
            <a:spLocks noGrp="1"/>
          </p:cNvSpPr>
          <p:nvPr>
            <p:ph type="dt" sz="half" idx="10"/>
          </p:nvPr>
        </p:nvSpPr>
        <p:spPr/>
        <p:txBody>
          <a:bodyPr/>
          <a:lstStyle/>
          <a:p>
            <a:r>
              <a:rPr lang="en-US" altLang="ja-JP"/>
              <a:t>2024/Oct/07</a:t>
            </a:r>
            <a:endParaRPr lang="ja-JP" altLang="en-US"/>
          </a:p>
        </p:txBody>
      </p:sp>
      <p:sp>
        <p:nvSpPr>
          <p:cNvPr id="5" name="フッター プレースホルダー 4">
            <a:extLst>
              <a:ext uri="{FF2B5EF4-FFF2-40B4-BE49-F238E27FC236}">
                <a16:creationId xmlns:a16="http://schemas.microsoft.com/office/drawing/2014/main" id="{50B18B58-2FBB-472D-CDA9-6E4EE88E85BC}"/>
              </a:ext>
            </a:extLst>
          </p:cNvPr>
          <p:cNvSpPr>
            <a:spLocks noGrp="1"/>
          </p:cNvSpPr>
          <p:nvPr>
            <p:ph type="ftr" sz="quarter" idx="11"/>
          </p:nvPr>
        </p:nvSpPr>
        <p:spPr/>
        <p:txBody>
          <a:bodyPr/>
          <a:lstStyle/>
          <a:p>
            <a:r>
              <a:rPr lang="en-US" altLang="ja-JP">
                <a:solidFill>
                  <a:srgbClr val="FFFF00"/>
                </a:solidFill>
              </a:rPr>
              <a:t>B2GM</a:t>
            </a:r>
            <a:endParaRPr lang="ja-JP" altLang="en-US" dirty="0"/>
          </a:p>
        </p:txBody>
      </p:sp>
      <p:sp>
        <p:nvSpPr>
          <p:cNvPr id="6" name="スライド番号プレースホルダー 5">
            <a:extLst>
              <a:ext uri="{FF2B5EF4-FFF2-40B4-BE49-F238E27FC236}">
                <a16:creationId xmlns:a16="http://schemas.microsoft.com/office/drawing/2014/main" id="{B9E85307-3B4E-0F8D-1082-16B6987DA9E1}"/>
              </a:ext>
            </a:extLst>
          </p:cNvPr>
          <p:cNvSpPr>
            <a:spLocks noGrp="1"/>
          </p:cNvSpPr>
          <p:nvPr>
            <p:ph type="sldNum" sz="quarter" idx="12"/>
          </p:nvPr>
        </p:nvSpPr>
        <p:spPr/>
        <p:txBody>
          <a:bodyPr/>
          <a:lstStyle/>
          <a:p>
            <a:fld id="{D92486E9-A0B3-4706-B8AA-9F1AFB67B3EB}" type="slidenum">
              <a:rPr lang="ja-JP" altLang="en-US" smtClean="0"/>
              <a:pPr/>
              <a:t>73</a:t>
            </a:fld>
            <a:endParaRPr lang="ja-JP" altLang="en-US"/>
          </a:p>
        </p:txBody>
      </p:sp>
    </p:spTree>
    <p:extLst>
      <p:ext uri="{BB962C8B-B14F-4D97-AF65-F5344CB8AC3E}">
        <p14:creationId xmlns:p14="http://schemas.microsoft.com/office/powerpoint/2010/main" val="165998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B1F49B3-78FF-8BD2-91B9-F0810AFAFC5D}"/>
              </a:ext>
            </a:extLst>
          </p:cNvPr>
          <p:cNvSpPr>
            <a:spLocks noGrp="1"/>
          </p:cNvSpPr>
          <p:nvPr>
            <p:ph type="ctrTitle"/>
          </p:nvPr>
        </p:nvSpPr>
        <p:spPr/>
        <p:txBody>
          <a:bodyPr/>
          <a:lstStyle/>
          <a:p>
            <a:r>
              <a:rPr lang="en-US" dirty="0"/>
              <a:t>Crab waist</a:t>
            </a:r>
          </a:p>
        </p:txBody>
      </p:sp>
      <p:sp>
        <p:nvSpPr>
          <p:cNvPr id="8" name="字幕 7">
            <a:extLst>
              <a:ext uri="{FF2B5EF4-FFF2-40B4-BE49-F238E27FC236}">
                <a16:creationId xmlns:a16="http://schemas.microsoft.com/office/drawing/2014/main" id="{384152C4-7D51-F9B8-5440-862C1659C0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196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lang="en-US" altLang="ja-JP" dirty="0">
                <a:solidFill>
                  <a:srgbClr val="0000FF"/>
                </a:solidFill>
              </a:rPr>
              <a:t>What is Crab Waist?</a:t>
            </a:r>
            <a:endParaRPr kumimoji="1" lang="ja-JP" altLang="en-US" dirty="0">
              <a:solidFill>
                <a:srgbClr val="0000FF"/>
              </a:solidFill>
            </a:endParaRPr>
          </a:p>
        </p:txBody>
      </p:sp>
      <p:pic>
        <p:nvPicPr>
          <p:cNvPr id="5" name="図 4"/>
          <p:cNvPicPr>
            <a:picLocks noChangeAspect="1"/>
          </p:cNvPicPr>
          <p:nvPr/>
        </p:nvPicPr>
        <p:blipFill>
          <a:blip r:embed="rId2"/>
          <a:stretch>
            <a:fillRect/>
          </a:stretch>
        </p:blipFill>
        <p:spPr>
          <a:xfrm>
            <a:off x="1933082" y="914940"/>
            <a:ext cx="6083300" cy="3937000"/>
          </a:xfrm>
          <a:prstGeom prst="rect">
            <a:avLst/>
          </a:prstGeom>
        </p:spPr>
      </p:pic>
      <p:graphicFrame>
        <p:nvGraphicFramePr>
          <p:cNvPr id="7" name="オブジェクト 6"/>
          <p:cNvGraphicFramePr>
            <a:graphicFrameLocks noChangeAspect="1"/>
          </p:cNvGraphicFramePr>
          <p:nvPr/>
        </p:nvGraphicFramePr>
        <p:xfrm>
          <a:off x="8533493" y="1988457"/>
          <a:ext cx="1481364" cy="969620"/>
        </p:xfrm>
        <a:graphic>
          <a:graphicData uri="http://schemas.openxmlformats.org/presentationml/2006/ole">
            <mc:AlternateContent xmlns:mc="http://schemas.openxmlformats.org/markup-compatibility/2006">
              <mc:Choice xmlns:v="urn:schemas-microsoft-com:vml" Requires="v">
                <p:oleObj name="Equation" r:id="rId3" imgW="698500" imgH="457200" progId="Equation.3">
                  <p:embed/>
                </p:oleObj>
              </mc:Choice>
              <mc:Fallback>
                <p:oleObj name="Equation" r:id="rId3" imgW="698500" imgH="457200" progId="Equation.3">
                  <p:embed/>
                  <p:pic>
                    <p:nvPicPr>
                      <p:cNvPr id="7" name="オブジェクト 6"/>
                      <p:cNvPicPr/>
                      <p:nvPr/>
                    </p:nvPicPr>
                    <p:blipFill>
                      <a:blip r:embed="rId4"/>
                      <a:stretch>
                        <a:fillRect/>
                      </a:stretch>
                    </p:blipFill>
                    <p:spPr>
                      <a:xfrm>
                        <a:off x="8533493" y="1988457"/>
                        <a:ext cx="1481364" cy="969620"/>
                      </a:xfrm>
                      <a:prstGeom prst="rect">
                        <a:avLst/>
                      </a:prstGeom>
                    </p:spPr>
                  </p:pic>
                </p:oleObj>
              </mc:Fallback>
            </mc:AlternateContent>
          </a:graphicData>
        </a:graphic>
      </p:graphicFrame>
      <p:graphicFrame>
        <p:nvGraphicFramePr>
          <p:cNvPr id="8" name="オブジェクト 7"/>
          <p:cNvGraphicFramePr>
            <a:graphicFrameLocks noChangeAspect="1"/>
          </p:cNvGraphicFramePr>
          <p:nvPr/>
        </p:nvGraphicFramePr>
        <p:xfrm>
          <a:off x="8453664" y="3206750"/>
          <a:ext cx="1481364" cy="864129"/>
        </p:xfrm>
        <a:graphic>
          <a:graphicData uri="http://schemas.openxmlformats.org/presentationml/2006/ole">
            <mc:AlternateContent xmlns:mc="http://schemas.openxmlformats.org/markup-compatibility/2006">
              <mc:Choice xmlns:v="urn:schemas-microsoft-com:vml" Requires="v">
                <p:oleObj name="Equation" r:id="rId5" imgW="762000" imgH="444500" progId="Equation.3">
                  <p:embed/>
                </p:oleObj>
              </mc:Choice>
              <mc:Fallback>
                <p:oleObj name="Equation" r:id="rId5" imgW="762000" imgH="444500" progId="Equation.3">
                  <p:embed/>
                  <p:pic>
                    <p:nvPicPr>
                      <p:cNvPr id="8" name="オブジェクト 7"/>
                      <p:cNvPicPr/>
                      <p:nvPr/>
                    </p:nvPicPr>
                    <p:blipFill>
                      <a:blip r:embed="rId6"/>
                      <a:stretch>
                        <a:fillRect/>
                      </a:stretch>
                    </p:blipFill>
                    <p:spPr>
                      <a:xfrm>
                        <a:off x="8453664" y="3206750"/>
                        <a:ext cx="1481364" cy="864129"/>
                      </a:xfrm>
                      <a:prstGeom prst="rect">
                        <a:avLst/>
                      </a:prstGeom>
                    </p:spPr>
                  </p:pic>
                </p:oleObj>
              </mc:Fallback>
            </mc:AlternateContent>
          </a:graphicData>
        </a:graphic>
      </p:graphicFrame>
      <p:sp>
        <p:nvSpPr>
          <p:cNvPr id="9" name="テキスト ボックス 8"/>
          <p:cNvSpPr txBox="1"/>
          <p:nvPr/>
        </p:nvSpPr>
        <p:spPr>
          <a:xfrm>
            <a:off x="1847732" y="5236029"/>
            <a:ext cx="10468379" cy="923330"/>
          </a:xfrm>
          <a:prstGeom prst="rect">
            <a:avLst/>
          </a:prstGeom>
          <a:noFill/>
        </p:spPr>
        <p:txBody>
          <a:bodyPr wrap="none" rtlCol="0">
            <a:spAutoFit/>
          </a:bodyPr>
          <a:lstStyle/>
          <a:p>
            <a:r>
              <a:rPr lang="en-US" altLang="ja-JP" dirty="0"/>
              <a:t>As a result of large crossing angle</a:t>
            </a:r>
            <a:r>
              <a:rPr lang="ja-JP" altLang="en-US"/>
              <a:t>、</a:t>
            </a:r>
            <a:r>
              <a:rPr lang="en-US" altLang="ja-JP" dirty="0"/>
              <a:t>a particle with horizontal offset collides with the center of the other beam </a:t>
            </a:r>
            <a:br>
              <a:rPr lang="en-US" altLang="ja-JP" dirty="0"/>
            </a:br>
            <a:r>
              <a:rPr lang="en-US" altLang="ja-JP" dirty="0"/>
              <a:t>where the </a:t>
            </a:r>
            <a:r>
              <a:rPr lang="en-US" altLang="ja-JP" dirty="0">
                <a:latin typeface="Symbol" charset="2"/>
                <a:cs typeface="Symbol" charset="2"/>
              </a:rPr>
              <a:t>b</a:t>
            </a:r>
            <a:r>
              <a:rPr lang="en-US" altLang="ja-JP" baseline="-25000" dirty="0"/>
              <a:t>y </a:t>
            </a:r>
            <a:r>
              <a:rPr lang="en-US" altLang="ja-JP" dirty="0"/>
              <a:t>is larger than its minimum point (waist). -&gt; another kind of hourglass effect</a:t>
            </a:r>
          </a:p>
          <a:p>
            <a:r>
              <a:rPr lang="en-US" altLang="ja-JP" dirty="0"/>
              <a:t>``</a:t>
            </a:r>
            <a:r>
              <a:rPr lang="en-US" altLang="ja-JP" dirty="0">
                <a:solidFill>
                  <a:srgbClr val="FF0000"/>
                </a:solidFill>
              </a:rPr>
              <a:t>Crab Waist</a:t>
            </a:r>
            <a:r>
              <a:rPr lang="en-US" altLang="ja-JP" dirty="0"/>
              <a:t>” is to compensate this effect.</a:t>
            </a:r>
            <a:endParaRPr lang="ja-JP" altLang="en-US" dirty="0"/>
          </a:p>
        </p:txBody>
      </p:sp>
      <p:sp>
        <p:nvSpPr>
          <p:cNvPr id="2" name="テキスト ボックス 1">
            <a:extLst>
              <a:ext uri="{FF2B5EF4-FFF2-40B4-BE49-F238E27FC236}">
                <a16:creationId xmlns:a16="http://schemas.microsoft.com/office/drawing/2014/main" id="{70667AF6-57F7-E979-87FD-2A7B3D2BB912}"/>
              </a:ext>
            </a:extLst>
          </p:cNvPr>
          <p:cNvSpPr txBox="1"/>
          <p:nvPr/>
        </p:nvSpPr>
        <p:spPr>
          <a:xfrm>
            <a:off x="7601048" y="1635348"/>
            <a:ext cx="1050288" cy="369332"/>
          </a:xfrm>
          <a:prstGeom prst="rect">
            <a:avLst/>
          </a:prstGeom>
          <a:solidFill>
            <a:srgbClr val="FFFFFF"/>
          </a:solidFill>
        </p:spPr>
        <p:txBody>
          <a:bodyPr wrap="none" rtlCol="0">
            <a:spAutoFit/>
          </a:bodyPr>
          <a:lstStyle/>
          <a:p>
            <a:r>
              <a:rPr lang="en-US" dirty="0"/>
              <a:t>electron</a:t>
            </a:r>
          </a:p>
        </p:txBody>
      </p:sp>
      <p:sp>
        <p:nvSpPr>
          <p:cNvPr id="3" name="テキスト ボックス 2">
            <a:extLst>
              <a:ext uri="{FF2B5EF4-FFF2-40B4-BE49-F238E27FC236}">
                <a16:creationId xmlns:a16="http://schemas.microsoft.com/office/drawing/2014/main" id="{0EA618A5-685B-3F11-0CDF-CF604AC4F262}"/>
              </a:ext>
            </a:extLst>
          </p:cNvPr>
          <p:cNvSpPr txBox="1"/>
          <p:nvPr/>
        </p:nvSpPr>
        <p:spPr>
          <a:xfrm>
            <a:off x="1317817" y="1463039"/>
            <a:ext cx="1056700" cy="369332"/>
          </a:xfrm>
          <a:prstGeom prst="rect">
            <a:avLst/>
          </a:prstGeom>
          <a:solidFill>
            <a:srgbClr val="FFFFFF"/>
          </a:solidFill>
        </p:spPr>
        <p:txBody>
          <a:bodyPr wrap="none" rtlCol="0">
            <a:spAutoFit/>
          </a:bodyPr>
          <a:lstStyle/>
          <a:p>
            <a:r>
              <a:rPr lang="en-US" dirty="0"/>
              <a:t>positron</a:t>
            </a:r>
          </a:p>
        </p:txBody>
      </p:sp>
      <p:sp>
        <p:nvSpPr>
          <p:cNvPr id="6" name="テキスト ボックス 5">
            <a:extLst>
              <a:ext uri="{FF2B5EF4-FFF2-40B4-BE49-F238E27FC236}">
                <a16:creationId xmlns:a16="http://schemas.microsoft.com/office/drawing/2014/main" id="{ABBDE5B2-383F-E7E4-1455-BD1BC49735B7}"/>
              </a:ext>
            </a:extLst>
          </p:cNvPr>
          <p:cNvSpPr txBox="1"/>
          <p:nvPr/>
        </p:nvSpPr>
        <p:spPr>
          <a:xfrm>
            <a:off x="2693536" y="4493099"/>
            <a:ext cx="2965877" cy="369332"/>
          </a:xfrm>
          <a:prstGeom prst="rect">
            <a:avLst/>
          </a:prstGeom>
          <a:solidFill>
            <a:srgbClr val="FFFFFF"/>
          </a:solidFill>
        </p:spPr>
        <p:txBody>
          <a:bodyPr wrap="none" rtlCol="0">
            <a:spAutoFit/>
          </a:bodyPr>
          <a:lstStyle/>
          <a:p>
            <a:r>
              <a:rPr lang="en-US" dirty="0"/>
              <a:t>Original waist of electrons</a:t>
            </a:r>
          </a:p>
        </p:txBody>
      </p:sp>
      <p:sp>
        <p:nvSpPr>
          <p:cNvPr id="10" name="日付プレースホルダー 9">
            <a:extLst>
              <a:ext uri="{FF2B5EF4-FFF2-40B4-BE49-F238E27FC236}">
                <a16:creationId xmlns:a16="http://schemas.microsoft.com/office/drawing/2014/main" id="{94FC98FE-1EAC-04BF-53DA-D15FD716F02A}"/>
              </a:ext>
            </a:extLst>
          </p:cNvPr>
          <p:cNvSpPr>
            <a:spLocks noGrp="1"/>
          </p:cNvSpPr>
          <p:nvPr>
            <p:ph type="dt" sz="half" idx="10"/>
          </p:nvPr>
        </p:nvSpPr>
        <p:spPr/>
        <p:txBody>
          <a:bodyPr/>
          <a:lstStyle/>
          <a:p>
            <a:r>
              <a:rPr kumimoji="1" lang="en-US" altLang="ja-JP"/>
              <a:t>2024/Oct/07</a:t>
            </a:r>
            <a:endParaRPr kumimoji="1" lang="ja-JP" altLang="en-US"/>
          </a:p>
        </p:txBody>
      </p:sp>
      <p:sp>
        <p:nvSpPr>
          <p:cNvPr id="11" name="フッター プレースホルダー 10">
            <a:extLst>
              <a:ext uri="{FF2B5EF4-FFF2-40B4-BE49-F238E27FC236}">
                <a16:creationId xmlns:a16="http://schemas.microsoft.com/office/drawing/2014/main" id="{6357E57B-3B10-3651-3AA5-4EEE808C1C11}"/>
              </a:ext>
            </a:extLst>
          </p:cNvPr>
          <p:cNvSpPr>
            <a:spLocks noGrp="1"/>
          </p:cNvSpPr>
          <p:nvPr>
            <p:ph type="ftr" sz="quarter" idx="11"/>
          </p:nvPr>
        </p:nvSpPr>
        <p:spPr/>
        <p:txBody>
          <a:bodyPr/>
          <a:lstStyle/>
          <a:p>
            <a:r>
              <a:rPr kumimoji="1" lang="en-US" altLang="ja-JP"/>
              <a:t>B2GM</a:t>
            </a:r>
            <a:endParaRPr kumimoji="1" lang="ja-JP" altLang="en-US"/>
          </a:p>
        </p:txBody>
      </p:sp>
      <p:sp>
        <p:nvSpPr>
          <p:cNvPr id="12" name="スライド番号プレースホルダー 11">
            <a:extLst>
              <a:ext uri="{FF2B5EF4-FFF2-40B4-BE49-F238E27FC236}">
                <a16:creationId xmlns:a16="http://schemas.microsoft.com/office/drawing/2014/main" id="{5F1CC23E-D8CA-C135-223B-B3F0E027440E}"/>
              </a:ext>
            </a:extLst>
          </p:cNvPr>
          <p:cNvSpPr>
            <a:spLocks noGrp="1"/>
          </p:cNvSpPr>
          <p:nvPr>
            <p:ph type="sldNum" sz="quarter" idx="12"/>
          </p:nvPr>
        </p:nvSpPr>
        <p:spPr/>
        <p:txBody>
          <a:bodyPr/>
          <a:lstStyle/>
          <a:p>
            <a:fld id="{C5177A9B-7316-6A4B-BE2A-AE0E9A1926DD}" type="slidenum">
              <a:rPr kumimoji="1" lang="ja-JP" altLang="en-US" smtClean="0"/>
              <a:t>9</a:t>
            </a:fld>
            <a:endParaRPr kumimoji="1" lang="ja-JP" altLang="en-US"/>
          </a:p>
        </p:txBody>
      </p:sp>
      <p:sp>
        <p:nvSpPr>
          <p:cNvPr id="13" name="テキスト ボックス 12">
            <a:extLst>
              <a:ext uri="{FF2B5EF4-FFF2-40B4-BE49-F238E27FC236}">
                <a16:creationId xmlns:a16="http://schemas.microsoft.com/office/drawing/2014/main" id="{7F96D4F7-5027-6BB1-0454-27C19647D355}"/>
              </a:ext>
            </a:extLst>
          </p:cNvPr>
          <p:cNvSpPr txBox="1"/>
          <p:nvPr/>
        </p:nvSpPr>
        <p:spPr>
          <a:xfrm>
            <a:off x="5876588" y="4136576"/>
            <a:ext cx="2398349" cy="830997"/>
          </a:xfrm>
          <a:prstGeom prst="rect">
            <a:avLst/>
          </a:prstGeom>
          <a:solidFill>
            <a:schemeClr val="bg1"/>
          </a:solidFill>
        </p:spPr>
        <p:txBody>
          <a:bodyPr wrap="none" rtlCol="0">
            <a:spAutoFit/>
          </a:bodyPr>
          <a:lstStyle/>
          <a:p>
            <a:r>
              <a:rPr lang="en-US" sz="2400" dirty="0"/>
              <a:t>Shifted wait point</a:t>
            </a:r>
            <a:br>
              <a:rPr lang="en-US" sz="2400" dirty="0"/>
            </a:br>
            <a:r>
              <a:rPr lang="en-US" sz="2400" dirty="0"/>
              <a:t>using Crab Waist</a:t>
            </a:r>
          </a:p>
        </p:txBody>
      </p:sp>
    </p:spTree>
    <p:extLst>
      <p:ext uri="{BB962C8B-B14F-4D97-AF65-F5344CB8AC3E}">
        <p14:creationId xmlns:p14="http://schemas.microsoft.com/office/powerpoint/2010/main" val="1705013358"/>
      </p:ext>
    </p:extLst>
  </p:cSld>
  <p:clrMapOvr>
    <a:masterClrMapping/>
  </p:clrMapOvr>
</p:sld>
</file>

<file path=ppt/theme/theme1.xml><?xml version="1.0" encoding="utf-8"?>
<a:theme xmlns:a="http://schemas.openxmlformats.org/drawingml/2006/main" name="Office テーマ">
  <a:themeElements>
    <a:clrScheme name="暖かみのある青">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2" id="{AF523589-9A12-894F-BC5C-36F663DC2B54}" vid="{4B313F1E-6E42-E642-BFD0-742AACFA2B0B}"/>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29942</TotalTime>
  <Words>4793</Words>
  <Application>Microsoft Macintosh PowerPoint</Application>
  <PresentationFormat>ワイド画面</PresentationFormat>
  <Paragraphs>790</Paragraphs>
  <Slides>73</Slides>
  <Notes>3</Notes>
  <HiddenSlides>0</HiddenSlides>
  <MMClips>0</MMClips>
  <ScaleCrop>false</ScaleCrop>
  <HeadingPairs>
    <vt:vector size="8" baseType="variant">
      <vt:variant>
        <vt:lpstr>使用されているフォント</vt:lpstr>
      </vt:variant>
      <vt:variant>
        <vt:i4>19</vt:i4>
      </vt:variant>
      <vt:variant>
        <vt:lpstr>テーマ</vt:lpstr>
      </vt:variant>
      <vt:variant>
        <vt:i4>3</vt:i4>
      </vt:variant>
      <vt:variant>
        <vt:lpstr>埋め込まれた OLE サーバー</vt:lpstr>
      </vt:variant>
      <vt:variant>
        <vt:i4>1</vt:i4>
      </vt:variant>
      <vt:variant>
        <vt:lpstr>スライド タイトル</vt:lpstr>
      </vt:variant>
      <vt:variant>
        <vt:i4>73</vt:i4>
      </vt:variant>
    </vt:vector>
  </HeadingPairs>
  <TitlesOfParts>
    <vt:vector size="96" baseType="lpstr">
      <vt:lpstr>-apple-system</vt:lpstr>
      <vt:lpstr>ＭＳ Ｐゴシック</vt:lpstr>
      <vt:lpstr>Meiryo</vt:lpstr>
      <vt:lpstr>游ゴシック</vt:lpstr>
      <vt:lpstr>游ゴシック</vt:lpstr>
      <vt:lpstr>Arial</vt:lpstr>
      <vt:lpstr>Calibri</vt:lpstr>
      <vt:lpstr>Calibri Light</vt:lpstr>
      <vt:lpstr>Cambria Math</vt:lpstr>
      <vt:lpstr>Comic Sans MS</vt:lpstr>
      <vt:lpstr>Gill Sans</vt:lpstr>
      <vt:lpstr>Helvetica</vt:lpstr>
      <vt:lpstr>Helvetica Neue</vt:lpstr>
      <vt:lpstr>Helvetica Neue Light</vt:lpstr>
      <vt:lpstr>Helvetica Neue Medium</vt:lpstr>
      <vt:lpstr>Open Sans</vt:lpstr>
      <vt:lpstr>Symbol</vt:lpstr>
      <vt:lpstr>Times New Roman</vt:lpstr>
      <vt:lpstr>Wingdings</vt:lpstr>
      <vt:lpstr>Office テーマ</vt:lpstr>
      <vt:lpstr>White</vt:lpstr>
      <vt:lpstr>Office Theme</vt:lpstr>
      <vt:lpstr>Equation</vt:lpstr>
      <vt:lpstr>Beam-beam related issues at SuperKEKB</vt:lpstr>
      <vt:lpstr>Contents</vt:lpstr>
      <vt:lpstr>Beam-beam force</vt:lpstr>
      <vt:lpstr>Terminology</vt:lpstr>
      <vt:lpstr>Beam-beam force (2 dimensions)</vt:lpstr>
      <vt:lpstr>Beam-beam parameters</vt:lpstr>
      <vt:lpstr>Calculation of beam-beam parameters</vt:lpstr>
      <vt:lpstr>Crab waist</vt:lpstr>
      <vt:lpstr>What is Crab Waist?</vt:lpstr>
      <vt:lpstr>Crab waist scheme</vt:lpstr>
      <vt:lpstr>Specific luminosity w/ and w/o crab waist</vt:lpstr>
      <vt:lpstr>Crab waist ON and OFF (2024)</vt:lpstr>
      <vt:lpstr>Specific luminosity w/ and w/o crab waist</vt:lpstr>
      <vt:lpstr>Summary of crab waist scheme</vt:lpstr>
      <vt:lpstr>Specific luminosity and beam-beam parameters</vt:lpstr>
      <vt:lpstr>Beam-beam parameters</vt:lpstr>
      <vt:lpstr>Specific luminosity</vt:lpstr>
      <vt:lpstr>Beam-Beam Parameter calculation from simulation</vt:lpstr>
      <vt:lpstr>Summary of Specific luminosity  and beam-beam parameters</vt:lpstr>
      <vt:lpstr>Simulations on beam-beam effects</vt:lpstr>
      <vt:lpstr>Boosted frame  </vt:lpstr>
      <vt:lpstr>Strong-weak and strong-strong simulations</vt:lpstr>
      <vt:lpstr>PowerPoint プレゼンテーション</vt:lpstr>
      <vt:lpstr>PowerPoint プレゼンテーション</vt:lpstr>
      <vt:lpstr>PowerPoint プレゼンテーション</vt:lpstr>
      <vt:lpstr>PowerPoint プレゼンテーション</vt:lpstr>
      <vt:lpstr>International Collaboration in SuperKEKB</vt:lpstr>
      <vt:lpstr>On validity of beam-beam codes used in SuperKEKB</vt:lpstr>
      <vt:lpstr>Comparison between Ohmi and Y. Cai’s code (1)</vt:lpstr>
      <vt:lpstr>Beam-beam parameters in KEKB</vt:lpstr>
      <vt:lpstr>Comparison between Ohmi and Y. Cai’s code (2)</vt:lpstr>
      <vt:lpstr>Message from Ohmi’san</vt:lpstr>
      <vt:lpstr>Ohmi-san’s references</vt:lpstr>
      <vt:lpstr>My opinions</vt:lpstr>
      <vt:lpstr>What is the cause of discrepancy btw simulation and experiment?</vt:lpstr>
      <vt:lpstr>Luminosity tuning (compensation of machine errors)</vt:lpstr>
      <vt:lpstr>Tuning knob on X-Y coupling at IP</vt:lpstr>
      <vt:lpstr>PowerPoint プレゼンテーション</vt:lpstr>
      <vt:lpstr>Beam-Beam study group</vt:lpstr>
      <vt:lpstr>PowerPoint プレゼンテーション</vt:lpstr>
      <vt:lpstr>Spare slides</vt:lpstr>
      <vt:lpstr>PowerPoint プレゼンテーション</vt:lpstr>
      <vt:lpstr>PowerPoint プレゼンテーション</vt:lpstr>
      <vt:lpstr>Beam injection</vt:lpstr>
      <vt:lpstr>Experiment on beam injection of LER</vt:lpstr>
      <vt:lpstr>Summary of beam injection</vt:lpstr>
      <vt:lpstr>Effect of bunch-by-bunch feedback system</vt:lpstr>
      <vt:lpstr>Bunch-by-bunch feedback gain</vt:lpstr>
      <vt:lpstr>KEKB case</vt:lpstr>
      <vt:lpstr>Summary of effects of FB system</vt:lpstr>
      <vt:lpstr>Tune survey</vt:lpstr>
      <vt:lpstr>PowerPoint プレゼンテーション</vt:lpstr>
      <vt:lpstr>PowerPoint プレゼンテーション</vt:lpstr>
      <vt:lpstr>Vertical tune scan in LER on May 22nd 2024</vt:lpstr>
      <vt:lpstr>PowerPoint プレゼンテーション</vt:lpstr>
      <vt:lpstr>Summary of tune survey</vt:lpstr>
      <vt:lpstr>Crab waist sextupoles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Inverse of beam lifetime as function averaged vacuum pressure</vt:lpstr>
      <vt:lpstr>Beam lifetime as function of total beam current with keeping the bunch current</vt:lpstr>
      <vt:lpstr>Beam sizes (single beam) on June 27th 2024</vt:lpstr>
      <vt:lpstr>Comparison of LER single beam emittance (before and after LS1)</vt:lpstr>
      <vt:lpstr>Beam-Beam Study</vt:lpstr>
      <vt:lpstr>Collision with 393 bunches May 22nd 2024</vt:lpstr>
      <vt:lpstr>Specific luminosity at KEKB</vt:lpstr>
      <vt:lpstr>Machine performance of SuperKEKB</vt:lpstr>
      <vt:lpstr>Beam-beam parameter with by*=3 mm</vt:lpstr>
      <vt:lpstr>List for future investigation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Beam-beam related issues at SuperKEKB</dc:title>
  <dc:creator>義裕 船越</dc:creator>
  <cp:lastModifiedBy>義裕 船越</cp:lastModifiedBy>
  <cp:revision>100</cp:revision>
  <cp:lastPrinted>2024-10-07T00:17:03Z</cp:lastPrinted>
  <dcterms:created xsi:type="dcterms:W3CDTF">2024-08-08T02:00:00Z</dcterms:created>
  <dcterms:modified xsi:type="dcterms:W3CDTF">2024-10-07T05:38:08Z</dcterms:modified>
</cp:coreProperties>
</file>