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9" r:id="rId1"/>
  </p:sldMasterIdLst>
  <p:notesMasterIdLst>
    <p:notesMasterId r:id="rId40"/>
  </p:notesMasterIdLst>
  <p:handoutMasterIdLst>
    <p:handoutMasterId r:id="rId41"/>
  </p:handoutMasterIdLst>
  <p:sldIdLst>
    <p:sldId id="257" r:id="rId2"/>
    <p:sldId id="362" r:id="rId3"/>
    <p:sldId id="363" r:id="rId4"/>
    <p:sldId id="258" r:id="rId5"/>
    <p:sldId id="357" r:id="rId6"/>
    <p:sldId id="260" r:id="rId7"/>
    <p:sldId id="261" r:id="rId8"/>
    <p:sldId id="359" r:id="rId9"/>
    <p:sldId id="360" r:id="rId10"/>
    <p:sldId id="272" r:id="rId11"/>
    <p:sldId id="307" r:id="rId12"/>
    <p:sldId id="270" r:id="rId13"/>
    <p:sldId id="308" r:id="rId14"/>
    <p:sldId id="309" r:id="rId15"/>
    <p:sldId id="330" r:id="rId16"/>
    <p:sldId id="299" r:id="rId17"/>
    <p:sldId id="298" r:id="rId18"/>
    <p:sldId id="297" r:id="rId19"/>
    <p:sldId id="310" r:id="rId20"/>
    <p:sldId id="265" r:id="rId21"/>
    <p:sldId id="342" r:id="rId22"/>
    <p:sldId id="343" r:id="rId23"/>
    <p:sldId id="364" r:id="rId24"/>
    <p:sldId id="336" r:id="rId25"/>
    <p:sldId id="337" r:id="rId26"/>
    <p:sldId id="365" r:id="rId27"/>
    <p:sldId id="366" r:id="rId28"/>
    <p:sldId id="367" r:id="rId29"/>
    <p:sldId id="368" r:id="rId30"/>
    <p:sldId id="369" r:id="rId31"/>
    <p:sldId id="371" r:id="rId32"/>
    <p:sldId id="338" r:id="rId33"/>
    <p:sldId id="331" r:id="rId34"/>
    <p:sldId id="332" r:id="rId35"/>
    <p:sldId id="317" r:id="rId36"/>
    <p:sldId id="318" r:id="rId37"/>
    <p:sldId id="370" r:id="rId38"/>
    <p:sldId id="361" r:id="rId39"/>
  </p:sldIdLst>
  <p:sldSz cx="9144000" cy="5143500" type="screen16x9"/>
  <p:notesSz cx="6805613" cy="99441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2D050"/>
    <a:srgbClr val="00CC66"/>
    <a:srgbClr val="004A5B"/>
    <a:srgbClr val="6C9EAE"/>
    <a:srgbClr val="0069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5" autoAdjust="0"/>
    <p:restoredTop sz="94669" autoAdjust="0"/>
  </p:normalViewPr>
  <p:slideViewPr>
    <p:cSldViewPr snapToGrid="0">
      <p:cViewPr varScale="1">
        <p:scale>
          <a:sx n="100" d="100"/>
          <a:sy n="100" d="100"/>
        </p:scale>
        <p:origin x="-516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-3202" y="-82"/>
      </p:cViewPr>
      <p:guideLst>
        <p:guide orient="horz" pos="3132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wallana\AppData\Local\Microsoft\Windows\Temporary%20Internet%20Files\Content.Outlook\LAE5B5GN\Changes%20overview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'report-2015-08-19'!$B$1</c:f>
              <c:strCache>
                <c:ptCount val="1"/>
                <c:pt idx="0">
                  <c:v>enhancement</c:v>
                </c:pt>
              </c:strCache>
            </c:strRef>
          </c:tx>
          <c:invertIfNegative val="0"/>
          <c:cat>
            <c:strRef>
              <c:f>'report-2015-08-19'!$A$2:$A$10</c:f>
              <c:strCache>
                <c:ptCount val="9"/>
                <c:pt idx="0">
                  <c:v>4.0.0</c:v>
                </c:pt>
                <c:pt idx="1">
                  <c:v>4.1.0</c:v>
                </c:pt>
                <c:pt idx="2">
                  <c:v>4.2.0</c:v>
                </c:pt>
                <c:pt idx="3">
                  <c:v>4.3.0</c:v>
                </c:pt>
                <c:pt idx="4">
                  <c:v>5.0.0</c:v>
                </c:pt>
                <c:pt idx="5">
                  <c:v>5.1.0</c:v>
                </c:pt>
                <c:pt idx="6">
                  <c:v>5.2.0</c:v>
                </c:pt>
                <c:pt idx="7">
                  <c:v>5.3.0</c:v>
                </c:pt>
                <c:pt idx="8">
                  <c:v>5.4.0</c:v>
                </c:pt>
              </c:strCache>
            </c:strRef>
          </c:cat>
          <c:val>
            <c:numRef>
              <c:f>'report-2015-08-19'!$B$2:$B$10</c:f>
              <c:numCache>
                <c:formatCode>General</c:formatCode>
                <c:ptCount val="9"/>
                <c:pt idx="0">
                  <c:v>266</c:v>
                </c:pt>
                <c:pt idx="1">
                  <c:v>233</c:v>
                </c:pt>
                <c:pt idx="2">
                  <c:v>243</c:v>
                </c:pt>
                <c:pt idx="3">
                  <c:v>162</c:v>
                </c:pt>
                <c:pt idx="4">
                  <c:v>319</c:v>
                </c:pt>
                <c:pt idx="5">
                  <c:v>216</c:v>
                </c:pt>
                <c:pt idx="6">
                  <c:v>237</c:v>
                </c:pt>
                <c:pt idx="7">
                  <c:v>119</c:v>
                </c:pt>
                <c:pt idx="8">
                  <c:v>155</c:v>
                </c:pt>
              </c:numCache>
            </c:numRef>
          </c:val>
        </c:ser>
        <c:ser>
          <c:idx val="1"/>
          <c:order val="1"/>
          <c:tx>
            <c:strRef>
              <c:f>'report-2015-08-19'!$C$1</c:f>
              <c:strCache>
                <c:ptCount val="1"/>
                <c:pt idx="0">
                  <c:v>corrections</c:v>
                </c:pt>
              </c:strCache>
            </c:strRef>
          </c:tx>
          <c:invertIfNegative val="0"/>
          <c:cat>
            <c:strRef>
              <c:f>'report-2015-08-19'!$A$2:$A$10</c:f>
              <c:strCache>
                <c:ptCount val="9"/>
                <c:pt idx="0">
                  <c:v>4.0.0</c:v>
                </c:pt>
                <c:pt idx="1">
                  <c:v>4.1.0</c:v>
                </c:pt>
                <c:pt idx="2">
                  <c:v>4.2.0</c:v>
                </c:pt>
                <c:pt idx="3">
                  <c:v>4.3.0</c:v>
                </c:pt>
                <c:pt idx="4">
                  <c:v>5.0.0</c:v>
                </c:pt>
                <c:pt idx="5">
                  <c:v>5.1.0</c:v>
                </c:pt>
                <c:pt idx="6">
                  <c:v>5.2.0</c:v>
                </c:pt>
                <c:pt idx="7">
                  <c:v>5.3.0</c:v>
                </c:pt>
                <c:pt idx="8">
                  <c:v>5.4.0</c:v>
                </c:pt>
              </c:strCache>
            </c:strRef>
          </c:cat>
          <c:val>
            <c:numRef>
              <c:f>'report-2015-08-19'!$C$2:$C$10</c:f>
              <c:numCache>
                <c:formatCode>General</c:formatCode>
                <c:ptCount val="9"/>
                <c:pt idx="0">
                  <c:v>168</c:v>
                </c:pt>
                <c:pt idx="1">
                  <c:v>183</c:v>
                </c:pt>
                <c:pt idx="2">
                  <c:v>212</c:v>
                </c:pt>
                <c:pt idx="3">
                  <c:v>112</c:v>
                </c:pt>
                <c:pt idx="4">
                  <c:v>297</c:v>
                </c:pt>
                <c:pt idx="5">
                  <c:v>137</c:v>
                </c:pt>
                <c:pt idx="6">
                  <c:v>287</c:v>
                </c:pt>
                <c:pt idx="7">
                  <c:v>161</c:v>
                </c:pt>
                <c:pt idx="8">
                  <c:v>202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9704320"/>
        <c:axId val="89705856"/>
        <c:axId val="86759168"/>
      </c:bar3DChart>
      <c:catAx>
        <c:axId val="89704320"/>
        <c:scaling>
          <c:orientation val="minMax"/>
        </c:scaling>
        <c:delete val="0"/>
        <c:axPos val="b"/>
        <c:majorTickMark val="out"/>
        <c:minorTickMark val="none"/>
        <c:tickLblPos val="nextTo"/>
        <c:crossAx val="89705856"/>
        <c:crosses val="autoZero"/>
        <c:auto val="1"/>
        <c:lblAlgn val="ctr"/>
        <c:lblOffset val="100"/>
        <c:noMultiLvlLbl val="0"/>
      </c:catAx>
      <c:valAx>
        <c:axId val="897058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9704320"/>
        <c:crosses val="autoZero"/>
        <c:crossBetween val="between"/>
      </c:valAx>
      <c:serAx>
        <c:axId val="86759168"/>
        <c:scaling>
          <c:orientation val="minMax"/>
        </c:scaling>
        <c:delete val="1"/>
        <c:axPos val="b"/>
        <c:majorTickMark val="out"/>
        <c:minorTickMark val="none"/>
        <c:tickLblPos val="nextTo"/>
        <c:crossAx val="89705856"/>
        <c:crosses val="autoZero"/>
      </c:serAx>
    </c:plotArea>
    <c:legend>
      <c:legendPos val="b"/>
      <c:layout/>
      <c:overlay val="0"/>
    </c:legend>
    <c:plotVisOnly val="1"/>
    <c:dispBlanksAs val="gap"/>
    <c:showDLblsOverMax val="0"/>
  </c:chart>
  <c:spPr>
    <a:solidFill>
      <a:schemeClr val="bg1"/>
    </a:solidFill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8CEA6AE-1679-47D1-8F69-0CA09FA70F9C}" type="datetimeFigureOut">
              <a:rPr lang="fr-FR" altLang="fr-FR"/>
              <a:pPr/>
              <a:t>22/05/2017</a:t>
            </a:fld>
            <a:endParaRPr lang="fr-FR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F163AFE-6F8F-4DB2-9BBD-7C622D77FFE0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753076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8D2CA-43F8-435E-8EA9-68B09092F6FC}" type="datetimeFigureOut">
              <a:rPr lang="fr-FR" smtClean="0"/>
              <a:t>22/05/2017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F0941-504E-46E9-AEE4-82D8F93BEB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373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31286"/>
          </a:xfrm>
        </p:spPr>
        <p:txBody>
          <a:bodyPr/>
          <a:lstStyle>
            <a:lvl1pPr marL="0" indent="0" algn="ctr">
              <a:buFontTx/>
              <a:buNone/>
              <a:defRPr sz="2000" baseline="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0" y="357188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hangingPunct="0"/>
            <a:endParaRPr lang="en-GB" sz="2400">
              <a:solidFill>
                <a:srgbClr val="000000"/>
              </a:solidFill>
              <a:latin typeface="Century Gothic" pitchFamily="34" charset="0"/>
              <a:ea typeface="+mn-ea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39552" y="4470235"/>
            <a:ext cx="83529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hangingPunct="0"/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Disclaimer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: The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views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and opinions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expressed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herein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do not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necessarily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reflect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those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of the ITER Organization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456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457200"/>
            <a:ext cx="200025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3088" y="457200"/>
            <a:ext cx="5848350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80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2892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4790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088" y="514350"/>
            <a:ext cx="3924300" cy="4057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514350"/>
            <a:ext cx="3924300" cy="4057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410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113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391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8498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1519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608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514350"/>
            <a:ext cx="8001000" cy="394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357188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hangingPunct="0"/>
            <a:endParaRPr lang="en-GB" sz="2400">
              <a:solidFill>
                <a:srgbClr val="000000"/>
              </a:solidFill>
              <a:latin typeface="Century Gothic" pitchFamily="34" charset="0"/>
              <a:ea typeface="+mn-ea"/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699792" y="4741833"/>
            <a:ext cx="46085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0" rIns="36000" bIns="0"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</a:pPr>
            <a:r>
              <a:rPr lang="en-US" sz="800" dirty="0" smtClean="0">
                <a:solidFill>
                  <a:srgbClr val="000000"/>
                </a:solidFill>
                <a:latin typeface="Arial"/>
                <a:ea typeface="+mn-ea"/>
              </a:rPr>
              <a:t>KEK Seminar</a:t>
            </a:r>
            <a:r>
              <a:rPr lang="en-US" sz="800" baseline="0" dirty="0" smtClean="0">
                <a:solidFill>
                  <a:srgbClr val="000000"/>
                </a:solidFill>
                <a:latin typeface="Arial"/>
                <a:ea typeface="+mn-ea"/>
              </a:rPr>
              <a:t>, 22 May 2017, Tsukuba</a:t>
            </a:r>
            <a:endParaRPr lang="en-GB" sz="800" dirty="0" smtClean="0">
              <a:solidFill>
                <a:srgbClr val="000000"/>
              </a:solidFill>
              <a:latin typeface="Arial"/>
              <a:ea typeface="+mn-ea"/>
            </a:endParaRPr>
          </a:p>
          <a:p>
            <a:pPr algn="ctr" defTabSz="914400" eaLnBrk="0" hangingPunct="0">
              <a:spcBef>
                <a:spcPct val="50000"/>
              </a:spcBef>
            </a:pPr>
            <a:r>
              <a:rPr lang="en-GB" sz="800" dirty="0" smtClean="0">
                <a:solidFill>
                  <a:srgbClr val="000000"/>
                </a:solidFill>
                <a:latin typeface="Arial"/>
                <a:ea typeface="+mn-ea"/>
              </a:rPr>
              <a:t>© 2017, ITER Organization</a:t>
            </a:r>
            <a:endParaRPr lang="en-GB" sz="8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8458200" y="4788000"/>
            <a:ext cx="58578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914400" eaLnBrk="0" hangingPunct="0">
              <a:spcBef>
                <a:spcPct val="50000"/>
              </a:spcBef>
            </a:pPr>
            <a:r>
              <a:rPr lang="en-GB" sz="800" dirty="0">
                <a:solidFill>
                  <a:srgbClr val="000000"/>
                </a:solidFill>
                <a:latin typeface="Arial"/>
                <a:ea typeface="+mn-ea"/>
              </a:rPr>
              <a:t>Page </a:t>
            </a:r>
            <a:fld id="{47BA91C2-74BF-4480-8BF1-C44F20807924}" type="slidenum">
              <a:rPr lang="en-GB" sz="800" smtClean="0">
                <a:solidFill>
                  <a:srgbClr val="000000"/>
                </a:solidFill>
                <a:latin typeface="Arial"/>
                <a:ea typeface="+mn-ea"/>
              </a:rPr>
              <a:pPr defTabSz="914400" eaLnBrk="0" hangingPunct="0">
                <a:spcBef>
                  <a:spcPct val="50000"/>
                </a:spcBef>
              </a:pPr>
              <a:t>‹#›</a:t>
            </a:fld>
            <a:endParaRPr lang="en-GB" sz="8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308303" y="4788000"/>
            <a:ext cx="111672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914400" eaLnBrk="0" hangingPunct="0">
              <a:spcBef>
                <a:spcPct val="50000"/>
              </a:spcBef>
            </a:pPr>
            <a:r>
              <a:rPr lang="en-US" sz="800" dirty="0" smtClean="0">
                <a:solidFill>
                  <a:srgbClr val="000000"/>
                </a:solidFill>
                <a:latin typeface="Arial"/>
                <a:ea typeface="+mn-ea"/>
              </a:rPr>
              <a:t>IDM UID: XXXXXX</a:t>
            </a:r>
            <a:endParaRPr lang="en-GB" sz="8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0" y="4731514"/>
            <a:ext cx="9144000" cy="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8388424" y="4731514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7308304" y="4731990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2699792" y="4731990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52000"/>
            <a:ext cx="592767" cy="293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4953600"/>
            <a:ext cx="2016224" cy="97106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573088" y="-1"/>
            <a:ext cx="8001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04569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87338" indent="-287338" algn="just" defTabSz="795338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57238" indent="-279400" algn="just" defTabSz="795338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36650" indent="-188913" algn="just" defTabSz="795338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511300" indent="-184150" algn="just" defTabSz="795338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85950" indent="-184150" algn="just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3431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8003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2575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147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9.jpeg"/><Relationship Id="rId7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0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8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iter.org/doc/all/content/com/gallery/media/4%20-%20aerial/2017/from_crane_5_nicolas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" b="22190"/>
          <a:stretch/>
        </p:blipFill>
        <p:spPr bwMode="auto">
          <a:xfrm>
            <a:off x="0" y="0"/>
            <a:ext cx="9144000" cy="4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2000"/>
          </a:xfrm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pPr algn="ctr"/>
            <a:r>
              <a:rPr lang="en-US" sz="3200" dirty="0" smtClean="0"/>
              <a:t>ITER and its Control System – </a:t>
            </a:r>
            <a:br>
              <a:rPr lang="en-US" sz="3200" dirty="0" smtClean="0"/>
            </a:br>
            <a:r>
              <a:rPr lang="en-US" sz="3200" dirty="0" smtClean="0"/>
              <a:t>Status and Perspectives</a:t>
            </a:r>
            <a:endParaRPr lang="en-GB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7516" y="695325"/>
            <a:ext cx="3856484" cy="1085850"/>
          </a:xfrm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pPr algn="r"/>
            <a:r>
              <a:rPr lang="en-US" dirty="0" smtClean="0"/>
              <a:t>Ralph Lange</a:t>
            </a:r>
            <a:br>
              <a:rPr lang="en-US" dirty="0" smtClean="0"/>
            </a:br>
            <a:r>
              <a:rPr lang="en-US" sz="1800" dirty="0" smtClean="0"/>
              <a:t>Control System Division</a:t>
            </a:r>
            <a:br>
              <a:rPr lang="en-US" sz="1800" dirty="0" smtClean="0"/>
            </a:br>
            <a:r>
              <a:rPr lang="en-US" sz="1800" dirty="0" smtClean="0"/>
              <a:t>ITER Organization</a:t>
            </a:r>
            <a:endParaRPr lang="en-GB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1042988" y="4470235"/>
            <a:ext cx="7058025" cy="261610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400" eaLnBrk="0" hangingPunct="0"/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Disclaimer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: The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views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and opinions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expressed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herein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do not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necessarily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reflect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those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of the ITER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Organization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Key Parameters (Quantities)</a:t>
            </a:r>
            <a:endParaRPr lang="en-GB" dirty="0"/>
          </a:p>
        </p:txBody>
      </p:sp>
      <p:graphicFrame>
        <p:nvGraphicFramePr>
          <p:cNvPr id="8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2166432"/>
              </p:ext>
            </p:extLst>
          </p:nvPr>
        </p:nvGraphicFramePr>
        <p:xfrm>
          <a:off x="571918" y="752475"/>
          <a:ext cx="8000164" cy="326877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522662"/>
                <a:gridCol w="2477502"/>
              </a:tblGrid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Parameter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Value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 number of I&amp;C cubicles/racks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&gt;5.000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 number of plant I&amp;C signals (wires)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&gt;100.000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 number of process variables (PV)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&gt;1.000.000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 number of active operator stations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Physical size of ITER site 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900*600 m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Number of buildings and plant areas with I&amp;C equipment 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90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Number of central-plant</a:t>
                      </a:r>
                      <a:r>
                        <a:rPr lang="en-US" sz="1200" baseline="0" dirty="0" smtClean="0"/>
                        <a:t> I&amp;C interfaces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330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I&amp;C cables (sensors/actuators</a:t>
                      </a:r>
                      <a:r>
                        <a:rPr lang="en-US" sz="1200" baseline="0" dirty="0" smtClean="0"/>
                        <a:t> to controllers)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6000 km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Multi-core single mode fiber</a:t>
                      </a:r>
                      <a:r>
                        <a:rPr lang="en-US" sz="1200" baseline="0" dirty="0" smtClean="0"/>
                        <a:t> optic </a:t>
                      </a:r>
                      <a:r>
                        <a:rPr lang="en-US" sz="1200" dirty="0" smtClean="0"/>
                        <a:t>network cables 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300 km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Multi-pair copper network cables 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170 km 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Number of identified machine protection I&amp;C functions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150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Number of identified nuclear safety I&amp;C functions 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252 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884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</a:t>
            </a:r>
            <a:r>
              <a:rPr lang="en-US" dirty="0" smtClean="0"/>
              <a:t>Key Parameters (Performance)</a:t>
            </a:r>
            <a:endParaRPr lang="en-GB" dirty="0"/>
          </a:p>
        </p:txBody>
      </p:sp>
      <p:graphicFrame>
        <p:nvGraphicFramePr>
          <p:cNvPr id="9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2412180"/>
              </p:ext>
            </p:extLst>
          </p:nvPr>
        </p:nvGraphicFramePr>
        <p:xfrm>
          <a:off x="571763" y="542925"/>
          <a:ext cx="8000474" cy="378813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514712"/>
                <a:gridCol w="2485762"/>
              </a:tblGrid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Parameter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Value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Update rate per operator</a:t>
                      </a:r>
                      <a:r>
                        <a:rPr lang="en-US" sz="1200" baseline="0" dirty="0" smtClean="0"/>
                        <a:t> station</a:t>
                      </a:r>
                      <a:r>
                        <a:rPr lang="en-US" sz="1200" dirty="0" smtClean="0"/>
                        <a:t> (200 PVs)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 Hz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Maximum sustained data flow on Plant</a:t>
                      </a:r>
                      <a:r>
                        <a:rPr lang="en-US" sz="1200" baseline="0" dirty="0" smtClean="0"/>
                        <a:t> Operation Network (PON)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50 MB/s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 PON archive rate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 MB/s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 Data Archive Network (DAN) archive rate (initial)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 GB/s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</a:t>
                      </a:r>
                      <a:r>
                        <a:rPr lang="en-US" sz="1200" baseline="0" dirty="0" smtClean="0"/>
                        <a:t> DAN archive rate (final)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50 GB/s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 archive capacity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90-2200 TB/day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Accuracy of time synchronization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&lt;50 ns RMS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Number of nodes on Synchronous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Data Network (SDN)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Maximum latency asynchronous events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 </a:t>
                      </a:r>
                      <a:r>
                        <a:rPr lang="en-US" sz="1200" dirty="0" err="1" smtClean="0"/>
                        <a:t>ms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Maximum latency sensor to actuator (SDN)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500 µs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</a:tr>
              <a:tr h="26792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Maximum jitter sensor to actuator (SDN)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50 µs RMS</a:t>
                      </a:r>
                      <a:endParaRPr lang="en-GB" sz="1200" dirty="0" smtClean="0"/>
                    </a:p>
                  </a:txBody>
                  <a:tcPr marL="117536" marR="117536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Maximum sustained data flow on SDN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 MB/s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Maximum latency sensor to actuator for “slow” interlock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 sec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Maximum latency sensor to actuator for “fast” interlock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 </a:t>
                      </a:r>
                      <a:r>
                        <a:rPr lang="en-US" sz="1200" dirty="0" err="1" smtClean="0"/>
                        <a:t>ms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308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26463" y="4792663"/>
            <a:ext cx="617537" cy="274637"/>
          </a:xfrm>
          <a:prstGeom prst="rect">
            <a:avLst/>
          </a:prstGeom>
        </p:spPr>
        <p:txBody>
          <a:bodyPr/>
          <a:lstStyle/>
          <a:p>
            <a:fld id="{4E5DA8CB-3A4B-4084-81F8-ABDF3D0A677D}" type="slidenum">
              <a:rPr lang="fr-FR" altLang="fr-FR" smtClean="0"/>
              <a:pPr/>
              <a:t>12</a:t>
            </a:fld>
            <a:endParaRPr lang="fr-FR" altLang="fr-F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41" y="0"/>
            <a:ext cx="6008831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</a:t>
            </a:r>
            <a:endParaRPr lang="en-GB" dirty="0"/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0" y="357188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hangingPunct="0"/>
            <a:endParaRPr lang="en-GB" sz="2400">
              <a:solidFill>
                <a:srgbClr val="000000"/>
              </a:solidFill>
              <a:latin typeface="Century Gothic" pitchFamily="34" charset="0"/>
              <a:ea typeface="+mn-ea"/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8458200" y="4788000"/>
            <a:ext cx="58578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914400" eaLnBrk="0" hangingPunct="0">
              <a:spcBef>
                <a:spcPct val="50000"/>
              </a:spcBef>
            </a:pPr>
            <a:r>
              <a:rPr lang="en-GB" sz="800" dirty="0">
                <a:solidFill>
                  <a:srgbClr val="000000"/>
                </a:solidFill>
                <a:latin typeface="Arial"/>
                <a:ea typeface="+mn-ea"/>
              </a:rPr>
              <a:t>Page </a:t>
            </a:r>
            <a:fld id="{47BA91C2-74BF-4480-8BF1-C44F20807924}" type="slidenum">
              <a:rPr lang="en-GB" sz="800" smtClean="0">
                <a:solidFill>
                  <a:srgbClr val="000000"/>
                </a:solidFill>
                <a:latin typeface="Arial"/>
                <a:ea typeface="+mn-ea"/>
              </a:rPr>
              <a:pPr defTabSz="914400" eaLnBrk="0" hangingPunct="0">
                <a:spcBef>
                  <a:spcPct val="50000"/>
                </a:spcBef>
              </a:pPr>
              <a:t>12</a:t>
            </a:fld>
            <a:endParaRPr lang="en-GB" sz="8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0" y="4731514"/>
            <a:ext cx="9144000" cy="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8388424" y="4731514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7308304" y="4731990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2699792" y="4731990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79084" y="514350"/>
            <a:ext cx="3159465" cy="3947610"/>
          </a:xfrm>
        </p:spPr>
        <p:txBody>
          <a:bodyPr/>
          <a:lstStyle/>
          <a:p>
            <a:pPr algn="l"/>
            <a:r>
              <a:rPr lang="en-US" dirty="0"/>
              <a:t>Interface and integrate 28 </a:t>
            </a:r>
            <a:r>
              <a:rPr lang="en-US" dirty="0" smtClean="0"/>
              <a:t>plants </a:t>
            </a:r>
            <a:r>
              <a:rPr lang="en-US" dirty="0"/>
              <a:t>supplied </a:t>
            </a:r>
            <a:r>
              <a:rPr lang="en-US" dirty="0" smtClean="0"/>
              <a:t>by 101 </a:t>
            </a:r>
            <a:r>
              <a:rPr lang="en-US" dirty="0"/>
              <a:t>procurement arrangements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603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Standardization – Specifications</a:t>
            </a:r>
            <a:endParaRPr lang="en-GB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5526"/>
            <a:ext cx="6378154" cy="379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763688" y="907574"/>
            <a:ext cx="3888434" cy="2304256"/>
            <a:chOff x="1763688" y="1203598"/>
            <a:chExt cx="3888434" cy="2304256"/>
          </a:xfrm>
        </p:grpSpPr>
        <p:sp>
          <p:nvSpPr>
            <p:cNvPr id="9" name="Oval 8"/>
            <p:cNvSpPr/>
            <p:nvPr/>
          </p:nvSpPr>
          <p:spPr bwMode="auto">
            <a:xfrm>
              <a:off x="3419873" y="2067694"/>
              <a:ext cx="2232249" cy="144016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3419872" y="1203598"/>
              <a:ext cx="2232249" cy="792088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Core document with specification</a:t>
              </a:r>
              <a:endPara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1763688" y="2588804"/>
              <a:ext cx="1640905" cy="270978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331640" y="583538"/>
            <a:ext cx="6552728" cy="3780421"/>
            <a:chOff x="1331640" y="879562"/>
            <a:chExt cx="6552728" cy="3780421"/>
          </a:xfrm>
        </p:grpSpPr>
        <p:sp>
          <p:nvSpPr>
            <p:cNvPr id="13" name="Oval 12"/>
            <p:cNvSpPr/>
            <p:nvPr/>
          </p:nvSpPr>
          <p:spPr bwMode="auto">
            <a:xfrm>
              <a:off x="5508104" y="1131590"/>
              <a:ext cx="2376264" cy="2914429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3404593" y="3219823"/>
              <a:ext cx="2376264" cy="144016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3347864" y="879562"/>
              <a:ext cx="2376264" cy="144016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1331640" y="1347614"/>
              <a:ext cx="2376264" cy="131936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3347864" y="2292102"/>
              <a:ext cx="2304256" cy="927720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Guidelines to help plant system I&amp;C </a:t>
              </a:r>
              <a:r>
                <a:rPr lang="en-US" sz="1800" dirty="0" smtClean="0">
                  <a:latin typeface="+mn-lt"/>
                </a:rPr>
                <a:t>suppliers</a:t>
              </a:r>
              <a:endPara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07504" y="1218822"/>
            <a:ext cx="3600400" cy="2123308"/>
            <a:chOff x="107504" y="1514846"/>
            <a:chExt cx="3600400" cy="2123308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107504" y="1514846"/>
              <a:ext cx="3098204" cy="1152128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Catalogues.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Mainstream industry COTS technologies. 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Special prices for ITER project</a:t>
              </a: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1259632" y="2801491"/>
              <a:ext cx="2448272" cy="836663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918151" y="4266375"/>
            <a:ext cx="38606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sz="1200" dirty="0" smtClean="0">
                <a:latin typeface="Arial" charset="0"/>
              </a:rPr>
              <a:t>Full documentation set available on public web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39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" r="3531" b="4749"/>
          <a:stretch/>
        </p:blipFill>
        <p:spPr bwMode="auto">
          <a:xfrm>
            <a:off x="5328000" y="2600325"/>
            <a:ext cx="3780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75483" y="560742"/>
            <a:ext cx="4105992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0" indent="0" algn="l">
              <a:spcBef>
                <a:spcPts val="600"/>
              </a:spcBef>
            </a:pPr>
            <a:r>
              <a:rPr lang="en-US" alt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1600" dirty="0" smtClean="0">
                <a:latin typeface="+mn-lt"/>
                <a:cs typeface="Arial" panose="020B0604020202020204" pitchFamily="34" charset="0"/>
              </a:rPr>
              <a:t>	</a:t>
            </a:r>
            <a:r>
              <a:rPr lang="en-US" altLang="en-US" sz="1600" u="sng" dirty="0" smtClean="0">
                <a:latin typeface="+mn-lt"/>
                <a:cs typeface="Arial" panose="020B0604020202020204" pitchFamily="34" charset="0"/>
              </a:rPr>
              <a:t>Slow control</a:t>
            </a:r>
          </a:p>
          <a:p>
            <a:pPr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en-US" sz="1200" dirty="0" smtClean="0">
                <a:latin typeface="+mn-lt"/>
                <a:cs typeface="Arial" panose="020B0604020202020204" pitchFamily="34" charset="0"/>
              </a:rPr>
              <a:t>Siemens S7-300/400 products (1500 series soon)</a:t>
            </a:r>
            <a:endParaRPr lang="en-US" altLang="en-US" sz="1200" dirty="0">
              <a:latin typeface="+mn-lt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en-US" sz="1200" dirty="0" smtClean="0">
                <a:latin typeface="+mn-lt"/>
                <a:cs typeface="Arial" panose="020B0604020202020204" pitchFamily="34" charset="0"/>
              </a:rPr>
              <a:t>ET200M </a:t>
            </a:r>
            <a:r>
              <a:rPr lang="en-US" altLang="en-US" sz="1200" dirty="0">
                <a:latin typeface="+mn-lt"/>
                <a:cs typeface="Arial" panose="020B0604020202020204" pitchFamily="34" charset="0"/>
              </a:rPr>
              <a:t>and ET200S for </a:t>
            </a:r>
            <a:r>
              <a:rPr lang="en-US" altLang="en-US" sz="1200" dirty="0" smtClean="0">
                <a:latin typeface="+mn-lt"/>
                <a:cs typeface="Arial" panose="020B0604020202020204" pitchFamily="34" charset="0"/>
              </a:rPr>
              <a:t>remote I/O</a:t>
            </a:r>
            <a:endParaRPr lang="en-US" altLang="en-US" sz="1200" dirty="0">
              <a:latin typeface="+mn-lt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en-US" sz="1200" dirty="0">
                <a:latin typeface="+mn-lt"/>
                <a:cs typeface="Arial" panose="020B0604020202020204" pitchFamily="34" charset="0"/>
              </a:rPr>
              <a:t>C</a:t>
            </a:r>
            <a:r>
              <a:rPr lang="en-US" altLang="en-US" sz="1200" dirty="0" smtClean="0">
                <a:latin typeface="+mn-lt"/>
                <a:cs typeface="Arial" panose="020B0604020202020204" pitchFamily="34" charset="0"/>
              </a:rPr>
              <a:t>overing </a:t>
            </a:r>
            <a:r>
              <a:rPr lang="en-US" altLang="en-US" sz="1200" dirty="0">
                <a:latin typeface="+mn-lt"/>
                <a:cs typeface="Arial" panose="020B0604020202020204" pitchFamily="34" charset="0"/>
              </a:rPr>
              <a:t>standard </a:t>
            </a:r>
            <a:r>
              <a:rPr lang="en-US" altLang="en-US" sz="1200" dirty="0" smtClean="0">
                <a:latin typeface="+mn-lt"/>
                <a:cs typeface="Arial" panose="020B0604020202020204" pitchFamily="34" charset="0"/>
              </a:rPr>
              <a:t>industrial systems 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Standardization – Hardware</a:t>
            </a:r>
            <a:endParaRPr lang="en-GB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586" y="581208"/>
            <a:ext cx="2826879" cy="174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7654"/>
            <a:ext cx="1229860" cy="195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01720"/>
            <a:ext cx="1250578" cy="945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2870250" y="1665594"/>
            <a:ext cx="2378025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0" indent="0" algn="l">
              <a:spcBef>
                <a:spcPts val="600"/>
              </a:spcBef>
            </a:pPr>
            <a:r>
              <a:rPr lang="en-US" altLang="en-US" sz="1800" dirty="0" smtClean="0">
                <a:latin typeface="+mn-lt"/>
              </a:rPr>
              <a:t>		</a:t>
            </a:r>
            <a:r>
              <a:rPr lang="en-US" altLang="en-US" sz="1600" u="sng" dirty="0" smtClean="0">
                <a:latin typeface="+mn-lt"/>
              </a:rPr>
              <a:t>Cubicles</a:t>
            </a:r>
          </a:p>
          <a:p>
            <a:pPr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en-US" sz="1200" dirty="0" smtClean="0">
                <a:latin typeface="+mn-lt"/>
              </a:rPr>
              <a:t>Schneider </a:t>
            </a:r>
            <a:r>
              <a:rPr lang="en-US" altLang="en-US" sz="1200" dirty="0">
                <a:latin typeface="+mn-lt"/>
              </a:rPr>
              <a:t>Electric products</a:t>
            </a:r>
          </a:p>
          <a:p>
            <a:pPr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en-US" sz="1200" dirty="0">
                <a:latin typeface="+mn-lt"/>
              </a:rPr>
              <a:t>Address floor standing and wall mounted cubicles</a:t>
            </a:r>
          </a:p>
          <a:p>
            <a:pPr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en-US" sz="1200" dirty="0">
                <a:latin typeface="+mn-lt"/>
              </a:rPr>
              <a:t>Address Standard and EMC protected</a:t>
            </a:r>
            <a:r>
              <a:rPr lang="en-US" altLang="en-US" sz="1200" dirty="0" smtClean="0">
                <a:latin typeface="+mn-lt"/>
              </a:rPr>
              <a:t>.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915833" y="3384286"/>
            <a:ext cx="3548167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0" indent="0" algn="l">
              <a:spcBef>
                <a:spcPts val="600"/>
              </a:spcBef>
            </a:pPr>
            <a:r>
              <a:rPr lang="en-US" altLang="en-US" sz="1800" dirty="0" smtClean="0">
                <a:solidFill>
                  <a:schemeClr val="tx2"/>
                </a:solidFill>
                <a:latin typeface="+mn-lt"/>
              </a:rPr>
              <a:t>	</a:t>
            </a:r>
            <a:r>
              <a:rPr lang="en-US" altLang="en-US" sz="1800" dirty="0" smtClean="0">
                <a:latin typeface="+mn-lt"/>
              </a:rPr>
              <a:t>	</a:t>
            </a:r>
            <a:r>
              <a:rPr lang="en-US" altLang="en-US" sz="1600" u="sng" dirty="0" smtClean="0">
                <a:latin typeface="+mn-lt"/>
              </a:rPr>
              <a:t>Fast control</a:t>
            </a:r>
          </a:p>
          <a:p>
            <a:pPr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en-US" sz="1200" dirty="0" smtClean="0">
                <a:latin typeface="+mn-lt"/>
              </a:rPr>
              <a:t>PCI Express. CPU and I/O segregated </a:t>
            </a:r>
          </a:p>
          <a:p>
            <a:pPr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en-US" sz="1200" dirty="0" smtClean="0">
                <a:latin typeface="+mn-lt"/>
              </a:rPr>
              <a:t>Mainly National Instruments products</a:t>
            </a:r>
            <a:endParaRPr lang="en-US" altLang="en-US" sz="1200" dirty="0">
              <a:latin typeface="+mn-lt"/>
            </a:endParaRPr>
          </a:p>
          <a:p>
            <a:pPr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en-US" sz="1200" dirty="0" smtClean="0">
                <a:latin typeface="+mn-lt"/>
              </a:rPr>
              <a:t>Covering acquisition and control &gt; 50 Hz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8" t="40449" r="15706" b="40150"/>
          <a:stretch/>
        </p:blipFill>
        <p:spPr>
          <a:xfrm>
            <a:off x="4606875" y="1092898"/>
            <a:ext cx="1044000" cy="2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85" b="34578"/>
          <a:stretch/>
        </p:blipFill>
        <p:spPr>
          <a:xfrm>
            <a:off x="1717725" y="1882675"/>
            <a:ext cx="1152525" cy="36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751" y="3659368"/>
            <a:ext cx="1238249" cy="2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3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Standardization – Software</a:t>
            </a:r>
            <a:endParaRPr lang="en-GB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13089"/>
            <a:ext cx="1440159" cy="46864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517" y="450775"/>
            <a:ext cx="8143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" name="Content Placeholder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052" y="596693"/>
            <a:ext cx="1181100" cy="47625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752" y="450775"/>
            <a:ext cx="1403648" cy="668824"/>
          </a:xfrm>
          <a:prstGeom prst="rect">
            <a:avLst/>
          </a:prstGeom>
        </p:spPr>
      </p:pic>
      <p:graphicFrame>
        <p:nvGraphicFramePr>
          <p:cNvPr id="39" name="Chart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2013190"/>
              </p:ext>
            </p:extLst>
          </p:nvPr>
        </p:nvGraphicFramePr>
        <p:xfrm>
          <a:off x="4024264" y="1660672"/>
          <a:ext cx="4572000" cy="255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157500"/>
              </p:ext>
            </p:extLst>
          </p:nvPr>
        </p:nvGraphicFramePr>
        <p:xfrm>
          <a:off x="747421" y="1359508"/>
          <a:ext cx="2960483" cy="3048000"/>
        </p:xfrm>
        <a:graphic>
          <a:graphicData uri="http://schemas.openxmlformats.org/drawingml/2006/table">
            <a:tbl>
              <a:tblPr firstRow="1" bandRow="1"/>
              <a:tblGrid>
                <a:gridCol w="923454"/>
                <a:gridCol w="1186004"/>
                <a:gridCol w="851025"/>
              </a:tblGrid>
              <a:tr h="2388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Version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Release date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Changes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328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4.0.0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2013-02-15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434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26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dirty="0" smtClean="0"/>
                        <a:t>4.1.0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dirty="0" smtClean="0"/>
                        <a:t>2013-07-04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416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207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4.2.0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2014-02-14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455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056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4.3.0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2014-07-07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274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086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5.0.0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2015-02-20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616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573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5.1.0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2015-07-17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353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1784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5.2.0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2016-02-17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524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905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5.3.0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2016-01-01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280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1483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5.4.0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2017-02-21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357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365806"/>
              </p:ext>
            </p:extLst>
          </p:nvPr>
        </p:nvGraphicFramePr>
        <p:xfrm>
          <a:off x="557270" y="1480813"/>
          <a:ext cx="8029460" cy="2434668"/>
        </p:xfrm>
        <a:graphic>
          <a:graphicData uri="http://schemas.openxmlformats.org/drawingml/2006/table">
            <a:tbl>
              <a:tblPr firstRow="1" bandRow="1"/>
              <a:tblGrid>
                <a:gridCol w="873760"/>
                <a:gridCol w="372892"/>
                <a:gridCol w="388473"/>
                <a:gridCol w="401735"/>
                <a:gridCol w="402683"/>
                <a:gridCol w="448574"/>
                <a:gridCol w="370936"/>
                <a:gridCol w="379562"/>
                <a:gridCol w="388189"/>
                <a:gridCol w="370936"/>
                <a:gridCol w="370936"/>
                <a:gridCol w="724927"/>
                <a:gridCol w="847752"/>
                <a:gridCol w="851026"/>
                <a:gridCol w="837079"/>
              </a:tblGrid>
              <a:tr h="2858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Infra</a:t>
                      </a:r>
                      <a:endParaRPr lang="en-GB" sz="120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2013</a:t>
                      </a:r>
                      <a:endParaRPr lang="en-GB" sz="120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2014</a:t>
                      </a:r>
                      <a:endParaRPr lang="en-GB" sz="120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2015</a:t>
                      </a:r>
                      <a:endParaRPr lang="en-GB" sz="120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+mn-lt"/>
                          <a:ea typeface="+mn-ea"/>
                        </a:rPr>
                        <a:t>2016</a:t>
                      </a:r>
                      <a:endParaRPr lang="en-GB" sz="120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46800" marB="468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2017</a:t>
                      </a:r>
                      <a:endParaRPr lang="en-GB" sz="120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46800" marB="468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2018</a:t>
                      </a:r>
                      <a:endParaRPr lang="en-GB" sz="120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46800" marB="468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2019</a:t>
                      </a:r>
                      <a:endParaRPr lang="en-GB" sz="120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46800" marB="468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2020</a:t>
                      </a:r>
                      <a:endParaRPr lang="en-GB" sz="120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46800" marB="468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2021</a:t>
                      </a:r>
                      <a:endParaRPr lang="en-GB" sz="120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46800" marB="468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6893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>
                          <a:effectLst/>
                        </a:rPr>
                        <a:t>RHEL 6.3 </a:t>
                      </a:r>
                      <a:endParaRPr lang="en-GB" sz="1200" b="0" dirty="0">
                        <a:effectLst/>
                      </a:endParaRP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>
                          <a:effectLst/>
                        </a:rPr>
                        <a:t>MRG-R </a:t>
                      </a:r>
                      <a:r>
                        <a:rPr lang="en-US" sz="1200" b="0" kern="1200" dirty="0" smtClean="0">
                          <a:effectLst/>
                        </a:rPr>
                        <a:t>2.1</a:t>
                      </a: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effectLst/>
                          <a:latin typeface="Calibri" panose="020F0502020204030204" pitchFamily="34" charset="0"/>
                          <a:ea typeface="Malgun Gothic"/>
                        </a:rPr>
                        <a:t>EPICS 3.14</a:t>
                      </a:r>
                      <a:endParaRPr lang="en-GB" sz="1200" b="0" dirty="0">
                        <a:effectLst/>
                        <a:latin typeface="Calibri" panose="020F0502020204030204" pitchFamily="34" charset="0"/>
                        <a:ea typeface="Malgun Gothic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4.0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4.1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effectLst/>
                          <a:latin typeface="+mn-lt"/>
                          <a:ea typeface="Malgun Gothic"/>
                        </a:rPr>
                        <a:t>4.2</a:t>
                      </a:r>
                      <a:endParaRPr lang="en-GB" sz="1100" b="0" dirty="0">
                        <a:effectLst/>
                        <a:latin typeface="+mn-lt"/>
                        <a:ea typeface="Malgun Gothic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effectLst/>
                          <a:latin typeface="+mn-lt"/>
                          <a:ea typeface="Malgun Gothic"/>
                        </a:rPr>
                        <a:t>4.3</a:t>
                      </a:r>
                      <a:endParaRPr lang="en-GB" sz="1100" b="0" dirty="0">
                        <a:effectLst/>
                        <a:latin typeface="+mn-lt"/>
                        <a:ea typeface="Malgun Gothic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</a:rPr>
                        <a:t>Support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>
                          <a:effectLst/>
                        </a:rPr>
                        <a:t> </a:t>
                      </a:r>
                      <a:endParaRPr lang="en-GB" sz="1100" b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>
                          <a:effectLst/>
                        </a:rPr>
                        <a:t> </a:t>
                      </a:r>
                      <a:endParaRPr lang="en-GB" sz="1100" b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</a:rPr>
                        <a:t> 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>
                          <a:effectLst/>
                        </a:rPr>
                        <a:t> </a:t>
                      </a:r>
                      <a:endParaRPr lang="en-GB" sz="1100" b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6893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>
                          <a:effectLst/>
                        </a:rPr>
                        <a:t>RHEL 6.5 </a:t>
                      </a:r>
                      <a:endParaRPr lang="en-GB" sz="1200" b="0" dirty="0">
                        <a:effectLst/>
                      </a:endParaRP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>
                          <a:effectLst/>
                        </a:rPr>
                        <a:t>MRG-R 2.5</a:t>
                      </a:r>
                      <a:endParaRPr lang="en-GB" sz="1200" b="0" dirty="0">
                        <a:effectLst/>
                      </a:endParaRP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>
                          <a:effectLst/>
                        </a:rPr>
                        <a:t>EPICS 3.15</a:t>
                      </a:r>
                      <a:endParaRPr lang="en-GB" sz="12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 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 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>
                          <a:effectLst/>
                        </a:rPr>
                        <a:t> </a:t>
                      </a:r>
                      <a:endParaRPr lang="en-GB" sz="1100" b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 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</a:rPr>
                        <a:t>5.0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</a:rPr>
                        <a:t>5.1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</a:rPr>
                        <a:t>5.2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</a:rPr>
                        <a:t>5.3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</a:rPr>
                        <a:t>5.4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</a:rPr>
                        <a:t>Support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4791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</a:rPr>
                        <a:t>RHEL </a:t>
                      </a:r>
                      <a:r>
                        <a:rPr lang="en-GB" sz="1200" b="0" dirty="0" smtClean="0">
                          <a:effectLst/>
                        </a:rPr>
                        <a:t>7.x</a:t>
                      </a: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</a:rPr>
                        <a:t>MRG-R </a:t>
                      </a:r>
                      <a:r>
                        <a:rPr lang="en-US" sz="1200" b="0" dirty="0" err="1" smtClean="0">
                          <a:effectLst/>
                        </a:rPr>
                        <a:t>x.x</a:t>
                      </a:r>
                      <a:endParaRPr lang="en-GB" sz="1200" b="0" dirty="0">
                        <a:effectLst/>
                      </a:endParaRP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</a:rPr>
                        <a:t>EPICS </a:t>
                      </a:r>
                      <a:r>
                        <a:rPr lang="en-GB" sz="1200" b="0" dirty="0" smtClean="0">
                          <a:effectLst/>
                        </a:rPr>
                        <a:t>7.x</a:t>
                      </a:r>
                      <a:endParaRPr lang="en-GB" sz="12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100" b="0">
                        <a:effectLst/>
                        <a:latin typeface="Calibri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100" b="0" dirty="0">
                        <a:effectLst/>
                        <a:latin typeface="Calibri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100" b="0">
                        <a:effectLst/>
                        <a:latin typeface="Calibri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100" b="0">
                        <a:effectLst/>
                        <a:latin typeface="Calibri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100" b="0" dirty="0">
                        <a:effectLst/>
                        <a:latin typeface="Calibri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100" b="0">
                        <a:effectLst/>
                        <a:latin typeface="Calibri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>
                          <a:effectLst/>
                        </a:rPr>
                        <a:t> </a:t>
                      </a:r>
                      <a:endParaRPr lang="en-GB" sz="1100" b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>
                          <a:effectLst/>
                        </a:rPr>
                        <a:t> </a:t>
                      </a:r>
                      <a:endParaRPr lang="en-GB" sz="1100" b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</a:rPr>
                        <a:t> 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</a:rPr>
                        <a:t> 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</a:rPr>
                        <a:t>6.0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</a:rPr>
                        <a:t>6.1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</a:rPr>
                        <a:t>6.2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</a:rPr>
                        <a:t>6.3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2" name="Content Placeholder 6"/>
          <p:cNvSpPr txBox="1">
            <a:spLocks/>
          </p:cNvSpPr>
          <p:nvPr/>
        </p:nvSpPr>
        <p:spPr bwMode="auto">
          <a:xfrm>
            <a:off x="457885" y="1280142"/>
            <a:ext cx="8602333" cy="31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269875" algn="l" defTabSz="3603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981"/>
              </a:buClr>
              <a:buSzPct val="70000"/>
              <a:buFont typeface="Wingdings" panose="05000000000000000000" pitchFamily="2" charset="2"/>
              <a:buChar char="n"/>
              <a:defRPr sz="2400" b="1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ＭＳ Ｐゴシック" pitchFamily="4" charset="-128"/>
              </a:defRPr>
            </a:lvl1pPr>
            <a:lvl2pPr marL="541338" indent="-1809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2pPr>
            <a:lvl3pPr marL="893763" indent="-17938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lvl="1" indent="-287338">
              <a:spcBef>
                <a:spcPts val="1200"/>
              </a:spcBef>
              <a:buFontTx/>
              <a:buChar char="•"/>
            </a:pPr>
            <a:r>
              <a:rPr lang="en-US" sz="1800" kern="0" dirty="0" smtClean="0"/>
              <a:t>OS</a:t>
            </a:r>
            <a:r>
              <a:rPr lang="en-US" sz="1800" kern="0" dirty="0"/>
              <a:t>: </a:t>
            </a:r>
            <a:r>
              <a:rPr lang="en-US" sz="1800" b="1" kern="0" dirty="0">
                <a:solidFill>
                  <a:srgbClr val="C00000"/>
                </a:solidFill>
              </a:rPr>
              <a:t>Red Hat Enterprise Linux</a:t>
            </a:r>
            <a:r>
              <a:rPr lang="en-US" sz="1800" b="1" kern="0" dirty="0"/>
              <a:t> </a:t>
            </a:r>
            <a:r>
              <a:rPr lang="en-US" sz="1800" kern="0" dirty="0"/>
              <a:t>(RHEL x86_64)</a:t>
            </a:r>
            <a:br>
              <a:rPr lang="en-US" sz="1800" kern="0" dirty="0"/>
            </a:br>
            <a:r>
              <a:rPr lang="en-US" sz="1800" kern="0" dirty="0"/>
              <a:t>with </a:t>
            </a:r>
            <a:r>
              <a:rPr lang="en-US" sz="1800" b="1" kern="0" dirty="0">
                <a:solidFill>
                  <a:srgbClr val="C00000"/>
                </a:solidFill>
              </a:rPr>
              <a:t>MRG-R</a:t>
            </a:r>
            <a:r>
              <a:rPr lang="en-US" sz="1800" kern="0" dirty="0"/>
              <a:t> real-time extensions on fast </a:t>
            </a:r>
            <a:r>
              <a:rPr lang="en-US" sz="1800" kern="0" dirty="0" smtClean="0"/>
              <a:t>controllers</a:t>
            </a:r>
          </a:p>
          <a:p>
            <a:pPr marL="287338" lvl="1" indent="-287338">
              <a:spcBef>
                <a:spcPts val="1200"/>
              </a:spcBef>
              <a:buFontTx/>
              <a:buChar char="•"/>
            </a:pPr>
            <a:r>
              <a:rPr lang="en-US" sz="1800" kern="0" dirty="0" smtClean="0"/>
              <a:t>Infrastructure</a:t>
            </a:r>
            <a:r>
              <a:rPr lang="en-US" sz="1800" kern="0" dirty="0"/>
              <a:t>: </a:t>
            </a:r>
            <a:r>
              <a:rPr lang="en-US" sz="1800" b="1" kern="0" dirty="0">
                <a:solidFill>
                  <a:srgbClr val="C00000"/>
                </a:solidFill>
              </a:rPr>
              <a:t>EPICS</a:t>
            </a:r>
            <a:r>
              <a:rPr lang="en-US" sz="1800" kern="0" dirty="0" smtClean="0"/>
              <a:t>, control system tool set </a:t>
            </a:r>
            <a:r>
              <a:rPr lang="en-US" sz="1800" dirty="0"/>
              <a:t>used in hundreds of projects world-wide: light sources, high energy physics, fusion (KSTAR, NSTX</a:t>
            </a:r>
            <a:r>
              <a:rPr lang="en-US" sz="1800" dirty="0" smtClean="0"/>
              <a:t>)</a:t>
            </a:r>
            <a:endParaRPr lang="en-US" sz="1800" dirty="0"/>
          </a:p>
          <a:p>
            <a:pPr marL="287338" lvl="1" indent="-287338">
              <a:spcBef>
                <a:spcPts val="1200"/>
              </a:spcBef>
              <a:buFontTx/>
              <a:buChar char="•"/>
            </a:pPr>
            <a:r>
              <a:rPr lang="en-US" sz="1800" dirty="0"/>
              <a:t>CODAC services layer: </a:t>
            </a:r>
            <a:r>
              <a:rPr lang="en-US" sz="1800" b="1" dirty="0">
                <a:solidFill>
                  <a:srgbClr val="C00000"/>
                </a:solidFill>
              </a:rPr>
              <a:t>Control System Studio </a:t>
            </a:r>
            <a:r>
              <a:rPr lang="en-US" sz="1800" dirty="0"/>
              <a:t>used at many EPICS and other sites and including HMI, alarming, archiving etc.</a:t>
            </a:r>
          </a:p>
          <a:p>
            <a:pPr marL="287338" lvl="1" indent="-287338">
              <a:spcBef>
                <a:spcPts val="1200"/>
              </a:spcBef>
              <a:buFontTx/>
              <a:buChar char="•"/>
            </a:pPr>
            <a:r>
              <a:rPr lang="en-US" sz="1800" dirty="0"/>
              <a:t>ITER </a:t>
            </a:r>
            <a:r>
              <a:rPr lang="en-US" sz="1800" b="1" dirty="0">
                <a:solidFill>
                  <a:srgbClr val="C00000"/>
                </a:solidFill>
              </a:rPr>
              <a:t>specific software </a:t>
            </a:r>
            <a:r>
              <a:rPr lang="en-US" sz="1800" dirty="0"/>
              <a:t>such as configuration (system description), state handling, drivers, networking, etc.</a:t>
            </a:r>
          </a:p>
          <a:p>
            <a:pPr marL="287338" lvl="1" indent="-287338">
              <a:spcBef>
                <a:spcPts val="1200"/>
              </a:spcBef>
              <a:buFontTx/>
              <a:buChar char="•"/>
            </a:pPr>
            <a:r>
              <a:rPr lang="en-US" sz="1800" dirty="0" smtClean="0"/>
              <a:t>Fixed </a:t>
            </a:r>
            <a:r>
              <a:rPr lang="en-US" sz="1800" b="1" dirty="0" smtClean="0">
                <a:solidFill>
                  <a:srgbClr val="C00000"/>
                </a:solidFill>
              </a:rPr>
              <a:t>1 year </a:t>
            </a:r>
            <a:r>
              <a:rPr lang="en-US" sz="1800" b="1" dirty="0">
                <a:solidFill>
                  <a:srgbClr val="C00000"/>
                </a:solidFill>
              </a:rPr>
              <a:t>release cycle</a:t>
            </a:r>
            <a:r>
              <a:rPr lang="en-US" sz="1800" dirty="0"/>
              <a:t> </a:t>
            </a:r>
            <a:r>
              <a:rPr lang="en-US" sz="1800" dirty="0" smtClean="0"/>
              <a:t>(maintenance releases when needed), </a:t>
            </a:r>
            <a:r>
              <a:rPr lang="en-US" sz="1800" dirty="0"/>
              <a:t>extensive testing procedures</a:t>
            </a:r>
          </a:p>
          <a:p>
            <a:pPr marL="0" marR="0" lvl="0" indent="0" algn="l" defTabSz="3603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6981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ＭＳ Ｐゴシック" pitchFamily="4" charset="-128"/>
            </a:endParaRPr>
          </a:p>
          <a:p>
            <a:pPr marL="0" marR="0" lvl="0" indent="0" algn="l" defTabSz="3603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6981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ＭＳ Ｐゴシック" pitchFamily="4" charset="-128"/>
              </a:rPr>
              <a:t/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ＭＳ Ｐゴシック" pitchFamily="4" charset="-128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ＭＳ Ｐゴシック" pitchFamily="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613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9" grpId="0">
        <p:bldAsOne/>
      </p:bldGraphic>
      <p:bldP spid="42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349" y="620688"/>
            <a:ext cx="4164373" cy="320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Standardization – I&amp;C Integration Kits</a:t>
            </a:r>
            <a:endParaRPr lang="en-GB" dirty="0"/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spcBef>
                <a:spcPts val="0"/>
              </a:spcBef>
              <a:buNone/>
            </a:pPr>
            <a:r>
              <a:rPr lang="en-US" sz="1800" dirty="0" smtClean="0"/>
              <a:t>Distributed for free to all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n-US" sz="1800" dirty="0" smtClean="0"/>
              <a:t>plant system I&amp;C (171)</a:t>
            </a:r>
          </a:p>
          <a:p>
            <a:pPr marL="0" indent="0" algn="l">
              <a:spcBef>
                <a:spcPts val="0"/>
              </a:spcBef>
              <a:buNone/>
            </a:pPr>
            <a:endParaRPr lang="en-US" sz="1800" dirty="0" smtClean="0"/>
          </a:p>
          <a:p>
            <a:pPr marL="0" indent="0" algn="l">
              <a:spcBef>
                <a:spcPts val="0"/>
              </a:spcBef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Contains:</a:t>
            </a:r>
          </a:p>
          <a:p>
            <a:pPr marL="355600" indent="-355600" algn="l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 smtClean="0"/>
              <a:t>An </a:t>
            </a:r>
            <a:r>
              <a:rPr lang="en-US" sz="1800" dirty="0"/>
              <a:t>i</a:t>
            </a:r>
            <a:r>
              <a:rPr lang="en-US" sz="1800" dirty="0" smtClean="0"/>
              <a:t>ndustrial computer hosting: </a:t>
            </a:r>
          </a:p>
          <a:p>
            <a:pPr lvl="1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Plant System Host</a:t>
            </a:r>
          </a:p>
          <a:p>
            <a:pPr lvl="1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m</a:t>
            </a:r>
            <a:r>
              <a:rPr lang="en-US" sz="1800" dirty="0" smtClean="0"/>
              <a:t>ini-CODAC</a:t>
            </a:r>
          </a:p>
          <a:p>
            <a:pPr marL="288925" indent="0" algn="l">
              <a:spcBef>
                <a:spcPts val="0"/>
              </a:spcBef>
              <a:buNone/>
            </a:pPr>
            <a:r>
              <a:rPr lang="en-US" sz="1800" b="0" dirty="0" smtClean="0"/>
              <a:t> as virtual systems</a:t>
            </a:r>
          </a:p>
          <a:p>
            <a:pPr marL="355600" indent="-355600" algn="l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 smtClean="0"/>
              <a:t>An industrial network switch to set-up</a:t>
            </a:r>
            <a:br>
              <a:rPr lang="en-US" sz="1800" dirty="0" smtClean="0"/>
            </a:br>
            <a:r>
              <a:rPr lang="en-US" sz="1800" dirty="0" smtClean="0"/>
              <a:t>the local network</a:t>
            </a:r>
          </a:p>
          <a:p>
            <a:pPr marL="355600" indent="-355600" algn="l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 smtClean="0"/>
              <a:t>A cubicle monitoring system</a:t>
            </a:r>
          </a:p>
          <a:p>
            <a:pPr marL="355600" indent="-355600" algn="l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 smtClean="0"/>
              <a:t>The interfaces boards to connect the fast controllers to High Performance Networks (TCN/SDN/DAN)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8366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2058974"/>
            <a:ext cx="3790950" cy="26463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Standardization – Distribution Status</a:t>
            </a:r>
            <a:endParaRPr lang="en-GB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09550" y="429411"/>
            <a:ext cx="5505450" cy="174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269875" algn="l" defTabSz="3603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981"/>
              </a:buClr>
              <a:buSzPct val="70000"/>
              <a:buFont typeface="Wingdings" panose="05000000000000000000" pitchFamily="2" charset="2"/>
              <a:buChar char="n"/>
              <a:defRPr sz="2400" b="1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ＭＳ Ｐゴシック" pitchFamily="4" charset="-128"/>
              </a:defRPr>
            </a:lvl1pPr>
            <a:lvl2pPr marL="541338" indent="-1809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2pPr>
            <a:lvl3pPr marL="893763" indent="-17938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>
              <a:spcBef>
                <a:spcPts val="0"/>
              </a:spcBef>
              <a:buClrTx/>
              <a:buFont typeface="Courier New" panose="02070309020205020404" pitchFamily="49" charset="0"/>
              <a:buChar char="o"/>
            </a:pPr>
            <a:r>
              <a:rPr lang="en-US" sz="1800" dirty="0" smtClean="0"/>
              <a:t>I&amp;C Integration Kits Deliveries</a:t>
            </a:r>
          </a:p>
          <a:p>
            <a:pPr marL="720725" indent="-374650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sz="1800" b="0" dirty="0" smtClean="0"/>
              <a:t>102 kits (out of 171) shipped since 2013</a:t>
            </a:r>
            <a:br>
              <a:rPr lang="en-US" sz="1800" b="0" dirty="0" smtClean="0"/>
            </a:br>
            <a:endParaRPr lang="en-US" sz="1800" dirty="0" smtClean="0"/>
          </a:p>
          <a:p>
            <a:pPr marL="355600" indent="-355600">
              <a:spcBef>
                <a:spcPts val="0"/>
              </a:spcBef>
              <a:buClrTx/>
              <a:buFont typeface="Courier New" panose="02070309020205020404" pitchFamily="49" charset="0"/>
              <a:buChar char="o"/>
            </a:pPr>
            <a:r>
              <a:rPr lang="en-US" sz="1800" dirty="0" smtClean="0"/>
              <a:t>CODAC Core System (CCS) Distribution:</a:t>
            </a:r>
          </a:p>
          <a:p>
            <a:pPr marL="723900" indent="-368300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sz="1800" b="0" dirty="0" smtClean="0"/>
              <a:t>RedHat satellite since 2012 has distributed</a:t>
            </a:r>
            <a:br>
              <a:rPr lang="en-US" sz="1800" b="0" dirty="0" smtClean="0"/>
            </a:br>
            <a:r>
              <a:rPr lang="en-US" sz="1800" b="0" dirty="0" smtClean="0"/>
              <a:t>RPMs</a:t>
            </a:r>
            <a:r>
              <a:rPr lang="en-US" sz="1800" b="0" dirty="0"/>
              <a:t> </a:t>
            </a:r>
            <a:r>
              <a:rPr lang="en-US" sz="1800" b="0" dirty="0" smtClean="0"/>
              <a:t>to 64 registered institutions</a:t>
            </a:r>
            <a:endParaRPr lang="en-US" sz="1800" b="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247680"/>
              </p:ext>
            </p:extLst>
          </p:nvPr>
        </p:nvGraphicFramePr>
        <p:xfrm>
          <a:off x="6348425" y="429411"/>
          <a:ext cx="1800200" cy="15396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6104"/>
                <a:gridCol w="864096"/>
              </a:tblGrid>
              <a:tr h="198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CN</a:t>
                      </a:r>
                      <a:endParaRPr lang="en-GB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5787" marR="5787" marT="7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11</a:t>
                      </a:r>
                      <a:endParaRPr lang="en-GB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5787" marR="5787" marT="7716" marB="0" anchor="b"/>
                </a:tc>
              </a:tr>
              <a:tr h="19804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EU</a:t>
                      </a:r>
                      <a:endParaRPr lang="en-GB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5787" marR="5787" marT="7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22</a:t>
                      </a:r>
                      <a:endParaRPr lang="en-GB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5787" marR="5787" marT="7716" marB="0" anchor="b"/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IN</a:t>
                      </a:r>
                      <a:endParaRPr lang="en-GB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5787" marR="5787" marT="7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6</a:t>
                      </a:r>
                      <a:endParaRPr lang="en-GB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5787" marR="5787" marT="7716" marB="0" anchor="b"/>
                </a:tc>
              </a:tr>
              <a:tr h="14277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IO</a:t>
                      </a:r>
                      <a:endParaRPr lang="en-GB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5787" marR="5787" marT="7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smtClean="0">
                          <a:effectLst/>
                          <a:latin typeface="+mn-lt"/>
                        </a:rPr>
                        <a:t>13</a:t>
                      </a:r>
                      <a:endParaRPr lang="en-GB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5787" marR="5787" marT="7716" marB="0" anchor="b"/>
                </a:tc>
              </a:tr>
              <a:tr h="16173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JA</a:t>
                      </a:r>
                      <a:endParaRPr lang="en-GB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5787" marR="5787" marT="7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7</a:t>
                      </a:r>
                      <a:endParaRPr lang="en-GB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5787" marR="5787" marT="7716" marB="0" anchor="b"/>
                </a:tc>
              </a:tr>
              <a:tr h="15211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KO</a:t>
                      </a:r>
                      <a:endParaRPr lang="en-GB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5787" marR="5787" marT="7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smtClean="0">
                          <a:effectLst/>
                          <a:latin typeface="+mn-lt"/>
                        </a:rPr>
                        <a:t>11</a:t>
                      </a:r>
                      <a:endParaRPr lang="en-GB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5787" marR="5787" marT="7716" marB="0" anchor="b"/>
                </a:tc>
              </a:tr>
              <a:tr h="948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RF</a:t>
                      </a:r>
                      <a:endParaRPr lang="en-GB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5787" marR="5787" marT="7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smtClean="0">
                          <a:effectLst/>
                          <a:latin typeface="+mn-lt"/>
                        </a:rPr>
                        <a:t>18</a:t>
                      </a:r>
                      <a:endParaRPr lang="en-GB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5787" marR="5787" marT="7716" marB="0" anchor="b"/>
                </a:tc>
              </a:tr>
              <a:tr h="12334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US</a:t>
                      </a:r>
                      <a:endParaRPr lang="en-GB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5787" marR="5787" marT="7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smtClean="0">
                          <a:effectLst/>
                          <a:latin typeface="+mn-lt"/>
                        </a:rPr>
                        <a:t>15</a:t>
                      </a:r>
                      <a:endParaRPr lang="en-GB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5787" marR="5787" marT="7716" marB="0" anchor="b"/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012" y="2162621"/>
            <a:ext cx="2592288" cy="254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49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Standardization – HMI Style Guide and Toolkit</a:t>
            </a:r>
            <a:endParaRPr lang="en-GB" dirty="0"/>
          </a:p>
        </p:txBody>
      </p:sp>
      <p:sp>
        <p:nvSpPr>
          <p:cNvPr id="1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GB" sz="2000" dirty="0"/>
              <a:t>Plant System operator VDU </a:t>
            </a:r>
            <a:r>
              <a:rPr lang="en-GB" sz="2000" dirty="0" smtClean="0"/>
              <a:t>workstation: 3 VDU (terminals)</a:t>
            </a:r>
          </a:p>
          <a:p>
            <a:pPr marL="542925" lvl="1" indent="-277813" algn="l"/>
            <a:r>
              <a:rPr lang="en-GB" sz="1600" dirty="0" smtClean="0"/>
              <a:t>Ultra HD </a:t>
            </a:r>
            <a:r>
              <a:rPr lang="en-GB" sz="1600" dirty="0"/>
              <a:t>resolution as a </a:t>
            </a:r>
            <a:r>
              <a:rPr lang="en-GB" sz="1600" dirty="0" smtClean="0"/>
              <a:t>minimum</a:t>
            </a:r>
            <a:br>
              <a:rPr lang="en-GB" sz="1600" dirty="0" smtClean="0"/>
            </a:b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3840 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x 2160 </a:t>
            </a:r>
            <a:r>
              <a:rPr lang="en-GB" sz="1600" dirty="0" smtClean="0"/>
              <a:t>(4K)</a:t>
            </a:r>
            <a:r>
              <a:rPr lang="en-GB" sz="1600" dirty="0"/>
              <a:t> at 60Hz </a:t>
            </a:r>
            <a:endParaRPr lang="en-GB" sz="1600" dirty="0" smtClean="0"/>
          </a:p>
          <a:p>
            <a:pPr marL="542925" lvl="1" indent="-277813" algn="l"/>
            <a:r>
              <a:rPr lang="en-GB" sz="1600" dirty="0"/>
              <a:t>24 </a:t>
            </a:r>
            <a:r>
              <a:rPr lang="en-GB" sz="1600" dirty="0" smtClean="0"/>
              <a:t>inches</a:t>
            </a:r>
          </a:p>
          <a:p>
            <a:pPr marL="542925" lvl="1" indent="-277813" algn="l"/>
            <a:r>
              <a:rPr lang="en-GB" sz="1600" dirty="0" smtClean="0"/>
              <a:t>Aspect </a:t>
            </a:r>
            <a:r>
              <a:rPr lang="en-GB" sz="1600" dirty="0"/>
              <a:t>ratio of 16:9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78492" y="2053932"/>
            <a:ext cx="8042490" cy="2678928"/>
            <a:chOff x="578492" y="3573016"/>
            <a:chExt cx="8042490" cy="267892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492" y="3573016"/>
              <a:ext cx="2680830" cy="186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9322" y="3573016"/>
              <a:ext cx="2680830" cy="186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3573016"/>
              <a:ext cx="2680830" cy="186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" descr="See original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6" t="18927" r="4611" b="10972"/>
            <a:stretch/>
          </p:blipFill>
          <p:spPr bwMode="auto">
            <a:xfrm>
              <a:off x="3436205" y="5432723"/>
              <a:ext cx="2327064" cy="819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2" descr="See original imag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039" y="5590280"/>
              <a:ext cx="595107" cy="504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C:\Users\utzeln\Downloads\a2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0507" y="3625711"/>
              <a:ext cx="2523866" cy="1422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6797" y="3610165"/>
              <a:ext cx="2584219" cy="14539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6687" y="3654633"/>
              <a:ext cx="2567759" cy="138629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8299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1"/>
          <a:stretch/>
        </p:blipFill>
        <p:spPr>
          <a:xfrm>
            <a:off x="2771800" y="981151"/>
            <a:ext cx="6327912" cy="338931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CODAC Operation Applications</a:t>
            </a:r>
            <a:endParaRPr lang="en-GB" dirty="0"/>
          </a:p>
        </p:txBody>
      </p:sp>
      <p:sp>
        <p:nvSpPr>
          <p:cNvPr id="13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 smtClean="0"/>
              <a:t>CODAC Operation Applications are ITER dedicated software packages deployed on dedicated central servers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2843808" y="1182271"/>
            <a:ext cx="3992838" cy="1146931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-29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041538" y="1030636"/>
            <a:ext cx="2048622" cy="288032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-29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843808" y="2646711"/>
            <a:ext cx="3992838" cy="1296144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-29" charset="0"/>
            </a:endParaRPr>
          </a:p>
        </p:txBody>
      </p:sp>
      <p:sp>
        <p:nvSpPr>
          <p:cNvPr id="9" name="Text Placeholder 1"/>
          <p:cNvSpPr txBox="1">
            <a:spLocks/>
          </p:cNvSpPr>
          <p:nvPr/>
        </p:nvSpPr>
        <p:spPr bwMode="auto">
          <a:xfrm>
            <a:off x="394143" y="2169613"/>
            <a:ext cx="2602275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9pPr>
          </a:lstStyle>
          <a:p>
            <a:pPr marL="452438" indent="-271463">
              <a:buFont typeface="+mj-lt"/>
              <a:buAutoNum type="arabicPeriod" startAt="2"/>
            </a:pPr>
            <a:r>
              <a:rPr lang="en-US" sz="1800" b="1" kern="0" dirty="0" smtClean="0">
                <a:solidFill>
                  <a:schemeClr val="tx1"/>
                </a:solidFill>
              </a:rPr>
              <a:t>Execution</a:t>
            </a:r>
          </a:p>
          <a:p>
            <a:pPr marL="444500" indent="0">
              <a:buNone/>
            </a:pPr>
            <a:r>
              <a:rPr lang="en-US" sz="1600" kern="0" dirty="0" smtClean="0">
                <a:solidFill>
                  <a:schemeClr val="tx1"/>
                </a:solidFill>
              </a:rPr>
              <a:t>Control (PCS)</a:t>
            </a:r>
            <a:br>
              <a:rPr lang="en-US" sz="1600" kern="0" dirty="0" smtClean="0">
                <a:solidFill>
                  <a:schemeClr val="tx1"/>
                </a:solidFill>
              </a:rPr>
            </a:br>
            <a:r>
              <a:rPr lang="en-US" sz="1600" kern="0" dirty="0" smtClean="0">
                <a:solidFill>
                  <a:schemeClr val="tx1"/>
                </a:solidFill>
              </a:rPr>
              <a:t>Supervision (SUP)</a:t>
            </a:r>
          </a:p>
          <a:p>
            <a:pPr marL="457200" indent="-276225">
              <a:buFontTx/>
              <a:buAutoNum type="arabicPeriod" startAt="2"/>
            </a:pPr>
            <a:endParaRPr lang="en-US" sz="1800" kern="0" dirty="0" smtClean="0"/>
          </a:p>
        </p:txBody>
      </p:sp>
      <p:sp>
        <p:nvSpPr>
          <p:cNvPr id="10" name="Text Placeholder 1"/>
          <p:cNvSpPr txBox="1">
            <a:spLocks/>
          </p:cNvSpPr>
          <p:nvPr/>
        </p:nvSpPr>
        <p:spPr bwMode="auto">
          <a:xfrm>
            <a:off x="392164" y="1203538"/>
            <a:ext cx="2811684" cy="96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9pPr>
          </a:lstStyle>
          <a:p>
            <a:pPr marL="180975" indent="0">
              <a:buFontTx/>
              <a:buAutoNum type="arabicPeriod"/>
            </a:pPr>
            <a:r>
              <a:rPr lang="en-US" sz="1800" b="1" kern="0" dirty="0" smtClean="0">
                <a:solidFill>
                  <a:schemeClr val="tx1"/>
                </a:solidFill>
              </a:rPr>
              <a:t> Preparation </a:t>
            </a:r>
          </a:p>
          <a:p>
            <a:pPr marL="444500" indent="0">
              <a:buNone/>
            </a:pPr>
            <a:r>
              <a:rPr lang="en-US" sz="1600" kern="0" dirty="0" smtClean="0">
                <a:solidFill>
                  <a:schemeClr val="tx1"/>
                </a:solidFill>
              </a:rPr>
              <a:t>Scheduling (PSPS)</a:t>
            </a:r>
            <a:br>
              <a:rPr lang="en-US" sz="1600" kern="0" dirty="0" smtClean="0">
                <a:solidFill>
                  <a:schemeClr val="tx1"/>
                </a:solidFill>
              </a:rPr>
            </a:br>
            <a:r>
              <a:rPr lang="en-US" sz="1600" kern="0" dirty="0" smtClean="0">
                <a:solidFill>
                  <a:schemeClr val="tx1"/>
                </a:solidFill>
              </a:rPr>
              <a:t>Gateway (ORG)</a:t>
            </a:r>
          </a:p>
        </p:txBody>
      </p:sp>
      <p:sp>
        <p:nvSpPr>
          <p:cNvPr id="11" name="Text Placeholder 1"/>
          <p:cNvSpPr txBox="1">
            <a:spLocks/>
          </p:cNvSpPr>
          <p:nvPr/>
        </p:nvSpPr>
        <p:spPr bwMode="auto">
          <a:xfrm>
            <a:off x="394336" y="3114763"/>
            <a:ext cx="2365708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9pPr>
          </a:lstStyle>
          <a:p>
            <a:pPr marL="452438" indent="-271463">
              <a:buFont typeface="+mj-lt"/>
              <a:buAutoNum type="arabicPeriod" startAt="3"/>
            </a:pPr>
            <a:r>
              <a:rPr lang="en-US" sz="1800" b="1" kern="0" dirty="0" smtClean="0">
                <a:solidFill>
                  <a:schemeClr val="tx1"/>
                </a:solidFill>
              </a:rPr>
              <a:t>Analysis</a:t>
            </a:r>
          </a:p>
          <a:p>
            <a:pPr marL="444500" indent="0">
              <a:buNone/>
            </a:pPr>
            <a:r>
              <a:rPr lang="en-US" sz="1600" kern="0" dirty="0" smtClean="0">
                <a:solidFill>
                  <a:schemeClr val="tx1"/>
                </a:solidFill>
              </a:rPr>
              <a:t>Data handling</a:t>
            </a:r>
            <a:br>
              <a:rPr lang="en-US" sz="1600" kern="0" dirty="0" smtClean="0">
                <a:solidFill>
                  <a:schemeClr val="tx1"/>
                </a:solidFill>
              </a:rPr>
            </a:br>
            <a:r>
              <a:rPr lang="en-US" sz="1600" kern="0" dirty="0" smtClean="0">
                <a:solidFill>
                  <a:schemeClr val="tx1"/>
                </a:solidFill>
              </a:rPr>
              <a:t>Data access</a:t>
            </a:r>
          </a:p>
        </p:txBody>
      </p:sp>
      <p:sp>
        <p:nvSpPr>
          <p:cNvPr id="12" name="Text Placeholder 1"/>
          <p:cNvSpPr txBox="1">
            <a:spLocks/>
          </p:cNvSpPr>
          <p:nvPr/>
        </p:nvSpPr>
        <p:spPr bwMode="auto">
          <a:xfrm>
            <a:off x="3781106" y="4169719"/>
            <a:ext cx="1254808" cy="267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9pPr>
          </a:lstStyle>
          <a:p>
            <a:pPr marL="180975" indent="0">
              <a:buNone/>
            </a:pPr>
            <a:r>
              <a:rPr lang="en-US" sz="800" kern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eXternal</a:t>
            </a:r>
            <a:r>
              <a:rPr lang="en-US" sz="8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to POZ</a:t>
            </a:r>
          </a:p>
        </p:txBody>
      </p:sp>
    </p:spTree>
    <p:extLst>
      <p:ext uri="{BB962C8B-B14F-4D97-AF65-F5344CB8AC3E}">
        <p14:creationId xmlns:p14="http://schemas.microsoft.com/office/powerpoint/2010/main" val="299498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96" y="25605"/>
            <a:ext cx="5840923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96" y="25605"/>
            <a:ext cx="5839301" cy="51420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584176" y="1150348"/>
            <a:ext cx="5616624" cy="129614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ITER Agreement splits the project in procurement arrangements distributed among the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seven members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96" y="25605"/>
            <a:ext cx="5839301" cy="51420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584496" y="1302748"/>
            <a:ext cx="5616624" cy="56768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A bit of interface problems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437114"/>
            <a:ext cx="8928992" cy="2160240"/>
            <a:chOff x="107504" y="2139702"/>
            <a:chExt cx="8928992" cy="2160240"/>
          </a:xfrm>
        </p:grpSpPr>
        <p:sp>
          <p:nvSpPr>
            <p:cNvPr id="10" name="Cloud Callout 9"/>
            <p:cNvSpPr/>
            <p:nvPr/>
          </p:nvSpPr>
          <p:spPr bwMode="auto">
            <a:xfrm>
              <a:off x="107504" y="2139702"/>
              <a:ext cx="1656184" cy="1296144"/>
            </a:xfrm>
            <a:prstGeom prst="cloudCallou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W</a:t>
              </a:r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 forgot there is an interface between A and B</a:t>
              </a:r>
              <a:endPara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+mn-lt"/>
              </a:endParaRPr>
            </a:p>
          </p:txBody>
        </p:sp>
        <p:sp>
          <p:nvSpPr>
            <p:cNvPr id="11" name="Cloud Callout 10"/>
            <p:cNvSpPr/>
            <p:nvPr/>
          </p:nvSpPr>
          <p:spPr bwMode="auto">
            <a:xfrm>
              <a:off x="7380312" y="3003798"/>
              <a:ext cx="1656184" cy="1296144"/>
            </a:xfrm>
            <a:prstGeom prst="cloudCallou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We changed the design so the interface does not exist anymore</a:t>
              </a:r>
              <a:endPara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+mn-lt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496" y="25605"/>
            <a:ext cx="5839301" cy="51420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1584496" y="1303604"/>
            <a:ext cx="5616624" cy="56768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Island mentality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52400" y="2741370"/>
            <a:ext cx="8928992" cy="2160240"/>
            <a:chOff x="259904" y="2292102"/>
            <a:chExt cx="8928992" cy="2160240"/>
          </a:xfrm>
        </p:grpSpPr>
        <p:sp>
          <p:nvSpPr>
            <p:cNvPr id="15" name="Cloud Callout 14"/>
            <p:cNvSpPr/>
            <p:nvPr/>
          </p:nvSpPr>
          <p:spPr bwMode="auto">
            <a:xfrm>
              <a:off x="259904" y="2292102"/>
              <a:ext cx="1656184" cy="1575792"/>
            </a:xfrm>
            <a:prstGeom prst="cloudCallou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I did not know the others are doing the same thing in a different way</a:t>
              </a:r>
              <a:endPara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+mn-lt"/>
              </a:endParaRPr>
            </a:p>
          </p:txBody>
        </p:sp>
        <p:sp>
          <p:nvSpPr>
            <p:cNvPr id="16" name="Cloud Callout 15"/>
            <p:cNvSpPr/>
            <p:nvPr/>
          </p:nvSpPr>
          <p:spPr bwMode="auto">
            <a:xfrm>
              <a:off x="7532712" y="3156198"/>
              <a:ext cx="1656184" cy="1296144"/>
            </a:xfrm>
            <a:prstGeom prst="cloudCallou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I do not care what the others do. I build my system.</a:t>
              </a:r>
              <a:endPara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+mn-lt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496" y="25605"/>
            <a:ext cx="5839301" cy="514207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1584496" y="1303604"/>
            <a:ext cx="5616624" cy="56768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Misinterpreted </a:t>
            </a:r>
            <a:r>
              <a:rPr lang="en-US" dirty="0" smtClean="0">
                <a:latin typeface="+mn-lt"/>
              </a:rPr>
              <a:t>scope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04800" y="1589242"/>
            <a:ext cx="8928992" cy="2304256"/>
            <a:chOff x="259904" y="2292102"/>
            <a:chExt cx="8928992" cy="2304256"/>
          </a:xfrm>
        </p:grpSpPr>
        <p:sp>
          <p:nvSpPr>
            <p:cNvPr id="20" name="Cloud Callout 19"/>
            <p:cNvSpPr/>
            <p:nvPr/>
          </p:nvSpPr>
          <p:spPr bwMode="auto">
            <a:xfrm>
              <a:off x="259904" y="2292102"/>
              <a:ext cx="1656184" cy="1152128"/>
            </a:xfrm>
            <a:prstGeom prst="cloudCallou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I forgot that I need that in my system</a:t>
              </a:r>
              <a:endPara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+mn-lt"/>
              </a:endParaRPr>
            </a:p>
          </p:txBody>
        </p:sp>
        <p:sp>
          <p:nvSpPr>
            <p:cNvPr id="21" name="Cloud Callout 20"/>
            <p:cNvSpPr/>
            <p:nvPr/>
          </p:nvSpPr>
          <p:spPr bwMode="auto">
            <a:xfrm>
              <a:off x="7532712" y="3156198"/>
              <a:ext cx="1656184" cy="1440160"/>
            </a:xfrm>
            <a:prstGeom prst="cloudCallou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That should be implemented in your system, not mine</a:t>
              </a:r>
              <a:endPara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+mn-lt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496" y="-1"/>
            <a:ext cx="5839301" cy="514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2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3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CODAC Operation Applications</a:t>
            </a:r>
            <a:endParaRPr lang="en-GB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03448" y="625639"/>
            <a:ext cx="8001000" cy="3889211"/>
          </a:xfrm>
          <a:prstGeom prst="rect">
            <a:avLst/>
          </a:prstGeom>
        </p:spPr>
        <p:txBody>
          <a:bodyPr/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55600" indent="-355600">
              <a:buFont typeface="Courier New" panose="02070309020205020404" pitchFamily="49" charset="0"/>
              <a:buChar char="o"/>
            </a:pPr>
            <a:r>
              <a:rPr lang="en-US" sz="2000" b="1" kern="0" dirty="0" smtClean="0"/>
              <a:t>Pulse Schedule Preparation System (PSPS)</a:t>
            </a:r>
          </a:p>
          <a:p>
            <a:pPr marL="720725" indent="-365125"/>
            <a:r>
              <a:rPr lang="en-US" sz="1800" dirty="0" smtClean="0"/>
              <a:t>Scheduler for schedule preparation and validation</a:t>
            </a:r>
            <a:endParaRPr lang="en-GB" sz="1800" dirty="0" smtClean="0"/>
          </a:p>
          <a:p>
            <a:pPr marL="720725" indent="-365125"/>
            <a:r>
              <a:rPr lang="en-GB" sz="1800" dirty="0" smtClean="0"/>
              <a:t>Initial existing version allows </a:t>
            </a:r>
            <a:r>
              <a:rPr lang="en-GB" sz="1800" dirty="0"/>
              <a:t>editing, managing, saving and exporting </a:t>
            </a:r>
            <a:r>
              <a:rPr lang="en-GB" sz="1800" dirty="0" smtClean="0"/>
              <a:t>configuration objects </a:t>
            </a:r>
          </a:p>
          <a:p>
            <a:pPr marL="355600" indent="0">
              <a:buNone/>
            </a:pPr>
            <a:endParaRPr lang="en-GB" sz="1800" dirty="0"/>
          </a:p>
          <a:p>
            <a:pPr marL="365125" indent="-365125">
              <a:buFont typeface="Courier New" panose="02070309020205020404" pitchFamily="49" charset="0"/>
              <a:buChar char="o"/>
            </a:pPr>
            <a:r>
              <a:rPr lang="en-US" sz="2000" b="1" kern="0" dirty="0" smtClean="0"/>
              <a:t>Operation Request Gateway (ORG)</a:t>
            </a:r>
          </a:p>
          <a:p>
            <a:pPr marL="720725" lvl="0" indent="-355600"/>
            <a:r>
              <a:rPr lang="en-US" sz="1800" dirty="0" smtClean="0"/>
              <a:t>Support remote participation by securely controlling and screening interaction with the outside world</a:t>
            </a:r>
            <a:endParaRPr lang="en-GB" sz="1800" dirty="0" smtClean="0"/>
          </a:p>
          <a:p>
            <a:pPr marL="720725" lvl="0" indent="-355600"/>
            <a:r>
              <a:rPr lang="en-GB" sz="1800" dirty="0" smtClean="0"/>
              <a:t>Initial existing version allows unidirectional mirroring of data from POZ to XPOS and configuration requests transmission from XPOZ to POZ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97234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CODAC Operation Applications</a:t>
            </a:r>
            <a:endParaRPr lang="en-GB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03448" y="626400"/>
            <a:ext cx="8001000" cy="4176464"/>
          </a:xfrm>
          <a:prstGeom prst="rect">
            <a:avLst/>
          </a:prstGeom>
        </p:spPr>
        <p:txBody>
          <a:bodyPr/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55600" indent="-355600">
              <a:buFont typeface="Courier New" panose="02070309020205020404" pitchFamily="49" charset="0"/>
              <a:buChar char="o"/>
            </a:pPr>
            <a:r>
              <a:rPr lang="en-US" sz="2000" b="1" kern="0" dirty="0" smtClean="0"/>
              <a:t>Supervision and Automation (SUP)</a:t>
            </a:r>
            <a:endParaRPr lang="en-US" sz="2000" b="1" kern="0" dirty="0"/>
          </a:p>
          <a:p>
            <a:pPr marL="720725" lvl="0" indent="-355600"/>
            <a:r>
              <a:rPr lang="en-GB" sz="1800" dirty="0" smtClean="0"/>
              <a:t>Provides the infrastructure to execute a pulse schedule prepared by PSPS and to support automated operation and continuous monitoring</a:t>
            </a:r>
          </a:p>
          <a:p>
            <a:pPr marL="720725" lvl="0" indent="-355600"/>
            <a:r>
              <a:rPr lang="en-GB" sz="1800" dirty="0" smtClean="0"/>
              <a:t>Initial existing version implements </a:t>
            </a:r>
            <a:r>
              <a:rPr lang="en-GB" sz="1800" dirty="0"/>
              <a:t>Plasma Operation State (POS) sequence and Common Operational State (COS) aggregation and partitioning </a:t>
            </a:r>
            <a:r>
              <a:rPr lang="en-GB" sz="1800" dirty="0" smtClean="0"/>
              <a:t>function</a:t>
            </a:r>
            <a:endParaRPr lang="en-GB" sz="1800" dirty="0"/>
          </a:p>
          <a:p>
            <a:pPr marL="365125" lvl="0" indent="0">
              <a:buNone/>
            </a:pPr>
            <a:endParaRPr lang="en-GB" sz="1800" dirty="0" smtClean="0"/>
          </a:p>
          <a:p>
            <a:pPr marL="355600" indent="-355600">
              <a:buFont typeface="Courier New" panose="02070309020205020404" pitchFamily="49" charset="0"/>
              <a:buChar char="o"/>
            </a:pPr>
            <a:r>
              <a:rPr lang="en-US" sz="2000" b="1" kern="0" dirty="0" smtClean="0"/>
              <a:t>Plasma Control System </a:t>
            </a:r>
            <a:r>
              <a:rPr lang="en-US" sz="2000" b="1" kern="0" dirty="0"/>
              <a:t>(</a:t>
            </a:r>
            <a:r>
              <a:rPr lang="en-US" sz="2000" b="1" kern="0" dirty="0" smtClean="0"/>
              <a:t>PCS)</a:t>
            </a:r>
            <a:endParaRPr lang="en-US" sz="2000" b="1" kern="0" dirty="0"/>
          </a:p>
          <a:p>
            <a:pPr marL="720725" indent="-365125"/>
            <a:r>
              <a:rPr lang="en-GB" sz="1800" dirty="0" smtClean="0"/>
              <a:t>Performs the distributed real-time control and monitoring during the pulse</a:t>
            </a:r>
          </a:p>
          <a:p>
            <a:pPr marL="720725" indent="-365125"/>
            <a:r>
              <a:rPr lang="en-GB" sz="1800" dirty="0" smtClean="0"/>
              <a:t>Final design of underlying real-time infrastructure framework completed. Preliminary design of physics algorithms completed.</a:t>
            </a:r>
          </a:p>
          <a:p>
            <a:pPr marL="365125" lvl="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58974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CODAC Operation Applications</a:t>
            </a:r>
            <a:endParaRPr lang="en-GB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03448" y="626400"/>
            <a:ext cx="8001000" cy="4176464"/>
          </a:xfrm>
          <a:prstGeom prst="rect">
            <a:avLst/>
          </a:prstGeom>
        </p:spPr>
        <p:txBody>
          <a:bodyPr/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55600" indent="-355600">
              <a:buFont typeface="Courier New" panose="02070309020205020404" pitchFamily="49" charset="0"/>
              <a:buChar char="o"/>
            </a:pPr>
            <a:r>
              <a:rPr lang="en-US" sz="2000" b="1" kern="0" dirty="0"/>
              <a:t>Data </a:t>
            </a:r>
            <a:r>
              <a:rPr lang="en-US" sz="2000" b="1" kern="0" dirty="0" smtClean="0"/>
              <a:t>Handling</a:t>
            </a:r>
            <a:endParaRPr lang="en-US" sz="2000" b="1" kern="0" dirty="0"/>
          </a:p>
          <a:p>
            <a:pPr marL="720725" lvl="0" indent="-355600"/>
            <a:r>
              <a:rPr lang="en-GB" sz="1800" dirty="0" smtClean="0"/>
              <a:t>Provides the system to write, store, retrieve and visualize all data produced during ITER commissioning and operation. </a:t>
            </a:r>
            <a:endParaRPr lang="en-GB" sz="1800" dirty="0"/>
          </a:p>
          <a:p>
            <a:pPr marL="720725" lvl="0" indent="-355600"/>
            <a:r>
              <a:rPr lang="en-GB" sz="1800" dirty="0" smtClean="0"/>
              <a:t>First implementation to store fast data in HDF-5 format and interface to EPICS data archiving available </a:t>
            </a:r>
          </a:p>
          <a:p>
            <a:pPr marL="365125" lvl="0" indent="0">
              <a:buNone/>
            </a:pPr>
            <a:endParaRPr lang="en-GB" sz="1800" dirty="0" smtClean="0"/>
          </a:p>
          <a:p>
            <a:pPr marL="355600" indent="-355600">
              <a:buFont typeface="Courier New" panose="02070309020205020404" pitchFamily="49" charset="0"/>
              <a:buChar char="o"/>
            </a:pPr>
            <a:r>
              <a:rPr lang="en-US" sz="2000" b="1" kern="0" dirty="0" smtClean="0"/>
              <a:t>Data Access</a:t>
            </a:r>
            <a:endParaRPr lang="en-US" sz="2000" b="1" kern="0" dirty="0"/>
          </a:p>
          <a:p>
            <a:pPr marL="720725" indent="-365125"/>
            <a:r>
              <a:rPr lang="en-GB" sz="1800" dirty="0" smtClean="0"/>
              <a:t>Provides a unified access to all data produced by ITER and </a:t>
            </a:r>
            <a:r>
              <a:rPr lang="en-GB" sz="1800" dirty="0" smtClean="0"/>
              <a:t>APIs </a:t>
            </a:r>
            <a:r>
              <a:rPr lang="en-GB" sz="1800" dirty="0" smtClean="0"/>
              <a:t>for selected preferred user processing and visualization software (e.g. </a:t>
            </a:r>
            <a:r>
              <a:rPr lang="en-GB" sz="1800" dirty="0" err="1" smtClean="0"/>
              <a:t>Matlab</a:t>
            </a:r>
            <a:r>
              <a:rPr lang="en-GB" sz="1800" dirty="0" smtClean="0"/>
              <a:t>, </a:t>
            </a:r>
            <a:r>
              <a:rPr lang="en-GB" sz="1800" dirty="0" err="1" smtClean="0"/>
              <a:t>MDSplus</a:t>
            </a:r>
            <a:r>
              <a:rPr lang="en-GB" sz="1800" dirty="0" smtClean="0"/>
              <a:t>,…)</a:t>
            </a:r>
          </a:p>
          <a:p>
            <a:pPr marL="720725" lvl="0" indent="-355600"/>
            <a:r>
              <a:rPr lang="en-US" sz="1800" dirty="0" smtClean="0"/>
              <a:t>First implementation of Unified Data Access API available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79659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 to EPICS 7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800" y="626400"/>
            <a:ext cx="8001000" cy="3947610"/>
          </a:xfrm>
        </p:spPr>
        <p:txBody>
          <a:bodyPr/>
          <a:lstStyle/>
          <a:p>
            <a:pPr marL="0" indent="0" algn="l">
              <a:buNone/>
            </a:pPr>
            <a:r>
              <a:rPr lang="en-US" sz="2000" b="1" dirty="0" smtClean="0"/>
              <a:t>EPICS 7</a:t>
            </a:r>
            <a:r>
              <a:rPr lang="en-US" sz="2000" dirty="0" smtClean="0"/>
              <a:t> introduces a network protocol that supports structured data</a:t>
            </a:r>
          </a:p>
          <a:p>
            <a:pPr algn="l"/>
            <a:r>
              <a:rPr lang="en-US" sz="1800" dirty="0" smtClean="0"/>
              <a:t>SUP (Supervision and Automation) will benefit from being able to consistently read/write configuration for a complete system</a:t>
            </a:r>
          </a:p>
          <a:p>
            <a:pPr algn="l"/>
            <a:r>
              <a:rPr lang="en-US" sz="1800" dirty="0" smtClean="0"/>
              <a:t>PCS (Plasma Control System) will benefit from consistent control and monitoring of real-time nodes</a:t>
            </a:r>
          </a:p>
          <a:p>
            <a:pPr algn="l"/>
            <a:r>
              <a:rPr lang="en-US" sz="1800" dirty="0" smtClean="0"/>
              <a:t>HMI will benefit from efficient image transfer across the network</a:t>
            </a:r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The early plant systems’ I&amp;C will be based on current EPICS V3 –</a:t>
            </a:r>
            <a:br>
              <a:rPr lang="en-US" sz="1800" dirty="0" smtClean="0"/>
            </a:br>
            <a:r>
              <a:rPr lang="en-US" sz="1800" dirty="0" smtClean="0"/>
              <a:t>EPICS 7 provides multiple interoperability options</a:t>
            </a:r>
          </a:p>
          <a:p>
            <a:pPr algn="l"/>
            <a:endParaRPr lang="en-US" sz="1800" dirty="0"/>
          </a:p>
          <a:p>
            <a:pPr marL="0" indent="0" algn="l">
              <a:buNone/>
            </a:pPr>
            <a:r>
              <a:rPr lang="en-US" sz="1800" i="1" dirty="0" smtClean="0"/>
              <a:t>(more details in seminar this afternoon: 3</a:t>
            </a:r>
            <a:r>
              <a:rPr lang="en-US" sz="1800" i="1" baseline="30000" dirty="0" smtClean="0"/>
              <a:t>rd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bldg</a:t>
            </a:r>
            <a:r>
              <a:rPr lang="en-US" sz="1800" i="1" dirty="0" smtClean="0"/>
              <a:t>, 7F, meeting room, 1.30pm)</a:t>
            </a:r>
            <a:endParaRPr lang="en-GB" sz="1800" i="1" dirty="0"/>
          </a:p>
        </p:txBody>
      </p:sp>
    </p:spTree>
    <p:extLst>
      <p:ext uri="{BB962C8B-B14F-4D97-AF65-F5344CB8AC3E}">
        <p14:creationId xmlns:p14="http://schemas.microsoft.com/office/powerpoint/2010/main" val="353747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7122"/>
            <a:ext cx="8154375" cy="432048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503000" y="438748"/>
            <a:ext cx="7173456" cy="2898509"/>
            <a:chOff x="1503000" y="555526"/>
            <a:chExt cx="7173456" cy="2898509"/>
          </a:xfrm>
        </p:grpSpPr>
        <p:sp>
          <p:nvSpPr>
            <p:cNvPr id="20" name="Rounded Rectangle 19"/>
            <p:cNvSpPr/>
            <p:nvPr/>
          </p:nvSpPr>
          <p:spPr bwMode="auto">
            <a:xfrm>
              <a:off x="5939349" y="2931882"/>
              <a:ext cx="676487" cy="52215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ICH/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ECH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1" name="Rounded Rectangle 20"/>
            <p:cNvSpPr/>
            <p:nvPr/>
          </p:nvSpPr>
          <p:spPr bwMode="auto">
            <a:xfrm>
              <a:off x="6660232" y="2985701"/>
              <a:ext cx="1512168" cy="33355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Cooling water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2" name="Rounded Rectangular Callout 21"/>
            <p:cNvSpPr/>
            <p:nvPr/>
          </p:nvSpPr>
          <p:spPr bwMode="auto">
            <a:xfrm>
              <a:off x="7020272" y="555526"/>
              <a:ext cx="1656184" cy="306324"/>
            </a:xfrm>
            <a:prstGeom prst="wedgeRoundRectCallout">
              <a:avLst>
                <a:gd name="adj1" fmla="val -25520"/>
                <a:gd name="adj2" fmla="val 215225"/>
                <a:gd name="adj3" fmla="val 16667"/>
              </a:avLst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Control building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3" name="Rounded Rectangular Callout 22"/>
            <p:cNvSpPr/>
            <p:nvPr/>
          </p:nvSpPr>
          <p:spPr bwMode="auto">
            <a:xfrm>
              <a:off x="7020272" y="1923678"/>
              <a:ext cx="1512168" cy="576064"/>
            </a:xfrm>
            <a:prstGeom prst="wedgeRoundRectCallout">
              <a:avLst>
                <a:gd name="adj1" fmla="val -82596"/>
                <a:gd name="adj2" fmla="val -76203"/>
                <a:gd name="adj3" fmla="val 16667"/>
              </a:avLst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Backup control building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1503000" y="2499742"/>
              <a:ext cx="1080120" cy="33355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Electrical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5" name="Rounded Rectangle 24"/>
            <p:cNvSpPr/>
            <p:nvPr/>
          </p:nvSpPr>
          <p:spPr bwMode="auto">
            <a:xfrm>
              <a:off x="3059832" y="2094175"/>
              <a:ext cx="1872208" cy="33355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Coil</a:t>
              </a:r>
              <a:r>
                <a:rPr kumimoji="0" lang="en-US" sz="14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 power supplies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5137666" y="2044930"/>
              <a:ext cx="1071736" cy="544298"/>
            </a:xfrm>
            <a:prstGeom prst="roundRect">
              <a:avLst/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Tokamak complex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3492469" y="2985701"/>
              <a:ext cx="1080120" cy="33355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Cryoplant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8" name="Rounded Rectangle 27"/>
            <p:cNvSpPr/>
            <p:nvPr/>
          </p:nvSpPr>
          <p:spPr bwMode="auto">
            <a:xfrm>
              <a:off x="4255553" y="1203598"/>
              <a:ext cx="1352974" cy="33355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Neutral beam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9" name="Rounded Rectangle 28"/>
            <p:cNvSpPr/>
            <p:nvPr/>
          </p:nvSpPr>
          <p:spPr bwMode="auto">
            <a:xfrm>
              <a:off x="5654746" y="1370377"/>
              <a:ext cx="989465" cy="33355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Hot cell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" y="-26"/>
            <a:ext cx="2419633" cy="161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"/>
          <a:stretch/>
        </p:blipFill>
        <p:spPr>
          <a:xfrm>
            <a:off x="684000" y="406800"/>
            <a:ext cx="8154375" cy="4284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2" y="414000"/>
            <a:ext cx="8080058" cy="4284536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 bwMode="auto">
          <a:xfrm>
            <a:off x="7271792" y="404940"/>
            <a:ext cx="1872208" cy="995139"/>
          </a:xfrm>
          <a:prstGeom prst="roundRect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Redundant dual star configuration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All cables end up in B71 and B24</a:t>
            </a: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0" y="674004"/>
            <a:ext cx="3463305" cy="2192178"/>
          </a:xfrm>
          <a:prstGeom prst="roundRect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t>Bill of Material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t>173 cubicles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t>175 passive network panels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t>300 km multi-core single mode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t>170 km multi-pair copper cables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t>Connecting thousands of plant system I&amp;C client cubicles via network panels located in 28 buildings</a:t>
            </a:r>
          </a:p>
        </p:txBody>
      </p:sp>
    </p:spTree>
    <p:extLst>
      <p:ext uri="{BB962C8B-B14F-4D97-AF65-F5344CB8AC3E}">
        <p14:creationId xmlns:p14="http://schemas.microsoft.com/office/powerpoint/2010/main" val="233785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Protection I&amp;C</a:t>
            </a:r>
            <a:endParaRPr lang="en-GB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530" y="398173"/>
            <a:ext cx="4069290" cy="433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"/>
          <p:cNvSpPr txBox="1">
            <a:spLocks/>
          </p:cNvSpPr>
          <p:nvPr/>
        </p:nvSpPr>
        <p:spPr>
          <a:xfrm>
            <a:off x="277043" y="557634"/>
            <a:ext cx="4405682" cy="504056"/>
          </a:xfrm>
          <a:prstGeom prst="rect">
            <a:avLst/>
          </a:prstGeom>
        </p:spPr>
        <p:txBody>
          <a:bodyPr lIns="36000" rIns="3600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ＭＳ Ｐゴシック" pitchFamily="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itchFamily="34" charset="0"/>
              <a:buNone/>
            </a:pPr>
            <a:r>
              <a:rPr lang="en-US" sz="1800" b="1" dirty="0" smtClean="0"/>
              <a:t>Architecture and Technologies</a:t>
            </a:r>
            <a:endParaRPr lang="en-US" sz="18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277043" y="1067058"/>
            <a:ext cx="4104456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  <a:cs typeface="Arial" panose="020B0604020202020204" pitchFamily="34" charset="0"/>
              </a:rPr>
              <a:t>Different requirements on time response and action complexity lead to three architectures.</a:t>
            </a:r>
          </a:p>
          <a:p>
            <a:pPr marL="982663" lvl="1" indent="-260350" eaLnBrk="1" hangingPunct="1">
              <a:spcBef>
                <a:spcPts val="0"/>
              </a:spcBef>
              <a:buFont typeface="Arial" panose="020B0604020202020204" pitchFamily="34" charset="0"/>
              <a:buChar char="−"/>
              <a:tabLst>
                <a:tab pos="623888" algn="l"/>
              </a:tabLst>
            </a:pPr>
            <a:r>
              <a:rPr lang="en-US" sz="1800" dirty="0" smtClean="0">
                <a:latin typeface="+mn-lt"/>
                <a:cs typeface="Arial" panose="020B0604020202020204" pitchFamily="34" charset="0"/>
              </a:rPr>
              <a:t>Slow Interlock Architecture </a:t>
            </a:r>
          </a:p>
          <a:p>
            <a:pPr marL="982663" lvl="1" indent="-260350" eaLnBrk="1" hangingPunct="1">
              <a:spcBef>
                <a:spcPts val="0"/>
              </a:spcBef>
              <a:tabLst>
                <a:tab pos="623888" algn="l"/>
              </a:tabLst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+mn-lt"/>
                <a:cs typeface="Arial" panose="020B0604020202020204" pitchFamily="34" charset="0"/>
              </a:rPr>
              <a:t>    : slower than 0.3 sec</a:t>
            </a:r>
            <a:endParaRPr lang="en-US" sz="1800" dirty="0">
              <a:latin typeface="+mn-lt"/>
              <a:cs typeface="Arial" panose="020B0604020202020204" pitchFamily="34" charset="0"/>
            </a:endParaRPr>
          </a:p>
          <a:p>
            <a:pPr marL="982663" lvl="1" indent="-260350" eaLnBrk="1" hangingPunct="1">
              <a:spcBef>
                <a:spcPts val="0"/>
              </a:spcBef>
              <a:buFont typeface="Arial" panose="020B0604020202020204" pitchFamily="34" charset="0"/>
              <a:buChar char="−"/>
              <a:tabLst>
                <a:tab pos="623888" algn="l"/>
              </a:tabLst>
            </a:pPr>
            <a:r>
              <a:rPr lang="en-US" sz="1800" dirty="0" smtClean="0">
                <a:latin typeface="+mn-lt"/>
                <a:cs typeface="Arial" panose="020B0604020202020204" pitchFamily="34" charset="0"/>
              </a:rPr>
              <a:t>Fast Interlock Architecture </a:t>
            </a:r>
          </a:p>
          <a:p>
            <a:pPr marL="982663" lvl="1" indent="-260350" eaLnBrk="1" hangingPunct="1">
              <a:spcBef>
                <a:spcPts val="0"/>
              </a:spcBef>
              <a:tabLst>
                <a:tab pos="623888" algn="l"/>
              </a:tabLst>
            </a:pPr>
            <a:r>
              <a:rPr lang="en-US" sz="1800" dirty="0" smtClean="0">
                <a:latin typeface="+mn-lt"/>
                <a:cs typeface="Arial" panose="020B0604020202020204" pitchFamily="34" charset="0"/>
              </a:rPr>
              <a:t>     : 100</a:t>
            </a:r>
            <a:r>
              <a:rPr lang="en-US" dirty="0" smtClean="0">
                <a:cs typeface="Arial" panose="020B0604020202020204" pitchFamily="34" charset="0"/>
              </a:rPr>
              <a:t>µ</a:t>
            </a:r>
            <a:r>
              <a:rPr lang="en-US" sz="1800" dirty="0" smtClean="0">
                <a:latin typeface="+mn-lt"/>
                <a:cs typeface="Arial" panose="020B0604020202020204" pitchFamily="34" charset="0"/>
              </a:rPr>
              <a:t>s - 0.3 sec</a:t>
            </a:r>
          </a:p>
          <a:p>
            <a:pPr marL="982663" lvl="1" indent="-260350" eaLnBrk="1" hangingPunct="1">
              <a:spcBef>
                <a:spcPts val="0"/>
              </a:spcBef>
              <a:buFont typeface="Arial" panose="020B0604020202020204" pitchFamily="34" charset="0"/>
              <a:buChar char="−"/>
              <a:tabLst>
                <a:tab pos="623888" algn="l"/>
              </a:tabLst>
            </a:pPr>
            <a:r>
              <a:rPr lang="en-US" sz="1800" dirty="0" smtClean="0">
                <a:latin typeface="+mn-lt"/>
                <a:cs typeface="Arial" panose="020B0604020202020204" pitchFamily="34" charset="0"/>
              </a:rPr>
              <a:t>Hardwired Loops : &lt; 1µs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4724716" y="398173"/>
            <a:ext cx="10026" cy="35595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 rot="16200000">
            <a:off x="4292386" y="1905476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CIS</a:t>
            </a:r>
            <a:endParaRPr lang="en-GB" sz="1400" dirty="0">
              <a:latin typeface="+mj-lt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4734742" y="3957770"/>
            <a:ext cx="0" cy="7749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 rot="16200000">
            <a:off x="4308022" y="4179228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PIS</a:t>
            </a:r>
            <a:endParaRPr lang="en-GB" sz="1200" dirty="0">
              <a:latin typeface="+mj-lt"/>
            </a:endParaRPr>
          </a:p>
        </p:txBody>
      </p:sp>
      <p:sp>
        <p:nvSpPr>
          <p:cNvPr id="12" name="Text Placeholder 1"/>
          <p:cNvSpPr txBox="1">
            <a:spLocks/>
          </p:cNvSpPr>
          <p:nvPr/>
        </p:nvSpPr>
        <p:spPr>
          <a:xfrm>
            <a:off x="292632" y="3547576"/>
            <a:ext cx="4405682" cy="1058372"/>
          </a:xfrm>
          <a:prstGeom prst="rect">
            <a:avLst/>
          </a:prstGeom>
        </p:spPr>
        <p:txBody>
          <a:bodyPr lIns="36000" rIns="3600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ＭＳ Ｐゴシック" pitchFamily="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itchFamily="34" charset="0"/>
              <a:buNone/>
            </a:pPr>
            <a:r>
              <a:rPr lang="en-US" sz="1800" dirty="0" smtClean="0"/>
              <a:t>Final design completed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en-US" sz="1800" dirty="0" smtClean="0"/>
              <a:t>Manufacturing in progress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        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431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Protection </a:t>
            </a:r>
            <a:r>
              <a:rPr lang="en-US" dirty="0" smtClean="0"/>
              <a:t>I&amp;C – Slow Interlock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98" y="842700"/>
            <a:ext cx="4920885" cy="300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6 CuadroTexto"/>
          <p:cNvSpPr txBox="1"/>
          <p:nvPr/>
        </p:nvSpPr>
        <p:spPr>
          <a:xfrm>
            <a:off x="6300000" y="741374"/>
            <a:ext cx="2945532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ts val="600"/>
              </a:spcBef>
            </a:pPr>
            <a:r>
              <a:rPr lang="en-US" sz="1400" dirty="0" smtClean="0">
                <a:latin typeface="+mn-lt"/>
              </a:rPr>
              <a:t>PLC based using</a:t>
            </a:r>
          </a:p>
          <a:p>
            <a:pPr eaLnBrk="1" hangingPunct="1">
              <a:spcBef>
                <a:spcPts val="600"/>
              </a:spcBef>
            </a:pPr>
            <a:r>
              <a:rPr lang="en-US" sz="1400" dirty="0" smtClean="0">
                <a:latin typeface="+mn-lt"/>
              </a:rPr>
              <a:t>Siemens S7-400 F/FH</a:t>
            </a:r>
          </a:p>
          <a:p>
            <a:pPr eaLnBrk="1" hangingPunct="1">
              <a:spcBef>
                <a:spcPts val="600"/>
              </a:spcBef>
            </a:pPr>
            <a:endParaRPr lang="en-US" sz="1400" dirty="0">
              <a:latin typeface="+mn-lt"/>
            </a:endParaRPr>
          </a:p>
          <a:p>
            <a:pPr eaLnBrk="1" hangingPunct="1">
              <a:spcBef>
                <a:spcPts val="600"/>
              </a:spcBef>
            </a:pPr>
            <a:endParaRPr lang="en-US" sz="1400" dirty="0" smtClean="0">
              <a:latin typeface="+mn-lt"/>
            </a:endParaRPr>
          </a:p>
          <a:p>
            <a:pPr eaLnBrk="1" hangingPunct="1">
              <a:spcBef>
                <a:spcPts val="600"/>
              </a:spcBef>
            </a:pPr>
            <a:r>
              <a:rPr lang="en-US" sz="1400" dirty="0" smtClean="0">
                <a:latin typeface="+mn-lt"/>
              </a:rPr>
              <a:t>Example function:</a:t>
            </a:r>
          </a:p>
          <a:p>
            <a:pPr eaLnBrk="1" hangingPunct="1">
              <a:spcBef>
                <a:spcPts val="600"/>
              </a:spcBef>
            </a:pPr>
            <a:r>
              <a:rPr lang="en-US" sz="1400" dirty="0" smtClean="0">
                <a:latin typeface="+mn-lt"/>
              </a:rPr>
              <a:t>Event: Loss of one LN2 plant </a:t>
            </a:r>
          </a:p>
          <a:p>
            <a:pPr eaLnBrk="1" hangingPunct="1">
              <a:spcBef>
                <a:spcPts val="600"/>
              </a:spcBef>
            </a:pPr>
            <a:r>
              <a:rPr lang="en-US" sz="1400" dirty="0" smtClean="0">
                <a:latin typeface="+mn-lt"/>
              </a:rPr>
              <a:t>Action: Coil power permits removed, next pulse inhibited</a:t>
            </a:r>
          </a:p>
          <a:p>
            <a:pPr marL="285750" indent="-285750"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738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Protection </a:t>
            </a:r>
            <a:r>
              <a:rPr lang="en-US" dirty="0" smtClean="0"/>
              <a:t>I&amp;C – Fast Interlock</a:t>
            </a:r>
            <a:endParaRPr lang="en-GB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41" y="585182"/>
            <a:ext cx="5728444" cy="116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>
            <a:off x="5277247" y="1483469"/>
            <a:ext cx="0" cy="86409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Rounded Rectangle 12"/>
          <p:cNvSpPr/>
          <p:nvPr/>
        </p:nvSpPr>
        <p:spPr bwMode="auto">
          <a:xfrm>
            <a:off x="4665179" y="2347565"/>
            <a:ext cx="1224136" cy="509786"/>
          </a:xfrm>
          <a:prstGeom prst="round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anchor="ctr"/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2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2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2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2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smtClean="0">
                <a:solidFill>
                  <a:schemeClr val="accent3"/>
                </a:solidFill>
                <a:latin typeface="+mn-lt"/>
              </a:rPr>
              <a:t>CIS</a:t>
            </a:r>
            <a:endParaRPr lang="en-GB" sz="1800" kern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4375" y="1812667"/>
            <a:ext cx="10246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mtClean="0">
                <a:latin typeface="+mn-lt"/>
              </a:rPr>
              <a:t>Hardwired CIN</a:t>
            </a:r>
            <a:endParaRPr lang="en-GB" sz="1000" dirty="0" err="1" smtClean="0">
              <a:latin typeface="+mn-lt"/>
            </a:endParaRP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16" y="1811238"/>
            <a:ext cx="3494434" cy="2427929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 bwMode="auto">
          <a:xfrm>
            <a:off x="3533825" y="734288"/>
            <a:ext cx="2587132" cy="1078379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-29" charset="0"/>
            </a:endParaRPr>
          </a:p>
        </p:txBody>
      </p:sp>
      <p:cxnSp>
        <p:nvCxnSpPr>
          <p:cNvPr id="12" name="Straight Connector 11"/>
          <p:cNvCxnSpPr>
            <a:stCxn id="11" idx="3"/>
          </p:cNvCxnSpPr>
          <p:nvPr/>
        </p:nvCxnSpPr>
        <p:spPr bwMode="auto">
          <a:xfrm flipH="1">
            <a:off x="1949649" y="1654742"/>
            <a:ext cx="1963053" cy="6928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6 CuadroTexto"/>
          <p:cNvSpPr txBox="1"/>
          <p:nvPr/>
        </p:nvSpPr>
        <p:spPr>
          <a:xfrm>
            <a:off x="6300192" y="729585"/>
            <a:ext cx="2748558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ts val="600"/>
              </a:spcBef>
            </a:pPr>
            <a:r>
              <a:rPr lang="en-US" sz="1400" dirty="0" smtClean="0">
                <a:latin typeface="+mn-lt"/>
              </a:rPr>
              <a:t>FPGA based using</a:t>
            </a:r>
          </a:p>
          <a:p>
            <a:pPr eaLnBrk="1" hangingPunct="1">
              <a:spcBef>
                <a:spcPts val="600"/>
              </a:spcBef>
            </a:pPr>
            <a:r>
              <a:rPr lang="en-US" sz="1400" dirty="0" smtClean="0">
                <a:latin typeface="+mn-lt"/>
              </a:rPr>
              <a:t>Customized NI </a:t>
            </a:r>
            <a:r>
              <a:rPr lang="en-US" sz="1400" dirty="0" err="1" smtClean="0">
                <a:latin typeface="+mn-lt"/>
              </a:rPr>
              <a:t>compactRIO</a:t>
            </a:r>
            <a:endParaRPr lang="en-US" sz="1400" dirty="0" smtClean="0">
              <a:latin typeface="+mn-lt"/>
            </a:endParaRPr>
          </a:p>
          <a:p>
            <a:pPr eaLnBrk="1" hangingPunct="1">
              <a:spcBef>
                <a:spcPts val="600"/>
              </a:spcBef>
            </a:pPr>
            <a:endParaRPr lang="en-US" sz="1400" dirty="0">
              <a:latin typeface="+mn-lt"/>
            </a:endParaRPr>
          </a:p>
          <a:p>
            <a:pPr eaLnBrk="1" hangingPunct="1">
              <a:spcBef>
                <a:spcPts val="600"/>
              </a:spcBef>
            </a:pPr>
            <a:r>
              <a:rPr lang="en-US" sz="1400" dirty="0" smtClean="0">
                <a:latin typeface="+mn-lt"/>
              </a:rPr>
              <a:t>Example function:</a:t>
            </a:r>
          </a:p>
          <a:p>
            <a:pPr eaLnBrk="1" hangingPunct="1">
              <a:spcBef>
                <a:spcPts val="600"/>
              </a:spcBef>
            </a:pPr>
            <a:r>
              <a:rPr lang="en-US" sz="1400" dirty="0">
                <a:latin typeface="+mn-lt"/>
              </a:rPr>
              <a:t>Event: </a:t>
            </a:r>
            <a:r>
              <a:rPr lang="en-US" sz="1400" dirty="0" smtClean="0">
                <a:latin typeface="+mn-lt"/>
              </a:rPr>
              <a:t>Diagnostics detect Neutral Beam shine-through </a:t>
            </a:r>
            <a:endParaRPr lang="en-US" sz="1400" dirty="0">
              <a:latin typeface="+mn-lt"/>
            </a:endParaRPr>
          </a:p>
          <a:p>
            <a:pPr eaLnBrk="1" hangingPunct="1">
              <a:spcBef>
                <a:spcPts val="600"/>
              </a:spcBef>
            </a:pPr>
            <a:r>
              <a:rPr lang="en-US" sz="1400" dirty="0">
                <a:latin typeface="+mn-lt"/>
              </a:rPr>
              <a:t>Action: </a:t>
            </a:r>
            <a:r>
              <a:rPr lang="en-US" sz="1400" dirty="0" smtClean="0">
                <a:latin typeface="+mn-lt"/>
              </a:rPr>
              <a:t>Neutral Beam is stopped</a:t>
            </a:r>
          </a:p>
          <a:p>
            <a:pPr eaLnBrk="1" hangingPunct="1">
              <a:spcBef>
                <a:spcPts val="600"/>
              </a:spcBef>
            </a:pPr>
            <a:endParaRPr lang="en-US" sz="1400" dirty="0" smtClean="0">
              <a:latin typeface="+mn-lt"/>
            </a:endParaRPr>
          </a:p>
          <a:p>
            <a:pPr marL="285750" indent="-285750"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en-US" sz="1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269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Protection I&amp;C – </a:t>
            </a:r>
            <a:r>
              <a:rPr lang="en-US" dirty="0" smtClean="0"/>
              <a:t>Hardwired Loops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0" y="1080810"/>
            <a:ext cx="5982638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6 CuadroTexto"/>
          <p:cNvSpPr txBox="1"/>
          <p:nvPr/>
        </p:nvSpPr>
        <p:spPr>
          <a:xfrm>
            <a:off x="6300000" y="542077"/>
            <a:ext cx="32385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ts val="600"/>
              </a:spcBef>
            </a:pPr>
            <a:r>
              <a:rPr lang="en-US" sz="1400" dirty="0" smtClean="0">
                <a:latin typeface="+mn-lt"/>
              </a:rPr>
              <a:t>Current loops based on</a:t>
            </a:r>
          </a:p>
          <a:p>
            <a:pPr eaLnBrk="1" hangingPunct="1">
              <a:spcBef>
                <a:spcPts val="600"/>
              </a:spcBef>
            </a:pPr>
            <a:r>
              <a:rPr lang="en-US" sz="1400" dirty="0" smtClean="0">
                <a:latin typeface="+mn-lt"/>
              </a:rPr>
              <a:t>Custom design (</a:t>
            </a:r>
            <a:r>
              <a:rPr lang="en-US" sz="1400" dirty="0" smtClean="0"/>
              <a:t>CERN </a:t>
            </a:r>
            <a:r>
              <a:rPr lang="en-US" sz="1400" dirty="0" smtClean="0">
                <a:latin typeface="+mn-lt"/>
              </a:rPr>
              <a:t>derived)</a:t>
            </a:r>
          </a:p>
          <a:p>
            <a:pPr eaLnBrk="1" hangingPunct="1">
              <a:spcBef>
                <a:spcPts val="600"/>
              </a:spcBef>
            </a:pPr>
            <a:endParaRPr lang="en-US" sz="1400" dirty="0" smtClean="0">
              <a:latin typeface="+mn-lt"/>
            </a:endParaRPr>
          </a:p>
          <a:p>
            <a:pPr eaLnBrk="1" hangingPunct="1">
              <a:spcBef>
                <a:spcPts val="600"/>
              </a:spcBef>
            </a:pPr>
            <a:endParaRPr lang="en-US" sz="1400" dirty="0">
              <a:latin typeface="+mn-lt"/>
            </a:endParaRPr>
          </a:p>
          <a:p>
            <a:pPr eaLnBrk="1" hangingPunct="1">
              <a:spcBef>
                <a:spcPts val="600"/>
              </a:spcBef>
            </a:pPr>
            <a:endParaRPr lang="en-US" sz="1400" dirty="0" smtClean="0">
              <a:latin typeface="+mn-lt"/>
            </a:endParaRPr>
          </a:p>
          <a:p>
            <a:pPr eaLnBrk="1" hangingPunct="1">
              <a:spcBef>
                <a:spcPts val="600"/>
              </a:spcBef>
            </a:pPr>
            <a:endParaRPr lang="en-US" sz="1400" dirty="0">
              <a:latin typeface="+mn-lt"/>
            </a:endParaRPr>
          </a:p>
          <a:p>
            <a:pPr eaLnBrk="1" hangingPunct="1">
              <a:spcBef>
                <a:spcPts val="600"/>
              </a:spcBef>
            </a:pPr>
            <a:endParaRPr lang="en-US" sz="1400" dirty="0" smtClean="0">
              <a:latin typeface="+mn-lt"/>
            </a:endParaRPr>
          </a:p>
          <a:p>
            <a:pPr eaLnBrk="1" hangingPunct="1">
              <a:spcBef>
                <a:spcPts val="600"/>
              </a:spcBef>
            </a:pPr>
            <a:endParaRPr lang="en-US" sz="1400" dirty="0">
              <a:latin typeface="+mn-lt"/>
            </a:endParaRPr>
          </a:p>
          <a:p>
            <a:pPr eaLnBrk="1" hangingPunct="1">
              <a:spcBef>
                <a:spcPts val="600"/>
              </a:spcBef>
            </a:pPr>
            <a:r>
              <a:rPr lang="en-US" sz="1400" dirty="0" smtClean="0">
                <a:latin typeface="+mn-lt"/>
              </a:rPr>
              <a:t>Example function: </a:t>
            </a:r>
          </a:p>
          <a:p>
            <a:pPr eaLnBrk="1" hangingPunct="1">
              <a:spcBef>
                <a:spcPts val="600"/>
              </a:spcBef>
            </a:pPr>
            <a:r>
              <a:rPr lang="en-US" sz="1400" dirty="0" smtClean="0">
                <a:latin typeface="+mn-lt"/>
              </a:rPr>
              <a:t>Event: Magnet detects quench</a:t>
            </a:r>
          </a:p>
          <a:p>
            <a:pPr eaLnBrk="1" hangingPunct="1">
              <a:spcBef>
                <a:spcPts val="600"/>
              </a:spcBef>
            </a:pPr>
            <a:r>
              <a:rPr lang="en-US" sz="1400" dirty="0" smtClean="0">
                <a:latin typeface="+mn-lt"/>
              </a:rPr>
              <a:t>Action: Fast Discharge Unit is activated </a:t>
            </a:r>
          </a:p>
        </p:txBody>
      </p:sp>
      <p:pic>
        <p:nvPicPr>
          <p:cNvPr id="6" name="Picture 2" descr="C:\Users\fernanj\Documents\Work\DLIB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1171758"/>
            <a:ext cx="3263606" cy="114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4678449" y="2127394"/>
            <a:ext cx="931776" cy="11906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610225" y="2314298"/>
            <a:ext cx="326360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+mj-lt"/>
              </a:rPr>
              <a:t>Discharge Loop Interface Box (DLIB)</a:t>
            </a:r>
            <a:endParaRPr lang="en-GB" sz="1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4638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45" y="0"/>
            <a:ext cx="5839301" cy="51420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45" y="0"/>
            <a:ext cx="5839301" cy="5142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45" y="0"/>
            <a:ext cx="5839301" cy="5142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45" y="0"/>
            <a:ext cx="5839301" cy="5142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45" y="0"/>
            <a:ext cx="5839301" cy="5142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45" y="0"/>
            <a:ext cx="5839301" cy="51420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45" y="1429"/>
            <a:ext cx="5839301" cy="5142071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19200" y="640800"/>
            <a:ext cx="7920880" cy="273630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txBody>
          <a:bodyPr/>
          <a:lstStyle>
            <a:lvl1pPr marL="287338" indent="-287338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kern="0" dirty="0" smtClean="0"/>
              <a:t>The ITER control system </a:t>
            </a:r>
          </a:p>
          <a:p>
            <a:pPr marL="0" indent="0" algn="ctr">
              <a:buNone/>
            </a:pPr>
            <a:r>
              <a:rPr lang="en-US" sz="2800" kern="0" dirty="0" smtClean="0">
                <a:solidFill>
                  <a:schemeClr val="bg1">
                    <a:lumMod val="50000"/>
                  </a:schemeClr>
                </a:solidFill>
              </a:rPr>
              <a:t>performs the </a:t>
            </a:r>
          </a:p>
          <a:p>
            <a:pPr marL="0" indent="0" algn="ctr">
              <a:buNone/>
            </a:pPr>
            <a:r>
              <a:rPr lang="en-US" sz="2800" b="1" kern="0" dirty="0" smtClean="0"/>
              <a:t>functional integration of the ITER plant </a:t>
            </a:r>
          </a:p>
          <a:p>
            <a:pPr marL="0" indent="0" algn="ctr">
              <a:buNone/>
            </a:pPr>
            <a:r>
              <a:rPr lang="en-US" sz="2800" kern="0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</a:p>
          <a:p>
            <a:pPr marL="0" indent="0" algn="ctr">
              <a:buNone/>
            </a:pPr>
            <a:r>
              <a:rPr lang="en-US" sz="2800" b="1" kern="0" dirty="0"/>
              <a:t>e</a:t>
            </a:r>
            <a:r>
              <a:rPr lang="en-US" sz="2800" b="1" kern="0" dirty="0" smtClean="0"/>
              <a:t>nables integrated and automated operation</a:t>
            </a:r>
          </a:p>
        </p:txBody>
      </p:sp>
    </p:spTree>
    <p:extLst>
      <p:ext uri="{BB962C8B-B14F-4D97-AF65-F5344CB8AC3E}">
        <p14:creationId xmlns:p14="http://schemas.microsoft.com/office/powerpoint/2010/main" val="335751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Safety I&amp;C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725" y="469984"/>
            <a:ext cx="5594985" cy="3998214"/>
          </a:xfrm>
          <a:prstGeom prst="rect">
            <a:avLst/>
          </a:prstGeom>
        </p:spPr>
      </p:pic>
      <p:sp>
        <p:nvSpPr>
          <p:cNvPr id="6" name="6 CuadroTexto"/>
          <p:cNvSpPr txBox="1"/>
          <p:nvPr/>
        </p:nvSpPr>
        <p:spPr>
          <a:xfrm>
            <a:off x="245865" y="939304"/>
            <a:ext cx="336411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  <a:cs typeface="Arial" panose="020B0604020202020204" pitchFamily="34" charset="0"/>
              </a:rPr>
              <a:t>Safety functions are classified in four categories;</a:t>
            </a:r>
          </a:p>
          <a:p>
            <a:pPr marL="982663" lvl="1" indent="-260350" eaLnBrk="1" hangingPunct="1">
              <a:spcBef>
                <a:spcPts val="0"/>
              </a:spcBef>
              <a:buFont typeface="Arial" panose="020B0604020202020204" pitchFamily="34" charset="0"/>
              <a:buChar char="−"/>
              <a:tabLst>
                <a:tab pos="623888" algn="l"/>
              </a:tabLst>
            </a:pPr>
            <a:r>
              <a:rPr lang="en-US" sz="1400" dirty="0">
                <a:latin typeface="+mn-lt"/>
                <a:cs typeface="Arial" panose="020B0604020202020204" pitchFamily="34" charset="0"/>
              </a:rPr>
              <a:t>SIC 1 cat A and SIC 2 cat B Hardwired HIMA Planar 4</a:t>
            </a:r>
          </a:p>
          <a:p>
            <a:pPr marL="982663" lvl="1" indent="-260350" eaLnBrk="1" hangingPunct="1">
              <a:spcBef>
                <a:spcPts val="0"/>
              </a:spcBef>
              <a:buFont typeface="Arial" panose="020B0604020202020204" pitchFamily="34" charset="0"/>
              <a:buChar char="−"/>
              <a:tabLst>
                <a:tab pos="623888" algn="l"/>
              </a:tabLst>
            </a:pPr>
            <a:r>
              <a:rPr lang="en-US" sz="1400" dirty="0">
                <a:latin typeface="+mn-lt"/>
                <a:cs typeface="Arial" panose="020B0604020202020204" pitchFamily="34" charset="0"/>
              </a:rPr>
              <a:t>SIC 2 cat C and SR cat </a:t>
            </a:r>
            <a:r>
              <a:rPr lang="en-US" sz="1400" dirty="0" smtClean="0">
                <a:latin typeface="+mn-lt"/>
                <a:cs typeface="Arial" panose="020B0604020202020204" pitchFamily="34" charset="0"/>
              </a:rPr>
              <a:t>C Siemens S7-400 F/H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  <a:cs typeface="Arial" panose="020B0604020202020204" pitchFamily="34" charset="0"/>
              </a:rPr>
              <a:t>Number of inputs/outputs estimated to 29.000</a:t>
            </a:r>
            <a:endParaRPr lang="en-US" sz="1600" dirty="0">
              <a:latin typeface="+mn-lt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  <a:cs typeface="Arial" panose="020B0604020202020204" pitchFamily="34" charset="0"/>
              </a:rPr>
              <a:t>Project Change Request transfers the scope of most PSS-N to Central Team</a:t>
            </a: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245865" y="3924737"/>
            <a:ext cx="4405682" cy="666572"/>
          </a:xfrm>
          <a:prstGeom prst="rect">
            <a:avLst/>
          </a:prstGeom>
        </p:spPr>
        <p:txBody>
          <a:bodyPr lIns="36000" rIns="3600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ＭＳ Ｐゴシック" pitchFamily="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itchFamily="34" charset="0"/>
              <a:buNone/>
            </a:pPr>
            <a:r>
              <a:rPr lang="en-US" sz="1800" dirty="0" smtClean="0"/>
              <a:t>Final design in progress</a:t>
            </a: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277043" y="557634"/>
            <a:ext cx="3590107" cy="504056"/>
          </a:xfrm>
          <a:prstGeom prst="rect">
            <a:avLst/>
          </a:prstGeom>
        </p:spPr>
        <p:txBody>
          <a:bodyPr lIns="36000" rIns="3600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ＭＳ Ｐゴシック" pitchFamily="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itchFamily="34" charset="0"/>
              <a:buNone/>
            </a:pPr>
            <a:r>
              <a:rPr lang="en-US" sz="1800" b="1" dirty="0" smtClean="0"/>
              <a:t>Architecture and Technologies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43844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Occupational Safety I&amp;C</a:t>
            </a:r>
            <a:endParaRPr lang="en-GB" dirty="0"/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253403" y="610766"/>
            <a:ext cx="3564134" cy="504056"/>
          </a:xfrm>
          <a:prstGeom prst="rect">
            <a:avLst/>
          </a:prstGeom>
        </p:spPr>
        <p:txBody>
          <a:bodyPr lIns="36000" rIns="3600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ＭＳ Ｐゴシック" pitchFamily="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itchFamily="34" charset="0"/>
              <a:buNone/>
            </a:pPr>
            <a:r>
              <a:rPr lang="en-US" sz="1800" b="1" dirty="0" smtClean="0"/>
              <a:t>Architecture and Technologies</a:t>
            </a:r>
            <a:endParaRPr lang="en-US" sz="1800" b="1" dirty="0"/>
          </a:p>
        </p:txBody>
      </p:sp>
      <p:sp>
        <p:nvSpPr>
          <p:cNvPr id="5" name="6 CuadroTexto"/>
          <p:cNvSpPr txBox="1"/>
          <p:nvPr/>
        </p:nvSpPr>
        <p:spPr>
          <a:xfrm>
            <a:off x="253402" y="1120190"/>
            <a:ext cx="3909023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  <a:cs typeface="Arial" panose="020B0604020202020204" pitchFamily="34" charset="0"/>
              </a:rPr>
              <a:t>Safety functions are classified in three categories; SIL 1, 2 or 3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  <a:cs typeface="Arial" panose="020B0604020202020204" pitchFamily="34" charset="0"/>
              </a:rPr>
              <a:t>S7-400 H and S7-300 F technologies</a:t>
            </a:r>
          </a:p>
          <a:p>
            <a:pPr marL="265113">
              <a:spcBef>
                <a:spcPts val="0"/>
              </a:spcBef>
              <a:tabLst>
                <a:tab pos="623888" algn="l"/>
              </a:tabLst>
            </a:pPr>
            <a:r>
              <a:rPr lang="en-US" sz="1600" dirty="0" smtClean="0">
                <a:latin typeface="+mn-lt"/>
                <a:cs typeface="Arial" panose="020B0604020202020204" pitchFamily="34" charset="0"/>
              </a:rPr>
              <a:t>    </a:t>
            </a:r>
            <a:endParaRPr lang="en-US" sz="16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245865" y="3071780"/>
            <a:ext cx="4405682" cy="795370"/>
          </a:xfrm>
          <a:prstGeom prst="rect">
            <a:avLst/>
          </a:prstGeom>
        </p:spPr>
        <p:txBody>
          <a:bodyPr lIns="36000" rIns="3600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ＭＳ Ｐゴシック" pitchFamily="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itchFamily="34" charset="0"/>
              <a:buNone/>
            </a:pPr>
            <a:r>
              <a:rPr lang="en-US" sz="1800" dirty="0" smtClean="0"/>
              <a:t>Final design suspended for lack of inputs and project schedule</a:t>
            </a:r>
          </a:p>
          <a:p>
            <a:pPr marL="0" indent="0" eaLnBrk="1" hangingPunct="1">
              <a:buFont typeface="Arial" pitchFamily="34" charset="0"/>
              <a:buNone/>
            </a:pPr>
            <a:endParaRPr lang="en-US" sz="1800" dirty="0" smtClean="0"/>
          </a:p>
          <a:p>
            <a:pPr marL="0" indent="0" eaLnBrk="1" hangingPunct="1">
              <a:buFont typeface="Arial" pitchFamily="34" charset="0"/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         </a:t>
            </a:r>
            <a:endParaRPr lang="en-US" sz="1800" dirty="0"/>
          </a:p>
        </p:txBody>
      </p:sp>
      <p:pic>
        <p:nvPicPr>
          <p:cNvPr id="7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850" y="413782"/>
            <a:ext cx="4049319" cy="4283269"/>
          </a:xfrm>
        </p:spPr>
      </p:pic>
      <p:cxnSp>
        <p:nvCxnSpPr>
          <p:cNvPr id="8" name="Straight Arrow Connector 7"/>
          <p:cNvCxnSpPr/>
          <p:nvPr/>
        </p:nvCxnSpPr>
        <p:spPr bwMode="auto">
          <a:xfrm>
            <a:off x="5066532" y="409575"/>
            <a:ext cx="0" cy="26390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 rot="16200000">
            <a:off x="4368021" y="1452403"/>
            <a:ext cx="970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CSS-OS</a:t>
            </a:r>
            <a:endParaRPr lang="en-GB" sz="1400" dirty="0">
              <a:latin typeface="+mj-lt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5066532" y="3048654"/>
            <a:ext cx="0" cy="142697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 rot="16200000">
            <a:off x="4175455" y="3592863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PSS-OS x n</a:t>
            </a:r>
            <a:endParaRPr lang="en-GB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965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GB" dirty="0"/>
          </a:p>
        </p:txBody>
      </p:sp>
      <p:sp>
        <p:nvSpPr>
          <p:cNvPr id="48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800" dirty="0" smtClean="0"/>
              <a:t>ITER 2016 baseline approved by ITER Council in November 2016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dirty="0" smtClean="0"/>
              <a:t>Underpinned with detailed resource loading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dirty="0" smtClean="0"/>
              <a:t>Staged approach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  <p:grpSp>
        <p:nvGrpSpPr>
          <p:cNvPr id="7" name="Group 6"/>
          <p:cNvGrpSpPr/>
          <p:nvPr/>
        </p:nvGrpSpPr>
        <p:grpSpPr>
          <a:xfrm>
            <a:off x="33440" y="1612106"/>
            <a:ext cx="9131658" cy="2481928"/>
            <a:chOff x="83019" y="1385966"/>
            <a:chExt cx="9131658" cy="248192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07505" y="2889200"/>
              <a:ext cx="8856983" cy="0"/>
            </a:xfrm>
            <a:prstGeom prst="line">
              <a:avLst/>
            </a:prstGeom>
            <a:ln w="15875"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83019" y="2139702"/>
              <a:ext cx="97026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First Plasma </a:t>
              </a:r>
              <a:r>
                <a:rPr lang="en-US" sz="1000" b="1" dirty="0" smtClean="0"/>
                <a:t>(FP)</a:t>
              </a:r>
            </a:p>
            <a:p>
              <a:r>
                <a:rPr lang="en-US" sz="1000" b="1" dirty="0" smtClean="0"/>
                <a:t>Dec. 2025</a:t>
              </a:r>
              <a:endParaRPr lang="en-GB" sz="1000" b="1" dirty="0"/>
            </a:p>
          </p:txBody>
        </p:sp>
        <p:sp>
          <p:nvSpPr>
            <p:cNvPr id="10" name="5-Point Star 9"/>
            <p:cNvSpPr/>
            <p:nvPr/>
          </p:nvSpPr>
          <p:spPr bwMode="auto">
            <a:xfrm>
              <a:off x="288032" y="2713180"/>
              <a:ext cx="251520" cy="257744"/>
            </a:xfrm>
            <a:prstGeom prst="star5">
              <a:avLst/>
            </a:prstGeom>
            <a:solidFill>
              <a:schemeClr val="accent5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1" name="5-Point Star 10"/>
            <p:cNvSpPr/>
            <p:nvPr/>
          </p:nvSpPr>
          <p:spPr bwMode="auto">
            <a:xfrm>
              <a:off x="1092374" y="2736708"/>
              <a:ext cx="251520" cy="257744"/>
            </a:xfrm>
            <a:prstGeom prst="star5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99592" y="1980446"/>
              <a:ext cx="9361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FP Finished and Start of Assembly II </a:t>
              </a:r>
            </a:p>
            <a:p>
              <a:r>
                <a:rPr lang="en-US" sz="1000" b="1" dirty="0" smtClean="0"/>
                <a:t>Jun. 2026</a:t>
              </a:r>
              <a:endParaRPr lang="en-GB" sz="1000" b="1" dirty="0"/>
            </a:p>
          </p:txBody>
        </p:sp>
        <p:sp>
          <p:nvSpPr>
            <p:cNvPr id="13" name="Diamond 12"/>
            <p:cNvSpPr/>
            <p:nvPr/>
          </p:nvSpPr>
          <p:spPr>
            <a:xfrm>
              <a:off x="2267744" y="2740592"/>
              <a:ext cx="144016" cy="288032"/>
            </a:xfrm>
            <a:prstGeom prst="diamond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07704" y="2124462"/>
              <a:ext cx="97026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End of Assembly II</a:t>
              </a:r>
            </a:p>
            <a:p>
              <a:r>
                <a:rPr lang="en-US" sz="1000" b="1" dirty="0" smtClean="0"/>
                <a:t>Jun. 2028</a:t>
              </a:r>
              <a:endParaRPr lang="en-GB" sz="1000" b="1" dirty="0"/>
            </a:p>
          </p:txBody>
        </p:sp>
        <p:sp>
          <p:nvSpPr>
            <p:cNvPr id="15" name="5-Point Star 14"/>
            <p:cNvSpPr/>
            <p:nvPr/>
          </p:nvSpPr>
          <p:spPr bwMode="auto">
            <a:xfrm>
              <a:off x="3065959" y="2727183"/>
              <a:ext cx="251520" cy="257744"/>
            </a:xfrm>
            <a:prstGeom prst="star5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59910" y="1692414"/>
              <a:ext cx="9702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Start of </a:t>
              </a:r>
              <a:r>
                <a:rPr lang="en-US" sz="1000" dirty="0"/>
                <a:t>Pre-Fusion Power </a:t>
              </a:r>
              <a:r>
                <a:rPr lang="en-US" sz="1000" dirty="0" smtClean="0"/>
                <a:t>Operation-I  </a:t>
              </a:r>
              <a:r>
                <a:rPr lang="en-US" sz="1000" b="1" dirty="0"/>
                <a:t>(</a:t>
              </a:r>
              <a:r>
                <a:rPr lang="en-US" sz="1000" b="1" dirty="0" smtClean="0"/>
                <a:t>SP)</a:t>
              </a:r>
            </a:p>
            <a:p>
              <a:r>
                <a:rPr lang="en-US" sz="1000" b="1" dirty="0" smtClean="0"/>
                <a:t>Dec. 2028</a:t>
              </a:r>
              <a:endParaRPr lang="en-GB" sz="1000" b="1" dirty="0"/>
            </a:p>
          </p:txBody>
        </p:sp>
        <p:sp>
          <p:nvSpPr>
            <p:cNvPr id="17" name="5-Point Star 16"/>
            <p:cNvSpPr/>
            <p:nvPr/>
          </p:nvSpPr>
          <p:spPr bwMode="auto">
            <a:xfrm>
              <a:off x="3948886" y="2736708"/>
              <a:ext cx="251520" cy="257744"/>
            </a:xfrm>
            <a:prstGeom prst="star5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30179" y="1548398"/>
              <a:ext cx="97026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End of Pre-Fusion Power Operation-I and Start of Assembly III</a:t>
              </a:r>
            </a:p>
            <a:p>
              <a:r>
                <a:rPr lang="en-US" sz="1000" b="1" dirty="0" smtClean="0"/>
                <a:t>Jun. 2030</a:t>
              </a:r>
              <a:endParaRPr lang="en-GB" sz="1000" b="1" dirty="0"/>
            </a:p>
          </p:txBody>
        </p:sp>
        <p:sp>
          <p:nvSpPr>
            <p:cNvPr id="19" name="Diamond 18"/>
            <p:cNvSpPr/>
            <p:nvPr/>
          </p:nvSpPr>
          <p:spPr>
            <a:xfrm>
              <a:off x="4971856" y="2740592"/>
              <a:ext cx="144016" cy="288032"/>
            </a:xfrm>
            <a:prstGeom prst="diamond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44008" y="2146528"/>
              <a:ext cx="97026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End of Assembly III</a:t>
              </a:r>
            </a:p>
            <a:p>
              <a:r>
                <a:rPr lang="en-US" sz="1000" b="1" dirty="0" smtClean="0"/>
                <a:t>Sep. 2031</a:t>
              </a:r>
              <a:endParaRPr lang="en-GB" sz="1000" b="1" dirty="0"/>
            </a:p>
          </p:txBody>
        </p:sp>
        <p:sp>
          <p:nvSpPr>
            <p:cNvPr id="21" name="5-Point Star 20"/>
            <p:cNvSpPr/>
            <p:nvPr/>
          </p:nvSpPr>
          <p:spPr bwMode="auto">
            <a:xfrm>
              <a:off x="5796136" y="2716401"/>
              <a:ext cx="251520" cy="257744"/>
            </a:xfrm>
            <a:prstGeom prst="star5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73939" y="1836430"/>
              <a:ext cx="97026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/>
                <a:t>Pre-Fusion Power </a:t>
              </a:r>
              <a:r>
                <a:rPr lang="en-US" sz="1000" dirty="0" smtClean="0"/>
                <a:t>Operation-II </a:t>
              </a:r>
              <a:r>
                <a:rPr lang="en-US" sz="1000" b="1" dirty="0" smtClean="0"/>
                <a:t>(TP)</a:t>
              </a:r>
            </a:p>
            <a:p>
              <a:r>
                <a:rPr lang="en-US" sz="1000" b="1" dirty="0" smtClean="0"/>
                <a:t>Jun. 2032</a:t>
              </a:r>
              <a:endParaRPr lang="en-GB" sz="1000" b="1" dirty="0"/>
            </a:p>
          </p:txBody>
        </p:sp>
        <p:sp>
          <p:nvSpPr>
            <p:cNvPr id="23" name="5-Point Star 22"/>
            <p:cNvSpPr/>
            <p:nvPr/>
          </p:nvSpPr>
          <p:spPr bwMode="auto">
            <a:xfrm>
              <a:off x="6789514" y="2721572"/>
              <a:ext cx="251520" cy="257744"/>
            </a:xfrm>
            <a:prstGeom prst="star5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20288" y="1385966"/>
              <a:ext cx="118997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End of </a:t>
              </a:r>
              <a:r>
                <a:rPr lang="en-US" sz="1000" dirty="0"/>
                <a:t>Pre-Fusion Power </a:t>
              </a:r>
              <a:r>
                <a:rPr lang="en-US" sz="1000" dirty="0" smtClean="0"/>
                <a:t>Operation-II  and </a:t>
              </a:r>
              <a:r>
                <a:rPr lang="en-US" sz="1000" dirty="0"/>
                <a:t>S</a:t>
              </a:r>
              <a:r>
                <a:rPr lang="en-US" sz="1000" dirty="0" smtClean="0"/>
                <a:t>tart of Pre- </a:t>
              </a:r>
              <a:r>
                <a:rPr lang="en-US" sz="1000" dirty="0"/>
                <a:t>N</a:t>
              </a:r>
              <a:r>
                <a:rPr lang="en-US" sz="1000" dirty="0" smtClean="0"/>
                <a:t>uclear </a:t>
              </a:r>
              <a:r>
                <a:rPr lang="en-US" sz="1000" dirty="0"/>
                <a:t>S</a:t>
              </a:r>
              <a:r>
                <a:rPr lang="en-US" sz="1000" dirty="0" smtClean="0"/>
                <a:t>hutdown for Assembly IV</a:t>
              </a:r>
            </a:p>
            <a:p>
              <a:r>
                <a:rPr lang="en-US" sz="1000" b="1" dirty="0" smtClean="0"/>
                <a:t>Mar. 2034</a:t>
              </a:r>
              <a:endParaRPr lang="en-GB" sz="1000" b="1" dirty="0"/>
            </a:p>
          </p:txBody>
        </p:sp>
        <p:sp>
          <p:nvSpPr>
            <p:cNvPr id="25" name="Diamond 24"/>
            <p:cNvSpPr/>
            <p:nvPr/>
          </p:nvSpPr>
          <p:spPr>
            <a:xfrm>
              <a:off x="7704471" y="2741862"/>
              <a:ext cx="144016" cy="288032"/>
            </a:xfrm>
            <a:prstGeom prst="diamond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418155" y="1692414"/>
              <a:ext cx="9702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End of Pre-Nuclear Shutdown for Assembly IV</a:t>
              </a:r>
            </a:p>
            <a:p>
              <a:r>
                <a:rPr lang="en-US" sz="1000" b="1" dirty="0" smtClean="0"/>
                <a:t>Mar. 2035</a:t>
              </a:r>
              <a:endParaRPr lang="en-GB" sz="10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244408" y="1838752"/>
              <a:ext cx="97026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Fusion Power Operation</a:t>
              </a:r>
            </a:p>
            <a:p>
              <a:r>
                <a:rPr lang="en-US" sz="1000" b="1" dirty="0" smtClean="0"/>
                <a:t>(DT)</a:t>
              </a:r>
            </a:p>
            <a:p>
              <a:r>
                <a:rPr lang="en-US" sz="1000" b="1" dirty="0" smtClean="0"/>
                <a:t>Dec. 2035</a:t>
              </a:r>
              <a:endParaRPr lang="en-GB" sz="10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13792" y="3160008"/>
              <a:ext cx="807740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Engineering Operation (SC Magnets)</a:t>
              </a:r>
            </a:p>
            <a:p>
              <a:r>
                <a:rPr lang="en-US" sz="800" dirty="0"/>
                <a:t>(</a:t>
              </a:r>
              <a:r>
                <a:rPr lang="en-US" sz="800" dirty="0" smtClean="0"/>
                <a:t>6 Months)</a:t>
              </a:r>
              <a:endParaRPr lang="en-GB" sz="8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26592" y="3160008"/>
              <a:ext cx="1113159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Assembly II</a:t>
              </a:r>
            </a:p>
            <a:p>
              <a:r>
                <a:rPr lang="en-US" sz="800" dirty="0" smtClean="0"/>
                <a:t>(24 Months)</a:t>
              </a:r>
            </a:p>
            <a:p>
              <a:endParaRPr lang="en-GB" sz="800" dirty="0"/>
            </a:p>
          </p:txBody>
        </p:sp>
        <p:cxnSp>
          <p:nvCxnSpPr>
            <p:cNvPr id="30" name="Straight Connector 19"/>
            <p:cNvCxnSpPr>
              <a:cxnSpLocks noChangeShapeType="1"/>
            </p:cNvCxnSpPr>
            <p:nvPr/>
          </p:nvCxnSpPr>
          <p:spPr bwMode="auto">
            <a:xfrm>
              <a:off x="413792" y="2911584"/>
              <a:ext cx="0" cy="2484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Connector 19"/>
            <p:cNvCxnSpPr>
              <a:cxnSpLocks noChangeShapeType="1"/>
            </p:cNvCxnSpPr>
            <p:nvPr/>
          </p:nvCxnSpPr>
          <p:spPr bwMode="auto">
            <a:xfrm>
              <a:off x="1224605" y="2958270"/>
              <a:ext cx="0" cy="2058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Straight Connector 19"/>
            <p:cNvCxnSpPr>
              <a:cxnSpLocks noChangeShapeType="1"/>
            </p:cNvCxnSpPr>
            <p:nvPr/>
          </p:nvCxnSpPr>
          <p:spPr bwMode="auto">
            <a:xfrm>
              <a:off x="2339752" y="3026161"/>
              <a:ext cx="0" cy="1338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" name="TextBox 32"/>
            <p:cNvSpPr txBox="1"/>
            <p:nvPr/>
          </p:nvSpPr>
          <p:spPr>
            <a:xfrm>
              <a:off x="2339751" y="3160008"/>
              <a:ext cx="851967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Integrated Comm. II (6 Months)</a:t>
              </a:r>
              <a:endParaRPr lang="en-GB" sz="800" dirty="0"/>
            </a:p>
          </p:txBody>
        </p:sp>
        <p:cxnSp>
          <p:nvCxnSpPr>
            <p:cNvPr id="34" name="Straight Connector 19"/>
            <p:cNvCxnSpPr>
              <a:cxnSpLocks noChangeShapeType="1"/>
            </p:cNvCxnSpPr>
            <p:nvPr/>
          </p:nvCxnSpPr>
          <p:spPr bwMode="auto">
            <a:xfrm>
              <a:off x="3209430" y="2928529"/>
              <a:ext cx="0" cy="2314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Straight Connector 19"/>
            <p:cNvCxnSpPr>
              <a:cxnSpLocks noChangeShapeType="1"/>
            </p:cNvCxnSpPr>
            <p:nvPr/>
          </p:nvCxnSpPr>
          <p:spPr bwMode="auto">
            <a:xfrm>
              <a:off x="4077821" y="2921110"/>
              <a:ext cx="0" cy="2388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" name="TextBox 35"/>
            <p:cNvSpPr txBox="1"/>
            <p:nvPr/>
          </p:nvSpPr>
          <p:spPr>
            <a:xfrm>
              <a:off x="3191719" y="3164081"/>
              <a:ext cx="882927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Pre-Fusion Power Operation-I (18 Months)</a:t>
              </a:r>
              <a:endParaRPr lang="en-GB" sz="800" dirty="0"/>
            </a:p>
          </p:txBody>
        </p:sp>
        <p:cxnSp>
          <p:nvCxnSpPr>
            <p:cNvPr id="37" name="Straight Connector 19"/>
            <p:cNvCxnSpPr>
              <a:cxnSpLocks noChangeShapeType="1"/>
            </p:cNvCxnSpPr>
            <p:nvPr/>
          </p:nvCxnSpPr>
          <p:spPr bwMode="auto">
            <a:xfrm>
              <a:off x="5043864" y="2984927"/>
              <a:ext cx="0" cy="1750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Straight Connector 19"/>
            <p:cNvCxnSpPr>
              <a:cxnSpLocks noChangeShapeType="1"/>
            </p:cNvCxnSpPr>
            <p:nvPr/>
          </p:nvCxnSpPr>
          <p:spPr bwMode="auto">
            <a:xfrm>
              <a:off x="5921896" y="2915828"/>
              <a:ext cx="0" cy="2441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Straight Connector 19"/>
            <p:cNvCxnSpPr>
              <a:cxnSpLocks noChangeShapeType="1"/>
            </p:cNvCxnSpPr>
            <p:nvPr/>
          </p:nvCxnSpPr>
          <p:spPr bwMode="auto">
            <a:xfrm>
              <a:off x="6918970" y="2928529"/>
              <a:ext cx="0" cy="2314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TextBox 39"/>
            <p:cNvSpPr txBox="1"/>
            <p:nvPr/>
          </p:nvSpPr>
          <p:spPr>
            <a:xfrm>
              <a:off x="5928708" y="3158548"/>
              <a:ext cx="990262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Pre-Fusion Power </a:t>
              </a:r>
              <a:r>
                <a:rPr lang="en-US" sz="800" dirty="0" smtClean="0"/>
                <a:t>Operation-II (21 Months)</a:t>
              </a:r>
            </a:p>
            <a:p>
              <a:endParaRPr lang="en-GB" sz="800" dirty="0"/>
            </a:p>
          </p:txBody>
        </p:sp>
        <p:cxnSp>
          <p:nvCxnSpPr>
            <p:cNvPr id="41" name="Straight Connector 19"/>
            <p:cNvCxnSpPr>
              <a:cxnSpLocks noChangeShapeType="1"/>
            </p:cNvCxnSpPr>
            <p:nvPr/>
          </p:nvCxnSpPr>
          <p:spPr bwMode="auto">
            <a:xfrm>
              <a:off x="7780299" y="3008725"/>
              <a:ext cx="0" cy="1553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Straight Connector 19"/>
            <p:cNvCxnSpPr>
              <a:cxnSpLocks noChangeShapeType="1"/>
            </p:cNvCxnSpPr>
            <p:nvPr/>
          </p:nvCxnSpPr>
          <p:spPr bwMode="auto">
            <a:xfrm>
              <a:off x="8641626" y="2976141"/>
              <a:ext cx="0" cy="1879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3" name="TextBox 42"/>
            <p:cNvSpPr txBox="1"/>
            <p:nvPr/>
          </p:nvSpPr>
          <p:spPr>
            <a:xfrm>
              <a:off x="6913499" y="3162792"/>
              <a:ext cx="866800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Assembly IV (12 Months)</a:t>
              </a:r>
              <a:endParaRPr lang="en-GB" sz="8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780299" y="3164081"/>
              <a:ext cx="861327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Integrated Comm. IV (9 Months)</a:t>
              </a:r>
              <a:endParaRPr lang="en-GB" sz="8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043865" y="3158548"/>
              <a:ext cx="880686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Integrated Comm. III (9 Months)</a:t>
              </a:r>
              <a:endParaRPr lang="en-GB" sz="8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074647" y="3158548"/>
              <a:ext cx="969218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Assembly III (15 Months)</a:t>
              </a:r>
              <a:endParaRPr lang="en-GB" sz="800" dirty="0"/>
            </a:p>
          </p:txBody>
        </p:sp>
        <p:sp>
          <p:nvSpPr>
            <p:cNvPr id="47" name="6-Point Star 46"/>
            <p:cNvSpPr/>
            <p:nvPr/>
          </p:nvSpPr>
          <p:spPr bwMode="auto">
            <a:xfrm>
              <a:off x="8489540" y="2695260"/>
              <a:ext cx="304171" cy="349008"/>
            </a:xfrm>
            <a:prstGeom prst="star6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sp>
        <p:nvSpPr>
          <p:cNvPr id="50" name="Rectangle 2"/>
          <p:cNvSpPr txBox="1">
            <a:spLocks noChangeAspect="1" noChangeArrowheads="1"/>
          </p:cNvSpPr>
          <p:nvPr/>
        </p:nvSpPr>
        <p:spPr bwMode="auto">
          <a:xfrm>
            <a:off x="706898" y="3980334"/>
            <a:ext cx="8458200" cy="56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1400" b="0" kern="0" dirty="0" smtClean="0">
                <a:solidFill>
                  <a:schemeClr val="tx1"/>
                </a:solidFill>
              </a:rPr>
              <a:t>           add 46                                              add 29                                               add 18</a:t>
            </a:r>
          </a:p>
          <a:p>
            <a:pPr algn="l"/>
            <a:r>
              <a:rPr lang="en-US" sz="1400" b="0" kern="0" dirty="0">
                <a:solidFill>
                  <a:schemeClr val="tx1"/>
                </a:solidFill>
              </a:rPr>
              <a:t> </a:t>
            </a:r>
            <a:r>
              <a:rPr lang="en-US" sz="1400" b="0" kern="0" dirty="0" smtClean="0">
                <a:solidFill>
                  <a:schemeClr val="tx1"/>
                </a:solidFill>
              </a:rPr>
              <a:t>          plant system I&amp;C                              plant system I&amp;C                              plant system I&amp;C</a:t>
            </a:r>
          </a:p>
        </p:txBody>
      </p:sp>
    </p:spTree>
    <p:extLst>
      <p:ext uri="{BB962C8B-B14F-4D97-AF65-F5344CB8AC3E}">
        <p14:creationId xmlns:p14="http://schemas.microsoft.com/office/powerpoint/2010/main" val="347555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00" y="572400"/>
            <a:ext cx="8189690" cy="457161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595222" y="2104845"/>
            <a:ext cx="1121434" cy="81088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914354" y="4615132"/>
            <a:ext cx="8203721" cy="49362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>
                  <a:solidFill>
                    <a:srgbClr val="FFFFFF"/>
                  </a:solidFill>
                </a:ln>
                <a:solidFill>
                  <a:schemeClr val="tx1"/>
                </a:solidFill>
              </a:rPr>
              <a:t>Dependency on plant system I&amp;C installation and site acceptance test</a:t>
            </a:r>
            <a:endParaRPr lang="en-GB" b="1" dirty="0">
              <a:ln>
                <a:solidFill>
                  <a:srgbClr val="FFFFFF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3027" y="3821503"/>
            <a:ext cx="8203721" cy="12872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>
                  <a:solidFill>
                    <a:srgbClr val="FFFFFF"/>
                  </a:solidFill>
                </a:ln>
                <a:solidFill>
                  <a:schemeClr val="tx1"/>
                </a:solidFill>
              </a:rPr>
              <a:t>Dependency on buildings availability</a:t>
            </a:r>
            <a:endParaRPr lang="en-GB" b="1" dirty="0">
              <a:ln>
                <a:solidFill>
                  <a:srgbClr val="FFFFFF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22982" y="3252157"/>
            <a:ext cx="8203721" cy="185659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>
                  <a:solidFill>
                    <a:srgbClr val="FFFFFF"/>
                  </a:solidFill>
                </a:ln>
                <a:solidFill>
                  <a:schemeClr val="tx1"/>
                </a:solidFill>
              </a:rPr>
              <a:t>Deliveries to project (plant system I&amp;C and site)</a:t>
            </a:r>
            <a:endParaRPr lang="en-GB" b="1" dirty="0">
              <a:ln>
                <a:solidFill>
                  <a:srgbClr val="FFFFFF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23027" y="1708030"/>
            <a:ext cx="8203721" cy="332979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>
                  <a:solidFill>
                    <a:srgbClr val="FFFFFF"/>
                  </a:solidFill>
                </a:ln>
                <a:solidFill>
                  <a:schemeClr val="tx1"/>
                </a:solidFill>
              </a:rPr>
              <a:t>Design of central systems almost complete</a:t>
            </a:r>
            <a:endParaRPr lang="en-GB" b="1" dirty="0">
              <a:ln>
                <a:solidFill>
                  <a:srgbClr val="FFFFFF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73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00" y="572400"/>
            <a:ext cx="8189690" cy="457161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GB" dirty="0"/>
          </a:p>
        </p:txBody>
      </p:sp>
      <p:sp>
        <p:nvSpPr>
          <p:cNvPr id="3" name="Oval 2"/>
          <p:cNvSpPr/>
          <p:nvPr/>
        </p:nvSpPr>
        <p:spPr>
          <a:xfrm>
            <a:off x="4641850" y="3433313"/>
            <a:ext cx="1155103" cy="19840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5"/>
          <p:cNvSpPr/>
          <p:nvPr/>
        </p:nvSpPr>
        <p:spPr>
          <a:xfrm>
            <a:off x="5589917" y="2533650"/>
            <a:ext cx="2706358" cy="899663"/>
          </a:xfrm>
          <a:prstGeom prst="roundRect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Control building (B71)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postponed 4 years!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31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Mitigation: Temporary Control Rooms</a:t>
            </a:r>
            <a:endParaRPr lang="en-GB" dirty="0"/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395536" y="620688"/>
            <a:ext cx="8280920" cy="15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795338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sz="2000" b="1" u="sng" kern="0" dirty="0" smtClean="0"/>
              <a:t>Requirements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kern="0" dirty="0" smtClean="0"/>
              <a:t>The central infrastructure and services must be available soon</a:t>
            </a:r>
            <a:endParaRPr lang="en-US" sz="1600" kern="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kern="0" dirty="0" smtClean="0"/>
              <a:t>Human Machine Interfaces must be provided for plant system I&amp;C integration</a:t>
            </a:r>
            <a:endParaRPr lang="en-US" sz="1600" kern="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kern="0" dirty="0" smtClean="0"/>
              <a:t>Migration of all plant systems I&amp;C control to B71 must be achieved within 18 months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395536" y="2440686"/>
            <a:ext cx="8280920" cy="157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795338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sz="2000" b="1" u="sng" kern="0" dirty="0" smtClean="0"/>
              <a:t>Implementation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kern="0" dirty="0" smtClean="0"/>
              <a:t>Create temporary local autonomous “islands” in strategic buildings,</a:t>
            </a:r>
            <a:br>
              <a:rPr lang="en-US" sz="1600" kern="0" dirty="0" smtClean="0"/>
            </a:br>
            <a:r>
              <a:rPr lang="en-US" sz="1600" kern="0" dirty="0" smtClean="0"/>
              <a:t>providing central services and Human Machine Interfaces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kern="0" dirty="0" smtClean="0"/>
              <a:t>Connect islands with temporary cables to provide inter building connectivity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kern="0" dirty="0" smtClean="0"/>
              <a:t>Maximize emulation of final system to simplify migration to B71</a:t>
            </a:r>
          </a:p>
          <a:p>
            <a:pPr algn="l"/>
            <a:endParaRPr lang="en-US" sz="2000" i="1" kern="0" dirty="0">
              <a:solidFill>
                <a:srgbClr val="FF000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kern="0" dirty="0"/>
          </a:p>
        </p:txBody>
      </p:sp>
    </p:spTree>
    <p:extLst>
      <p:ext uri="{BB962C8B-B14F-4D97-AF65-F5344CB8AC3E}">
        <p14:creationId xmlns:p14="http://schemas.microsoft.com/office/powerpoint/2010/main" val="100325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3403560" cy="363312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Temporary Control Rooms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323527" y="1828800"/>
            <a:ext cx="5044669" cy="1248437"/>
            <a:chOff x="323527" y="1828800"/>
            <a:chExt cx="5044669" cy="124843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028" y="1979773"/>
              <a:ext cx="1488168" cy="1097464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 bwMode="auto">
            <a:xfrm>
              <a:off x="1455596" y="2265471"/>
              <a:ext cx="1429117" cy="521272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323527" y="1828800"/>
              <a:ext cx="775929" cy="860455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72749" y="655844"/>
            <a:ext cx="4873675" cy="1216496"/>
            <a:chOff x="472749" y="655844"/>
            <a:chExt cx="4873675" cy="121649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8256" y="655844"/>
              <a:ext cx="1488168" cy="1216496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 bwMode="auto">
            <a:xfrm>
              <a:off x="472749" y="764704"/>
              <a:ext cx="1654182" cy="943449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649685" y="1087251"/>
            <a:ext cx="3339653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400" dirty="0" smtClean="0">
                <a:latin typeface="+mn-lt"/>
              </a:rPr>
              <a:t>Install central servers in existing CODAC hutch cubicles</a:t>
            </a:r>
          </a:p>
          <a:p>
            <a:pPr marL="457200" indent="-457200">
              <a:buFont typeface="+mj-lt"/>
              <a:buAutoNum type="arabicPeriod"/>
            </a:pPr>
            <a:endParaRPr lang="en-US" sz="9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400" dirty="0" smtClean="0">
                <a:latin typeface="+mn-lt"/>
              </a:rPr>
              <a:t>Standard HMI stations in suitable room</a:t>
            </a:r>
          </a:p>
          <a:p>
            <a:pPr marL="457200" indent="-457200">
              <a:buFont typeface="+mj-lt"/>
              <a:buAutoNum type="arabicPeriod"/>
            </a:pPr>
            <a:endParaRPr lang="en-US" sz="9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400" dirty="0" smtClean="0">
                <a:latin typeface="+mn-lt"/>
              </a:rPr>
              <a:t>Add CIS and CSS when applicable (local test tools)</a:t>
            </a:r>
          </a:p>
          <a:p>
            <a:pPr marL="457200" indent="-457200">
              <a:buFont typeface="+mj-lt"/>
              <a:buAutoNum type="arabicPeriod"/>
            </a:pPr>
            <a:endParaRPr lang="en-US" sz="9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400" dirty="0" smtClean="0">
                <a:latin typeface="+mn-lt"/>
              </a:rPr>
              <a:t>Cover all Plant Systems for First Plasma (before Control Building availability) by six Temporary Control Rooms</a:t>
            </a:r>
            <a:endParaRPr lang="en-GB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022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ITER 2016 baseline</a:t>
            </a:r>
            <a:r>
              <a:rPr lang="en-US" dirty="0"/>
              <a:t> </a:t>
            </a:r>
            <a:r>
              <a:rPr lang="en-US" dirty="0" smtClean="0"/>
              <a:t>schedule approved </a:t>
            </a:r>
            <a:r>
              <a:rPr lang="en-US" dirty="0"/>
              <a:t>by Council</a:t>
            </a:r>
            <a:endParaRPr lang="en-US" dirty="0" smtClean="0"/>
          </a:p>
          <a:p>
            <a:pPr lvl="1"/>
            <a:r>
              <a:rPr lang="en-US" dirty="0" smtClean="0"/>
              <a:t>Resource loaded, using staged approach</a:t>
            </a:r>
          </a:p>
          <a:p>
            <a:r>
              <a:rPr lang="en-US" dirty="0" smtClean="0"/>
              <a:t>CODAC Core System stabilizing</a:t>
            </a:r>
          </a:p>
          <a:p>
            <a:pPr lvl="1"/>
            <a:r>
              <a:rPr lang="en-US" dirty="0" smtClean="0"/>
              <a:t>Plant system design tool set in place</a:t>
            </a:r>
          </a:p>
          <a:p>
            <a:r>
              <a:rPr lang="en-US" dirty="0" smtClean="0"/>
              <a:t>CODAC Operation Applications under development</a:t>
            </a:r>
          </a:p>
          <a:p>
            <a:pPr lvl="1"/>
            <a:r>
              <a:rPr lang="en-US" dirty="0" smtClean="0"/>
              <a:t>Integrating important EPICS developments </a:t>
            </a:r>
          </a:p>
          <a:p>
            <a:r>
              <a:rPr lang="en-US" dirty="0" smtClean="0"/>
              <a:t>Integration effort begins this year</a:t>
            </a:r>
          </a:p>
          <a:p>
            <a:pPr lvl="1"/>
            <a:r>
              <a:rPr lang="en-US" dirty="0" smtClean="0"/>
              <a:t>Using local control rooms as control room building is delayed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66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iter.org/doc/all/content/com/gallery/media/4%20-%20aerial/2017/jan16_08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" y="0"/>
            <a:ext cx="9147463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87" y="295274"/>
            <a:ext cx="2051338" cy="428625"/>
          </a:xfrm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Thank you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 and Architecture</a:t>
            </a:r>
          </a:p>
          <a:p>
            <a:pPr lvl="1"/>
            <a:r>
              <a:rPr lang="en-US" dirty="0" smtClean="0"/>
              <a:t>System </a:t>
            </a:r>
            <a:r>
              <a:rPr lang="en-US" dirty="0" smtClean="0"/>
              <a:t>Breakdown, Networks, Structure</a:t>
            </a:r>
          </a:p>
          <a:p>
            <a:pPr lvl="1"/>
            <a:r>
              <a:rPr lang="en-US" dirty="0" smtClean="0"/>
              <a:t>Key Parameters</a:t>
            </a:r>
          </a:p>
          <a:p>
            <a:r>
              <a:rPr lang="en-US" dirty="0" smtClean="0"/>
              <a:t>CODAC Core System</a:t>
            </a:r>
          </a:p>
          <a:p>
            <a:pPr lvl="1"/>
            <a:r>
              <a:rPr lang="en-US" dirty="0" smtClean="0"/>
              <a:t>Standardization: Specification, Hardware, Software, Support</a:t>
            </a:r>
            <a:endParaRPr lang="en-US" dirty="0"/>
          </a:p>
          <a:p>
            <a:r>
              <a:rPr lang="en-US" dirty="0" smtClean="0"/>
              <a:t>CODAC Operation </a:t>
            </a:r>
            <a:r>
              <a:rPr lang="en-US" dirty="0" smtClean="0"/>
              <a:t>Applications</a:t>
            </a:r>
          </a:p>
          <a:p>
            <a:r>
              <a:rPr lang="en-US" dirty="0" smtClean="0"/>
              <a:t>Infrastructure and Protection Systems</a:t>
            </a:r>
            <a:endParaRPr lang="en-US" dirty="0" smtClean="0"/>
          </a:p>
          <a:p>
            <a:r>
              <a:rPr lang="en-US" dirty="0" smtClean="0"/>
              <a:t>Schedule</a:t>
            </a:r>
          </a:p>
          <a:p>
            <a:r>
              <a:rPr lang="en-US" dirty="0" smtClean="0"/>
              <a:t>Early Integration Approach</a:t>
            </a:r>
          </a:p>
        </p:txBody>
      </p:sp>
    </p:spTree>
    <p:extLst>
      <p:ext uri="{BB962C8B-B14F-4D97-AF65-F5344CB8AC3E}">
        <p14:creationId xmlns:p14="http://schemas.microsoft.com/office/powerpoint/2010/main" val="336040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iter.org/doc/all/content/com/gallery/media/4%20-%20aerial/2017/dji_018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7" t="24143" r="609" b="5607"/>
          <a:stretch/>
        </p:blipFill>
        <p:spPr bwMode="auto">
          <a:xfrm>
            <a:off x="180000" y="396000"/>
            <a:ext cx="8784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98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016" y="3356000"/>
            <a:ext cx="3340634" cy="13684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</a:t>
            </a:r>
            <a:r>
              <a:rPr lang="en-US" dirty="0" smtClean="0"/>
              <a:t>Level </a:t>
            </a:r>
            <a:r>
              <a:rPr lang="en-US" dirty="0"/>
              <a:t>R</a:t>
            </a:r>
            <a:r>
              <a:rPr lang="en-US" dirty="0" smtClean="0"/>
              <a:t>equirements</a:t>
            </a:r>
            <a:endParaRPr lang="en-GB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20197" y="640066"/>
            <a:ext cx="7920880" cy="273630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txBody>
          <a:bodyPr/>
          <a:lstStyle>
            <a:lvl1pPr marL="287338" indent="-287338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kern="0" dirty="0" smtClean="0"/>
              <a:t>The ITER control system </a:t>
            </a:r>
          </a:p>
          <a:p>
            <a:pPr marL="0" indent="0" algn="ctr">
              <a:buNone/>
            </a:pPr>
            <a:r>
              <a:rPr lang="en-US" sz="2800" kern="0" dirty="0" smtClean="0">
                <a:solidFill>
                  <a:schemeClr val="bg1">
                    <a:lumMod val="50000"/>
                  </a:schemeClr>
                </a:solidFill>
              </a:rPr>
              <a:t>performs the </a:t>
            </a:r>
          </a:p>
          <a:p>
            <a:pPr marL="0" indent="0" algn="ctr">
              <a:buNone/>
            </a:pPr>
            <a:r>
              <a:rPr lang="en-US" sz="2800" b="1" kern="0" dirty="0" smtClean="0"/>
              <a:t>functional integration of the ITER plant </a:t>
            </a:r>
          </a:p>
          <a:p>
            <a:pPr marL="0" indent="0" algn="ctr">
              <a:buNone/>
            </a:pPr>
            <a:r>
              <a:rPr lang="en-US" sz="2800" kern="0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</a:p>
          <a:p>
            <a:pPr marL="0" indent="0" algn="ctr">
              <a:buNone/>
            </a:pPr>
            <a:r>
              <a:rPr lang="en-US" sz="2800" b="1" kern="0" dirty="0" smtClean="0"/>
              <a:t>enables integrated and automated operation</a:t>
            </a:r>
          </a:p>
        </p:txBody>
      </p:sp>
    </p:spTree>
    <p:extLst>
      <p:ext uri="{BB962C8B-B14F-4D97-AF65-F5344CB8AC3E}">
        <p14:creationId xmlns:p14="http://schemas.microsoft.com/office/powerpoint/2010/main" val="229791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21" y="447520"/>
            <a:ext cx="5990823" cy="42601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21" y="447520"/>
            <a:ext cx="5990823" cy="42601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21" y="447520"/>
            <a:ext cx="5990823" cy="42601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21" y="447520"/>
            <a:ext cx="6007465" cy="42601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21" y="447521"/>
            <a:ext cx="6001917" cy="4254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482400"/>
            <a:ext cx="6001917" cy="42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4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99" y="495675"/>
            <a:ext cx="5977509" cy="4226243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 bwMode="auto">
          <a:xfrm>
            <a:off x="3023658" y="2050165"/>
            <a:ext cx="1492461" cy="413999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99" y="402075"/>
            <a:ext cx="6815423" cy="348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" y="410554"/>
            <a:ext cx="6815423" cy="3483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" y="410554"/>
            <a:ext cx="6815423" cy="3483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" y="410554"/>
            <a:ext cx="6815423" cy="3483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" y="410554"/>
            <a:ext cx="6815423" cy="34832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7646894" y="870704"/>
            <a:ext cx="16850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n-lt"/>
              </a:rPr>
              <a:t>CBS 1</a:t>
            </a:r>
          </a:p>
          <a:p>
            <a:endParaRPr lang="en-US" sz="1600" b="1" dirty="0" smtClean="0">
              <a:latin typeface="+mn-lt"/>
            </a:endParaRPr>
          </a:p>
          <a:p>
            <a:endParaRPr lang="en-US" sz="1600" b="1" dirty="0">
              <a:latin typeface="+mn-lt"/>
            </a:endParaRPr>
          </a:p>
          <a:p>
            <a:endParaRPr lang="en-US" sz="1600" b="1" dirty="0">
              <a:latin typeface="+mn-lt"/>
            </a:endParaRPr>
          </a:p>
          <a:p>
            <a:r>
              <a:rPr lang="en-US" sz="800" b="1" dirty="0" smtClean="0">
                <a:latin typeface="+mn-lt"/>
              </a:rPr>
              <a:t>CBS = Control Breakdown Structure</a:t>
            </a:r>
            <a:endParaRPr lang="en-GB" sz="800" b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7676632" y="2719579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n-lt"/>
              </a:rPr>
              <a:t>CBS 2</a:t>
            </a:r>
            <a:endParaRPr lang="en-GB" sz="16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1114" y="3893846"/>
            <a:ext cx="7576457" cy="925804"/>
          </a:xfrm>
          <a:prstGeom prst="rect">
            <a:avLst/>
          </a:prstGeom>
          <a:solidFill>
            <a:schemeClr val="bg1"/>
          </a:solidFill>
        </p:spPr>
        <p:txBody>
          <a:bodyPr wrap="square"/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400" b="1" dirty="0" smtClean="0">
                <a:latin typeface="+mn-lt"/>
              </a:rPr>
              <a:t>Breakdown </a:t>
            </a:r>
            <a:r>
              <a:rPr lang="en-US" sz="1400" b="1" dirty="0">
                <a:latin typeface="+mn-lt"/>
              </a:rPr>
              <a:t>in 18 </a:t>
            </a:r>
            <a:r>
              <a:rPr lang="en-US" sz="1400" b="1" dirty="0">
                <a:solidFill>
                  <a:srgbClr val="C00000"/>
                </a:solidFill>
                <a:latin typeface="+mn-lt"/>
              </a:rPr>
              <a:t>ITER control </a:t>
            </a:r>
            <a:r>
              <a:rPr lang="en-US" sz="1400" b="1" dirty="0" smtClean="0">
                <a:solidFill>
                  <a:srgbClr val="C00000"/>
                </a:solidFill>
                <a:latin typeface="+mn-lt"/>
              </a:rPr>
              <a:t>groups</a:t>
            </a:r>
            <a:r>
              <a:rPr lang="en-US" sz="1400" b="1" dirty="0" smtClean="0"/>
              <a:t> </a:t>
            </a:r>
            <a:r>
              <a:rPr lang="en-US" sz="1400" b="1" dirty="0"/>
              <a:t>(CBS level 1</a:t>
            </a:r>
            <a:r>
              <a:rPr lang="en-US" sz="1400" b="1" dirty="0" smtClean="0"/>
              <a:t>) </a:t>
            </a:r>
            <a:r>
              <a:rPr lang="en-US" sz="1400" b="1" dirty="0" smtClean="0">
                <a:latin typeface="+mn-lt"/>
              </a:rPr>
              <a:t>covering 28 PBS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400" b="1" dirty="0">
                <a:latin typeface="+mn-lt"/>
              </a:rPr>
              <a:t>An ITER control group contains many </a:t>
            </a:r>
            <a:r>
              <a:rPr lang="en-US" sz="1400" b="1" dirty="0">
                <a:solidFill>
                  <a:srgbClr val="C00000"/>
                </a:solidFill>
                <a:latin typeface="+mn-lt"/>
              </a:rPr>
              <a:t>Plant System </a:t>
            </a:r>
            <a:r>
              <a:rPr lang="en-US" sz="1400" b="1" dirty="0" smtClean="0">
                <a:solidFill>
                  <a:srgbClr val="C00000"/>
                </a:solidFill>
                <a:latin typeface="+mn-lt"/>
              </a:rPr>
              <a:t>I&amp;C</a:t>
            </a:r>
            <a:r>
              <a:rPr lang="en-US" sz="1400" b="1" dirty="0" smtClean="0">
                <a:latin typeface="+mn-lt"/>
              </a:rPr>
              <a:t>, total no. 171 (CBS </a:t>
            </a:r>
            <a:r>
              <a:rPr lang="en-US" sz="1400" b="1" dirty="0">
                <a:latin typeface="+mn-lt"/>
              </a:rPr>
              <a:t>level 2)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400" b="1" dirty="0">
                <a:latin typeface="+mn-lt"/>
              </a:rPr>
              <a:t>A Plant System I&amp;C is a deliverable from a </a:t>
            </a:r>
            <a:r>
              <a:rPr lang="en-US" sz="1400" b="1" dirty="0">
                <a:solidFill>
                  <a:srgbClr val="C00000"/>
                </a:solidFill>
                <a:latin typeface="+mn-lt"/>
              </a:rPr>
              <a:t>procurement arrangement (IN-KIND)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400" b="1" dirty="0">
                <a:latin typeface="+mn-lt"/>
              </a:rPr>
              <a:t>A procurement arrangement delivers a part, one or many Plant System </a:t>
            </a:r>
            <a:r>
              <a:rPr lang="en-US" sz="1400" b="1" dirty="0" smtClean="0">
                <a:latin typeface="+mn-lt"/>
              </a:rPr>
              <a:t>I&amp;C</a:t>
            </a:r>
          </a:p>
          <a:p>
            <a:pPr>
              <a:defRPr/>
            </a:pPr>
            <a:endParaRPr lang="en-US" sz="1400" b="1" dirty="0">
              <a:latin typeface="+mn-lt"/>
            </a:endParaRPr>
          </a:p>
          <a:p>
            <a:pPr>
              <a:defRPr/>
            </a:pPr>
            <a:endParaRPr lang="en-US" sz="1800" dirty="0">
              <a:latin typeface="+mn-lt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262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ITER_Scientific_and_General_Presentation_16/9_N4CUXK_v1_5">
  <a:themeElements>
    <a:clrScheme name="ITER_PPTemplate (2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TER_PPTemplate (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200" dirty="0" err="1" smtClean="0">
            <a:latin typeface="+mn-lt"/>
          </a:defRPr>
        </a:defPPr>
      </a:lstStyle>
    </a:txDef>
  </a:objectDefaults>
  <a:extraClrSchemeLst>
    <a:extraClrScheme>
      <a:clrScheme name="ITER_PP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12507</TotalTime>
  <Words>1774</Words>
  <Application>Microsoft Office PowerPoint</Application>
  <PresentationFormat>On-screen Show (16:9)</PresentationFormat>
  <Paragraphs>453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ITER_Scientific_and_General_Presentation_16/9_N4CUXK_v1_5</vt:lpstr>
      <vt:lpstr>ITER and its Control System –  Status and Perspectives</vt:lpstr>
      <vt:lpstr>PowerPoint Presentation</vt:lpstr>
      <vt:lpstr>PowerPoint Presentation</vt:lpstr>
      <vt:lpstr>Outline</vt:lpstr>
      <vt:lpstr>PowerPoint Presentation</vt:lpstr>
      <vt:lpstr>High Level Requirements</vt:lpstr>
      <vt:lpstr>Architecture</vt:lpstr>
      <vt:lpstr>Architecture</vt:lpstr>
      <vt:lpstr>Architecture</vt:lpstr>
      <vt:lpstr>Some Key Parameters (Quantities)</vt:lpstr>
      <vt:lpstr>Some Key Parameters (Performance)</vt:lpstr>
      <vt:lpstr>Interfaces</vt:lpstr>
      <vt:lpstr>Standardization – Specifications</vt:lpstr>
      <vt:lpstr>Standardization – Hardware</vt:lpstr>
      <vt:lpstr>Standardization – Software</vt:lpstr>
      <vt:lpstr>Standardization – I&amp;C Integration Kits</vt:lpstr>
      <vt:lpstr>Standardization – Distribution Status</vt:lpstr>
      <vt:lpstr>Standardization – HMI Style Guide and Toolkit</vt:lpstr>
      <vt:lpstr>CODAC Operation Applications</vt:lpstr>
      <vt:lpstr>CODAC Operation Applications</vt:lpstr>
      <vt:lpstr>CODAC Operation Applications</vt:lpstr>
      <vt:lpstr>CODAC Operation Applications</vt:lpstr>
      <vt:lpstr>Upgrade to EPICS 7</vt:lpstr>
      <vt:lpstr>Infrastructure</vt:lpstr>
      <vt:lpstr>Infrastructure</vt:lpstr>
      <vt:lpstr>Machine Protection I&amp;C</vt:lpstr>
      <vt:lpstr>Machine Protection I&amp;C – Slow Interlock</vt:lpstr>
      <vt:lpstr>Machine Protection I&amp;C – Fast Interlock</vt:lpstr>
      <vt:lpstr>Machine Protection I&amp;C – Hardwired Loops</vt:lpstr>
      <vt:lpstr>Nuclear Safety I&amp;C</vt:lpstr>
      <vt:lpstr>Occupational Safety I&amp;C</vt:lpstr>
      <vt:lpstr>Schedule</vt:lpstr>
      <vt:lpstr>Schedule</vt:lpstr>
      <vt:lpstr>Schedule</vt:lpstr>
      <vt:lpstr>Mitigation: Temporary Control Rooms</vt:lpstr>
      <vt:lpstr>Temporary Control Rooms</vt:lpstr>
      <vt:lpstr>Conclusions</vt:lpstr>
      <vt:lpstr>Thank you</vt:lpstr>
    </vt:vector>
  </TitlesOfParts>
  <Company>Urban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ITER and CODAC Core System - Status Update</dc:title>
  <dc:creator>Ralph.Lange@iter.org;Anders.Wallander@iter.org</dc:creator>
  <cp:lastModifiedBy>Lange Ralph</cp:lastModifiedBy>
  <cp:revision>222</cp:revision>
  <cp:lastPrinted>2017-02-17T16:29:57Z</cp:lastPrinted>
  <dcterms:created xsi:type="dcterms:W3CDTF">2014-11-05T12:34:09Z</dcterms:created>
  <dcterms:modified xsi:type="dcterms:W3CDTF">2017-05-21T21:32:51Z</dcterms:modified>
</cp:coreProperties>
</file>