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9939338" cy="1436846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8289" autoAdjust="0"/>
    <p:restoredTop sz="99874" autoAdjust="0"/>
  </p:normalViewPr>
  <p:slideViewPr>
    <p:cSldViewPr>
      <p:cViewPr>
        <p:scale>
          <a:sx n="400" d="100"/>
          <a:sy n="400" d="100"/>
        </p:scale>
        <p:origin x="-72" y="183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105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957953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888406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93095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90394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250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05206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正方形/長方形 5"/>
          <p:cNvSpPr/>
          <p:nvPr userDrawn="1"/>
        </p:nvSpPr>
        <p:spPr>
          <a:xfrm>
            <a:off x="2729193" y="4325779"/>
            <a:ext cx="18661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TUPPR005_Poster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331030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2758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412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1103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8A80E-BB18-41B0-AAF2-62976618CFF5}" type="datetimeFigureOut">
              <a:rPr kumimoji="1" lang="ja-JP" altLang="en-US" smtClean="0"/>
              <a:t>2013/5/11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2CF137-AE19-4054-849E-944B2710AE8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9774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jpe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jpe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jpeg"/><Relationship Id="rId14" Type="http://schemas.openxmlformats.org/officeDocument/2006/relationships/image" Target="../media/image13.png"/><Relationship Id="rId22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60648" y="251521"/>
            <a:ext cx="6408712" cy="854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altLang="ja-JP" sz="1200" b="1" cap="all" dirty="0"/>
              <a:t>Comparison of High Gradient Performance in Varying Cavity </a:t>
            </a:r>
            <a:r>
              <a:rPr lang="en-GB" altLang="ja-JP" sz="1200" b="1" cap="all" dirty="0" smtClean="0"/>
              <a:t>Geometries</a:t>
            </a:r>
          </a:p>
          <a:p>
            <a:pPr algn="ctr"/>
            <a:endParaRPr lang="en-US" altLang="ja-JP" sz="400" b="1" cap="all" dirty="0" smtClean="0"/>
          </a:p>
          <a:p>
            <a:pPr algn="ctr"/>
            <a:r>
              <a:rPr lang="en-GB" altLang="ja-JP" sz="1050" dirty="0" smtClean="0"/>
              <a:t>T</a:t>
            </a:r>
            <a:r>
              <a:rPr lang="en-GB" altLang="ja-JP" sz="1050" dirty="0"/>
              <a:t>. Higo</a:t>
            </a:r>
            <a:r>
              <a:rPr lang="fr-FR" altLang="ja-JP" sz="1050" baseline="30000" dirty="0"/>
              <a:t>#</a:t>
            </a:r>
            <a:r>
              <a:rPr lang="fr-FR" altLang="ja-JP" sz="1050" dirty="0"/>
              <a:t>, T. Abe, Y. Arakida, S. Matsumoto, T. Shidara, T. Takatomi, M. Yamanaka, </a:t>
            </a:r>
            <a:r>
              <a:rPr lang="fr-FR" altLang="ja-JP" sz="1050" dirty="0" smtClean="0"/>
              <a:t>KEK</a:t>
            </a:r>
            <a:r>
              <a:rPr lang="fr-FR" altLang="ja-JP" sz="1050" dirty="0"/>
              <a:t>, Ibaraki, Japan</a:t>
            </a:r>
            <a:br>
              <a:rPr lang="fr-FR" altLang="ja-JP" sz="1050" dirty="0"/>
            </a:br>
            <a:r>
              <a:rPr lang="fr-FR" altLang="ja-JP" sz="1050" dirty="0"/>
              <a:t>Y. Higashi, OKINAWA Institute of Science and Technology Graduate University, Okinawa, Japan</a:t>
            </a:r>
            <a:br>
              <a:rPr lang="fr-FR" altLang="ja-JP" sz="1050" dirty="0"/>
            </a:br>
            <a:r>
              <a:rPr lang="fr-FR" altLang="ja-JP" sz="1050" dirty="0"/>
              <a:t>A. Grudiev, G. Riddone, W. Wuensch, CERN, Geneva, </a:t>
            </a:r>
            <a:r>
              <a:rPr lang="fr-FR" altLang="ja-JP" sz="1050" dirty="0" smtClean="0"/>
              <a:t>Switzerland</a:t>
            </a:r>
            <a:endParaRPr lang="ja-JP" altLang="ja-JP" sz="1050" dirty="0"/>
          </a:p>
        </p:txBody>
      </p:sp>
      <p:grpSp>
        <p:nvGrpSpPr>
          <p:cNvPr id="13" name="グループ化 12"/>
          <p:cNvGrpSpPr/>
          <p:nvPr/>
        </p:nvGrpSpPr>
        <p:grpSpPr>
          <a:xfrm>
            <a:off x="368961" y="6190885"/>
            <a:ext cx="1652353" cy="1699387"/>
            <a:chOff x="4227876" y="5534552"/>
            <a:chExt cx="2030872" cy="2235550"/>
          </a:xfrm>
        </p:grpSpPr>
        <p:grpSp>
          <p:nvGrpSpPr>
            <p:cNvPr id="12" name="グループ化 11"/>
            <p:cNvGrpSpPr/>
            <p:nvPr/>
          </p:nvGrpSpPr>
          <p:grpSpPr>
            <a:xfrm>
              <a:off x="4264322" y="5534552"/>
              <a:ext cx="1978946" cy="1639086"/>
              <a:chOff x="4264322" y="5534552"/>
              <a:chExt cx="1978946" cy="1639086"/>
            </a:xfrm>
          </p:grpSpPr>
          <p:pic>
            <p:nvPicPr>
              <p:cNvPr id="1029" name="Picture 5" descr="C:\2013\Report and paper\130599 IPAC2013\Higo X-band\Paper\Final Submission\Figure 4.PNG"/>
              <p:cNvPicPr>
                <a:picLocks noChangeAspect="1" noChangeArrowheads="1"/>
              </p:cNvPicPr>
              <p:nvPr/>
            </p:nvPicPr>
            <p:blipFill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264322" y="5731714"/>
                <a:ext cx="1978946" cy="1441924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32" name="テキスト ボックス 31"/>
              <p:cNvSpPr txBox="1"/>
              <p:nvPr/>
            </p:nvSpPr>
            <p:spPr>
              <a:xfrm>
                <a:off x="4415359" y="5534552"/>
                <a:ext cx="1772181" cy="3441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050" dirty="0" smtClean="0">
                    <a:solidFill>
                      <a:srgbClr val="0000FF"/>
                    </a:solidFill>
                    <a:cs typeface="Times New Roman" pitchFamily="18" charset="0"/>
                  </a:rPr>
                  <a:t>BDR evolution as time</a:t>
                </a:r>
                <a:endParaRPr kumimoji="1" lang="ja-JP" altLang="en-US" sz="1050" dirty="0">
                  <a:solidFill>
                    <a:srgbClr val="0000FF"/>
                  </a:solidFill>
                  <a:cs typeface="Times New Roman" pitchFamily="18" charset="0"/>
                </a:endParaRPr>
              </a:p>
            </p:txBody>
          </p:sp>
        </p:grpSp>
        <p:sp>
          <p:nvSpPr>
            <p:cNvPr id="34" name="テキスト ボックス 33"/>
            <p:cNvSpPr txBox="1"/>
            <p:nvPr/>
          </p:nvSpPr>
          <p:spPr>
            <a:xfrm>
              <a:off x="4227876" y="7162780"/>
              <a:ext cx="2030872" cy="60732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800" dirty="0" smtClean="0">
                  <a:cs typeface="Times New Roman" pitchFamily="18" charset="0"/>
                </a:rPr>
                <a:t>Fast       Processing        Slow</a:t>
              </a:r>
            </a:p>
            <a:p>
              <a:pPr algn="ctr"/>
              <a:r>
                <a:rPr lang="en-US" altLang="ja-JP" sz="800" dirty="0" smtClean="0">
                  <a:cs typeface="Times New Roman" pitchFamily="18" charset="0"/>
                </a:rPr>
                <a:t>Undamped     Damping      Damped</a:t>
              </a:r>
            </a:p>
            <a:p>
              <a:pPr algn="ctr"/>
              <a:r>
                <a:rPr kumimoji="1" lang="en-US" altLang="ja-JP" sz="800" dirty="0" smtClean="0">
                  <a:solidFill>
                    <a:srgbClr val="FF0000"/>
                  </a:solidFill>
                  <a:cs typeface="Times New Roman" pitchFamily="18" charset="0"/>
                </a:rPr>
                <a:t> T24</a:t>
              </a:r>
              <a:r>
                <a:rPr kumimoji="1" lang="en-US" altLang="ja-JP" sz="800" dirty="0" smtClean="0">
                  <a:solidFill>
                    <a:srgbClr val="0000FF"/>
                  </a:solidFill>
                  <a:cs typeface="Times New Roman" pitchFamily="18" charset="0"/>
                </a:rPr>
                <a:t>     </a:t>
              </a:r>
              <a:r>
                <a:rPr kumimoji="1" lang="en-US" altLang="ja-JP" sz="800" dirty="0" smtClean="0">
                  <a:cs typeface="Times New Roman" pitchFamily="18" charset="0"/>
                </a:rPr>
                <a:t>&gt;&gt;   TD24  &gt;&gt;    </a:t>
              </a:r>
              <a:r>
                <a:rPr kumimoji="1" lang="en-US" altLang="ja-JP" sz="800" dirty="0" smtClean="0">
                  <a:solidFill>
                    <a:srgbClr val="006600"/>
                  </a:solidFill>
                  <a:cs typeface="Times New Roman" pitchFamily="18" charset="0"/>
                </a:rPr>
                <a:t>TD24R05</a:t>
              </a:r>
              <a:endParaRPr kumimoji="1" lang="ja-JP" altLang="en-US" sz="800" dirty="0">
                <a:solidFill>
                  <a:srgbClr val="006600"/>
                </a:solidFill>
                <a:cs typeface="Times New Roman" pitchFamily="18" charset="0"/>
              </a:endParaRPr>
            </a:p>
          </p:txBody>
        </p:sp>
      </p:grpSp>
      <p:graphicFrame>
        <p:nvGraphicFramePr>
          <p:cNvPr id="16" name="表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0978425"/>
              </p:ext>
            </p:extLst>
          </p:nvPr>
        </p:nvGraphicFramePr>
        <p:xfrm>
          <a:off x="3980724" y="3822899"/>
          <a:ext cx="2217031" cy="6222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28"/>
                <a:gridCol w="564115"/>
                <a:gridCol w="493601"/>
                <a:gridCol w="539587"/>
              </a:tblGrid>
              <a:tr h="2074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Structure</a:t>
                      </a:r>
                      <a:endParaRPr lang="ja-JP" sz="800" dirty="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TD18</a:t>
                      </a:r>
                      <a:endParaRPr lang="ja-JP" sz="800" dirty="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8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TD24</a:t>
                      </a:r>
                      <a:endParaRPr lang="ja-JP" sz="80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b="1" kern="8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TD24R05</a:t>
                      </a:r>
                      <a:endParaRPr lang="ja-JP" sz="80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kern="800" dirty="0" err="1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E</a:t>
                      </a:r>
                      <a:r>
                        <a:rPr lang="en-GB" sz="700" kern="800" baseline="-25000" dirty="0" err="1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acc</a:t>
                      </a:r>
                      <a:r>
                        <a:rPr lang="en-GB" sz="700" kern="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 [MV/m]</a:t>
                      </a:r>
                      <a:endParaRPr lang="ja-JP" sz="800" dirty="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kern="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79 ~ 120</a:t>
                      </a:r>
                      <a:endParaRPr lang="ja-JP" sz="800" dirty="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kern="8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94 ~ 102</a:t>
                      </a:r>
                      <a:endParaRPr lang="ja-JP" sz="80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kern="80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94 ~ 102</a:t>
                      </a:r>
                      <a:endParaRPr lang="ja-JP" sz="80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07416"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kern="800" dirty="0">
                          <a:effectLst/>
                          <a:latin typeface="Symbol"/>
                          <a:ea typeface="ＭＳ 明朝"/>
                          <a:cs typeface="Times New Roman"/>
                        </a:rPr>
                        <a:t>D</a:t>
                      </a:r>
                      <a:r>
                        <a:rPr lang="en-GB" sz="700" kern="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T [C]</a:t>
                      </a:r>
                      <a:endParaRPr lang="ja-JP" sz="800" dirty="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kern="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29 ~ 47</a:t>
                      </a:r>
                      <a:endParaRPr lang="ja-JP" sz="800" dirty="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kern="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25 ~ 21</a:t>
                      </a:r>
                      <a:endParaRPr lang="ja-JP" sz="800" dirty="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GB" sz="700" kern="800" dirty="0">
                          <a:effectLst/>
                          <a:latin typeface="Times New Roman"/>
                          <a:ea typeface="ＭＳ 明朝"/>
                          <a:cs typeface="Times New Roman"/>
                        </a:rPr>
                        <a:t>21 ~ 19</a:t>
                      </a:r>
                      <a:endParaRPr lang="ja-JP" sz="800" dirty="0">
                        <a:effectLst/>
                        <a:latin typeface="Times"/>
                        <a:ea typeface="ＭＳ 明朝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  <p:grpSp>
        <p:nvGrpSpPr>
          <p:cNvPr id="28" name="グループ化 27"/>
          <p:cNvGrpSpPr/>
          <p:nvPr/>
        </p:nvGrpSpPr>
        <p:grpSpPr>
          <a:xfrm>
            <a:off x="178489" y="2175002"/>
            <a:ext cx="3217960" cy="2329943"/>
            <a:chOff x="225888" y="1330838"/>
            <a:chExt cx="3365781" cy="2436972"/>
          </a:xfrm>
        </p:grpSpPr>
        <p:grpSp>
          <p:nvGrpSpPr>
            <p:cNvPr id="24" name="グループ化 23"/>
            <p:cNvGrpSpPr/>
            <p:nvPr/>
          </p:nvGrpSpPr>
          <p:grpSpPr>
            <a:xfrm>
              <a:off x="299909" y="1330838"/>
              <a:ext cx="3269928" cy="2412439"/>
              <a:chOff x="637605" y="1405551"/>
              <a:chExt cx="3269928" cy="2412439"/>
            </a:xfrm>
          </p:grpSpPr>
          <p:pic>
            <p:nvPicPr>
              <p:cNvPr id="1041" name="Picture 17"/>
              <p:cNvPicPr>
                <a:picLocks noChangeAspect="1" noChangeArrowheads="1"/>
              </p:cNvPicPr>
              <p:nvPr/>
            </p:nvPicPr>
            <p:blipFill>
              <a:blip r:embed="rId3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7605" y="2566350"/>
                <a:ext cx="958314" cy="548656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45" name="Picture 21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865004" y="1451021"/>
                <a:ext cx="469682" cy="1115329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46" name="Picture 22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434321" y="1405551"/>
                <a:ext cx="436399" cy="7549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47" name="Picture 23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60493" y="1407865"/>
                <a:ext cx="546083" cy="409184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1052" name="Picture 28" descr="C:\2013\Report and paper\130599 IPAC2013\Higo X-band\Poster\TD24R05_#2 at SLAC for shipping.JPG"/>
              <p:cNvPicPr>
                <a:picLocks noChangeAspect="1" noChangeArrowheads="1"/>
              </p:cNvPicPr>
              <p:nvPr/>
            </p:nvPicPr>
            <p:blipFill>
              <a:blip r:embed="rId7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84983" y="3154158"/>
                <a:ext cx="1015700" cy="52729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3" name="Picture 29" descr="C:\2013\Report and paper\130599 IPAC2013\Higo X-band\Poster\TD24R05#4 installation.JPG"/>
              <p:cNvPicPr>
                <a:picLocks noChangeAspect="1" noChangeArrowheads="1"/>
              </p:cNvPicPr>
              <p:nvPr/>
            </p:nvPicPr>
            <p:blipFill>
              <a:blip r:embed="rId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680396" y="2819940"/>
                <a:ext cx="1227137" cy="920353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55" name="Picture 31" descr="C:\2013\Report and paper\130599 IPAC2013\Higo X-band\Poster\RF cehck before installation.JPG"/>
              <p:cNvPicPr>
                <a:picLocks noChangeAspect="1" noChangeArrowheads="1"/>
              </p:cNvPicPr>
              <p:nvPr/>
            </p:nvPicPr>
            <p:blipFill>
              <a:blip r:embed="rId9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709916" y="3091135"/>
                <a:ext cx="969141" cy="72685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  <p:grpSp>
          <p:nvGrpSpPr>
            <p:cNvPr id="26" name="グループ化 25"/>
            <p:cNvGrpSpPr/>
            <p:nvPr/>
          </p:nvGrpSpPr>
          <p:grpSpPr>
            <a:xfrm>
              <a:off x="225888" y="1691242"/>
              <a:ext cx="3365781" cy="2076568"/>
              <a:chOff x="225888" y="1691242"/>
              <a:chExt cx="3365781" cy="2076568"/>
            </a:xfrm>
          </p:grpSpPr>
          <p:sp>
            <p:nvSpPr>
              <p:cNvPr id="65" name="テキスト ボックス 64"/>
              <p:cNvSpPr txBox="1"/>
              <p:nvPr/>
            </p:nvSpPr>
            <p:spPr>
              <a:xfrm>
                <a:off x="1549004" y="1691242"/>
                <a:ext cx="808382" cy="225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dirty="0" smtClean="0">
                    <a:cs typeface="Times New Roman" pitchFamily="18" charset="0"/>
                  </a:rPr>
                  <a:t>Cell prod.</a:t>
                </a:r>
                <a:endParaRPr kumimoji="1" lang="ja-JP" altLang="en-US" sz="800" dirty="0">
                  <a:cs typeface="Times New Roman" pitchFamily="18" charset="0"/>
                </a:endParaRPr>
              </a:p>
            </p:txBody>
          </p:sp>
          <p:sp>
            <p:nvSpPr>
              <p:cNvPr id="66" name="テキスト ボックス 65"/>
              <p:cNvSpPr txBox="1"/>
              <p:nvPr/>
            </p:nvSpPr>
            <p:spPr>
              <a:xfrm>
                <a:off x="1418959" y="1956753"/>
                <a:ext cx="957846" cy="225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dirty="0" smtClean="0">
                    <a:cs typeface="Times New Roman" pitchFamily="18" charset="0"/>
                  </a:rPr>
                  <a:t>DB &amp; Brazing</a:t>
                </a:r>
                <a:endParaRPr kumimoji="1" lang="ja-JP" altLang="en-US" sz="800" dirty="0">
                  <a:cs typeface="Times New Roman" pitchFamily="18" charset="0"/>
                </a:endParaRPr>
              </a:p>
            </p:txBody>
          </p:sp>
          <p:sp>
            <p:nvSpPr>
              <p:cNvPr id="67" name="テキスト ボックス 66"/>
              <p:cNvSpPr txBox="1"/>
              <p:nvPr/>
            </p:nvSpPr>
            <p:spPr>
              <a:xfrm>
                <a:off x="908339" y="2195735"/>
                <a:ext cx="1167203" cy="225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dirty="0" smtClean="0">
                    <a:cs typeface="Times New Roman" pitchFamily="18" charset="0"/>
                  </a:rPr>
                  <a:t>VAC bake at 650C</a:t>
                </a:r>
                <a:endParaRPr kumimoji="1" lang="ja-JP" altLang="en-US" sz="800" dirty="0">
                  <a:cs typeface="Times New Roman" pitchFamily="18" charset="0"/>
                </a:endParaRPr>
              </a:p>
            </p:txBody>
          </p:sp>
          <p:sp>
            <p:nvSpPr>
              <p:cNvPr id="68" name="テキスト ボックス 67"/>
              <p:cNvSpPr txBox="1"/>
              <p:nvPr/>
            </p:nvSpPr>
            <p:spPr>
              <a:xfrm>
                <a:off x="1171753" y="2770202"/>
                <a:ext cx="1205052" cy="225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dirty="0" smtClean="0">
                    <a:cs typeface="Times New Roman" pitchFamily="18" charset="0"/>
                  </a:rPr>
                  <a:t>RF check in cleanroom</a:t>
                </a:r>
                <a:endParaRPr kumimoji="1" lang="ja-JP" altLang="en-US" sz="800" dirty="0">
                  <a:cs typeface="Times New Roman" pitchFamily="18" charset="0"/>
                </a:endParaRPr>
              </a:p>
            </p:txBody>
          </p:sp>
          <p:sp>
            <p:nvSpPr>
              <p:cNvPr id="69" name="テキスト ボックス 68"/>
              <p:cNvSpPr txBox="1"/>
              <p:nvPr/>
            </p:nvSpPr>
            <p:spPr>
              <a:xfrm>
                <a:off x="225888" y="3542469"/>
                <a:ext cx="1137099" cy="225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800" dirty="0" smtClean="0">
                    <a:cs typeface="Times New Roman" pitchFamily="18" charset="0"/>
                  </a:rPr>
                  <a:t>Oversea shipping</a:t>
                </a:r>
                <a:endParaRPr kumimoji="1" lang="ja-JP" altLang="en-US" sz="800" dirty="0">
                  <a:cs typeface="Times New Roman" pitchFamily="18" charset="0"/>
                </a:endParaRPr>
              </a:p>
            </p:txBody>
          </p:sp>
          <p:sp>
            <p:nvSpPr>
              <p:cNvPr id="70" name="テキスト ボックス 69"/>
              <p:cNvSpPr txBox="1"/>
              <p:nvPr/>
            </p:nvSpPr>
            <p:spPr>
              <a:xfrm>
                <a:off x="2341361" y="2509965"/>
                <a:ext cx="1169860" cy="2253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800" dirty="0" smtClean="0">
                    <a:cs typeface="Times New Roman" pitchFamily="18" charset="0"/>
                  </a:rPr>
                  <a:t>Install to </a:t>
                </a:r>
                <a:r>
                  <a:rPr kumimoji="1" lang="en-US" altLang="ja-JP" sz="800" dirty="0" err="1" smtClean="0">
                    <a:cs typeface="Times New Roman" pitchFamily="18" charset="0"/>
                  </a:rPr>
                  <a:t>Nextef</a:t>
                </a:r>
                <a:endParaRPr kumimoji="1" lang="ja-JP" altLang="en-US" sz="800" dirty="0">
                  <a:cs typeface="Times New Roman" pitchFamily="18" charset="0"/>
                </a:endParaRPr>
              </a:p>
            </p:txBody>
          </p:sp>
          <p:sp>
            <p:nvSpPr>
              <p:cNvPr id="75" name="テキスト ボックス 74"/>
              <p:cNvSpPr txBox="1"/>
              <p:nvPr/>
            </p:nvSpPr>
            <p:spPr>
              <a:xfrm>
                <a:off x="2302394" y="1720051"/>
                <a:ext cx="1289275" cy="6001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000" dirty="0" smtClean="0">
                    <a:solidFill>
                      <a:srgbClr val="0000FF"/>
                    </a:solidFill>
                    <a:cs typeface="Times New Roman" pitchFamily="18" charset="0"/>
                  </a:rPr>
                  <a:t>Production and installation for setup at </a:t>
                </a:r>
                <a:r>
                  <a:rPr kumimoji="1" lang="en-US" altLang="ja-JP" sz="1000" dirty="0" err="1" smtClean="0">
                    <a:solidFill>
                      <a:srgbClr val="0000FF"/>
                    </a:solidFill>
                    <a:cs typeface="Times New Roman" pitchFamily="18" charset="0"/>
                  </a:rPr>
                  <a:t>Nextef</a:t>
                </a:r>
                <a:endParaRPr kumimoji="1" lang="ja-JP" altLang="en-US" sz="1000" dirty="0">
                  <a:solidFill>
                    <a:srgbClr val="0000FF"/>
                  </a:solidFill>
                  <a:cs typeface="Times New Roman" pitchFamily="18" charset="0"/>
                </a:endParaRPr>
              </a:p>
            </p:txBody>
          </p:sp>
        </p:grpSp>
      </p:grpSp>
      <p:grpSp>
        <p:nvGrpSpPr>
          <p:cNvPr id="33" name="グループ化 32"/>
          <p:cNvGrpSpPr/>
          <p:nvPr/>
        </p:nvGrpSpPr>
        <p:grpSpPr>
          <a:xfrm>
            <a:off x="3743505" y="2102738"/>
            <a:ext cx="2760177" cy="1681142"/>
            <a:chOff x="3573016" y="1540058"/>
            <a:chExt cx="3248355" cy="1946751"/>
          </a:xfrm>
        </p:grpSpPr>
        <p:grpSp>
          <p:nvGrpSpPr>
            <p:cNvPr id="22" name="グループ化 21"/>
            <p:cNvGrpSpPr/>
            <p:nvPr/>
          </p:nvGrpSpPr>
          <p:grpSpPr>
            <a:xfrm>
              <a:off x="3573016" y="1751420"/>
              <a:ext cx="3248355" cy="1735389"/>
              <a:chOff x="3252570" y="1538449"/>
              <a:chExt cx="3678148" cy="2062605"/>
            </a:xfrm>
          </p:grpSpPr>
          <p:grpSp>
            <p:nvGrpSpPr>
              <p:cNvPr id="2" name="グループ化 1"/>
              <p:cNvGrpSpPr/>
              <p:nvPr/>
            </p:nvGrpSpPr>
            <p:grpSpPr>
              <a:xfrm>
                <a:off x="3429508" y="2850408"/>
                <a:ext cx="3322750" cy="750646"/>
                <a:chOff x="3933564" y="4206134"/>
                <a:chExt cx="3322750" cy="750646"/>
              </a:xfrm>
            </p:grpSpPr>
            <p:pic>
              <p:nvPicPr>
                <p:cNvPr id="1036" name="Picture 12" descr="C:\2013\Report and paper\130599 IPAC2013\Higo X-band\Paper\Final Submission\Figure 1 Celter.jpg"/>
                <p:cNvPicPr>
                  <a:picLocks noChangeAspect="1" noChangeArrowheads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02553" y="4217281"/>
                  <a:ext cx="986294" cy="7394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7" name="Picture 13" descr="C:\2013\Report and paper\130599 IPAC2013\Higo X-band\Paper\Final Submission\Figure 1 Left.jpg"/>
                <p:cNvPicPr>
                  <a:picLocks noChangeAspect="1" noChangeArrowheads="1"/>
                </p:cNvPicPr>
                <p:nvPr/>
              </p:nvPicPr>
              <p:blipFill>
                <a:blip r:embed="rId11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33564" y="4206134"/>
                  <a:ext cx="895933" cy="750646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8" name="Picture 14" descr="C:\2013\Report and paper\130599 IPAC2013\Higo X-band\Paper\Final Submission\Figure 1 Right.jpg"/>
                <p:cNvPicPr>
                  <a:picLocks noChangeAspect="1" noChangeArrowheads="1"/>
                </p:cNvPicPr>
                <p:nvPr/>
              </p:nvPicPr>
              <p:blipFill>
                <a:blip r:embed="rId12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269724" y="4211707"/>
                  <a:ext cx="986590" cy="739499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grpSp>
            <p:nvGrpSpPr>
              <p:cNvPr id="20" name="グループ化 19"/>
              <p:cNvGrpSpPr/>
              <p:nvPr/>
            </p:nvGrpSpPr>
            <p:grpSpPr>
              <a:xfrm>
                <a:off x="3252570" y="1538449"/>
                <a:ext cx="3678148" cy="1247551"/>
                <a:chOff x="678631" y="3028702"/>
                <a:chExt cx="4321356" cy="1504766"/>
              </a:xfrm>
            </p:grpSpPr>
            <p:grpSp>
              <p:nvGrpSpPr>
                <p:cNvPr id="17" name="グループ化 16"/>
                <p:cNvGrpSpPr/>
                <p:nvPr/>
              </p:nvGrpSpPr>
              <p:grpSpPr>
                <a:xfrm>
                  <a:off x="3710912" y="3089819"/>
                  <a:ext cx="1289075" cy="1410891"/>
                  <a:chOff x="1836468" y="1793675"/>
                  <a:chExt cx="1289075" cy="1410891"/>
                </a:xfrm>
              </p:grpSpPr>
              <p:pic>
                <p:nvPicPr>
                  <p:cNvPr id="1042" name="Picture 18"/>
                  <p:cNvPicPr>
                    <a:picLocks noChangeAspect="1" noChangeArrowheads="1"/>
                  </p:cNvPicPr>
                  <p:nvPr/>
                </p:nvPicPr>
                <p:blipFill>
                  <a:blip r:embed="rId13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36468" y="2029817"/>
                    <a:ext cx="1289075" cy="117474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3" name="テキスト ボックス 42"/>
                  <p:cNvSpPr txBox="1"/>
                  <p:nvPr/>
                </p:nvSpPr>
                <p:spPr>
                  <a:xfrm>
                    <a:off x="1892695" y="1793675"/>
                    <a:ext cx="1120113" cy="4087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000" dirty="0" smtClean="0">
                        <a:cs typeface="Times New Roman" pitchFamily="18" charset="0"/>
                      </a:rPr>
                      <a:t>TD24R05</a:t>
                    </a:r>
                    <a:endParaRPr kumimoji="1" lang="ja-JP" altLang="en-US" sz="1000" dirty="0"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8" name="グループ化 17"/>
                <p:cNvGrpSpPr/>
                <p:nvPr/>
              </p:nvGrpSpPr>
              <p:grpSpPr>
                <a:xfrm>
                  <a:off x="2185818" y="3063684"/>
                  <a:ext cx="1318408" cy="1446056"/>
                  <a:chOff x="2185818" y="3063684"/>
                  <a:chExt cx="1318408" cy="1446056"/>
                </a:xfrm>
              </p:grpSpPr>
              <p:pic>
                <p:nvPicPr>
                  <p:cNvPr id="1043" name="Picture 19"/>
                  <p:cNvPicPr>
                    <a:picLocks noChangeAspect="1" noChangeArrowheads="1"/>
                  </p:cNvPicPr>
                  <p:nvPr/>
                </p:nvPicPr>
                <p:blipFill>
                  <a:blip r:embed="rId14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185818" y="3325961"/>
                    <a:ext cx="1318408" cy="1183779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6" name="テキスト ボックス 45"/>
                  <p:cNvSpPr txBox="1"/>
                  <p:nvPr/>
                </p:nvSpPr>
                <p:spPr>
                  <a:xfrm>
                    <a:off x="2376969" y="3063684"/>
                    <a:ext cx="936104" cy="4087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000" dirty="0" smtClean="0">
                        <a:cs typeface="Times New Roman" pitchFamily="18" charset="0"/>
                      </a:rPr>
                      <a:t>TD24</a:t>
                    </a:r>
                    <a:endParaRPr kumimoji="1" lang="ja-JP" altLang="en-US" sz="1000" dirty="0">
                      <a:cs typeface="Times New Roman" pitchFamily="18" charset="0"/>
                    </a:endParaRPr>
                  </a:p>
                </p:txBody>
              </p:sp>
            </p:grpSp>
            <p:grpSp>
              <p:nvGrpSpPr>
                <p:cNvPr id="19" name="グループ化 18"/>
                <p:cNvGrpSpPr/>
                <p:nvPr/>
              </p:nvGrpSpPr>
              <p:grpSpPr>
                <a:xfrm>
                  <a:off x="678631" y="3028702"/>
                  <a:ext cx="1389783" cy="1504766"/>
                  <a:chOff x="678631" y="3028702"/>
                  <a:chExt cx="1389783" cy="1504766"/>
                </a:xfrm>
              </p:grpSpPr>
              <p:pic>
                <p:nvPicPr>
                  <p:cNvPr id="1044" name="Picture 20"/>
                  <p:cNvPicPr>
                    <a:picLocks noChangeAspect="1" noChangeArrowheads="1"/>
                  </p:cNvPicPr>
                  <p:nvPr/>
                </p:nvPicPr>
                <p:blipFill>
                  <a:blip r:embed="rId15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78631" y="3289264"/>
                    <a:ext cx="1389783" cy="1244204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</p:pic>
              <p:sp>
                <p:nvSpPr>
                  <p:cNvPr id="49" name="テキスト ボックス 48"/>
                  <p:cNvSpPr txBox="1"/>
                  <p:nvPr/>
                </p:nvSpPr>
                <p:spPr>
                  <a:xfrm>
                    <a:off x="944763" y="3028702"/>
                    <a:ext cx="936102" cy="408753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000" dirty="0" smtClean="0">
                        <a:cs typeface="Times New Roman" pitchFamily="18" charset="0"/>
                      </a:rPr>
                      <a:t>T24</a:t>
                    </a:r>
                    <a:endParaRPr kumimoji="1" lang="ja-JP" altLang="en-US" sz="1000" dirty="0">
                      <a:cs typeface="Times New Roman" pitchFamily="18" charset="0"/>
                    </a:endParaRPr>
                  </a:p>
                </p:txBody>
              </p:sp>
            </p:grpSp>
          </p:grpSp>
        </p:grpSp>
        <p:sp>
          <p:nvSpPr>
            <p:cNvPr id="30" name="テキスト ボックス 29"/>
            <p:cNvSpPr txBox="1"/>
            <p:nvPr/>
          </p:nvSpPr>
          <p:spPr>
            <a:xfrm>
              <a:off x="3729279" y="1540058"/>
              <a:ext cx="2796065" cy="3029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050" dirty="0" smtClean="0">
                  <a:solidFill>
                    <a:srgbClr val="0000FF"/>
                  </a:solidFill>
                </a:rPr>
                <a:t>Design with reduced magnetic field</a:t>
              </a:r>
              <a:endParaRPr kumimoji="1" lang="ja-JP" altLang="en-US" sz="1050" dirty="0">
                <a:solidFill>
                  <a:srgbClr val="0000FF"/>
                </a:solidFill>
              </a:endParaRPr>
            </a:p>
          </p:txBody>
        </p:sp>
      </p:grpSp>
      <p:sp>
        <p:nvSpPr>
          <p:cNvPr id="79" name="テキスト ボックス 78"/>
          <p:cNvSpPr txBox="1"/>
          <p:nvPr/>
        </p:nvSpPr>
        <p:spPr>
          <a:xfrm>
            <a:off x="234531" y="971600"/>
            <a:ext cx="64173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altLang="ja-JP" sz="1000" i="1" dirty="0" smtClean="0"/>
              <a:t>Abstract</a:t>
            </a:r>
            <a:endParaRPr lang="en-GB" altLang="ja-JP" sz="1200" i="1" dirty="0" smtClean="0"/>
          </a:p>
          <a:p>
            <a:r>
              <a:rPr lang="en-GB" altLang="ja-JP" sz="800" dirty="0" smtClean="0"/>
              <a:t>   </a:t>
            </a:r>
            <a:r>
              <a:rPr lang="en-GB" altLang="ja-JP" sz="800" dirty="0" smtClean="0">
                <a:solidFill>
                  <a:srgbClr val="0000FF"/>
                </a:solidFill>
              </a:rPr>
              <a:t>Five </a:t>
            </a:r>
            <a:r>
              <a:rPr lang="en-GB" altLang="ja-JP" sz="800" dirty="0">
                <a:solidFill>
                  <a:srgbClr val="0000FF"/>
                </a:solidFill>
              </a:rPr>
              <a:t>types of CLIC prototype TW accelerator structures </a:t>
            </a:r>
            <a:r>
              <a:rPr lang="en-GB" altLang="ja-JP" sz="800" dirty="0"/>
              <a:t>were high-gradient </a:t>
            </a:r>
            <a:r>
              <a:rPr lang="en-GB" altLang="ja-JP" sz="800" dirty="0" smtClean="0"/>
              <a:t>tested </a:t>
            </a:r>
            <a:r>
              <a:rPr lang="en-GB" altLang="ja-JP" sz="800" dirty="0"/>
              <a:t>up to 100 MV/m </a:t>
            </a:r>
            <a:r>
              <a:rPr lang="en-GB" altLang="ja-JP" sz="800" dirty="0" smtClean="0"/>
              <a:t>level since </a:t>
            </a:r>
            <a:r>
              <a:rPr lang="en-GB" altLang="ja-JP" sz="800" dirty="0"/>
              <a:t>2008 at </a:t>
            </a:r>
            <a:r>
              <a:rPr lang="en-GB" altLang="ja-JP" sz="800" dirty="0" smtClean="0"/>
              <a:t>KEK. </a:t>
            </a:r>
          </a:p>
          <a:p>
            <a:r>
              <a:rPr lang="en-GB" altLang="ja-JP" sz="800" dirty="0" smtClean="0"/>
              <a:t>   It </a:t>
            </a:r>
            <a:r>
              <a:rPr lang="en-GB" altLang="ja-JP" sz="800" dirty="0"/>
              <a:t>was found that the ramping speed </a:t>
            </a:r>
            <a:r>
              <a:rPr lang="en-GB" altLang="ja-JP" sz="800" dirty="0" smtClean="0"/>
              <a:t>is slow in the structures with </a:t>
            </a:r>
            <a:r>
              <a:rPr lang="en-GB" altLang="ja-JP" sz="800" dirty="0"/>
              <a:t>opening ports for HOM damping with magnetic coupling became </a:t>
            </a:r>
            <a:r>
              <a:rPr lang="en-GB" altLang="ja-JP" sz="800" dirty="0" smtClean="0"/>
              <a:t>slow. </a:t>
            </a:r>
            <a:r>
              <a:rPr lang="en-GB" altLang="ja-JP" sz="800" dirty="0"/>
              <a:t>This indicates the role of </a:t>
            </a:r>
            <a:r>
              <a:rPr lang="en-GB" altLang="ja-JP" sz="800" dirty="0">
                <a:solidFill>
                  <a:srgbClr val="0000FF"/>
                </a:solidFill>
              </a:rPr>
              <a:t>the magnetic field on vacuum </a:t>
            </a:r>
            <a:r>
              <a:rPr lang="en-GB" altLang="ja-JP" sz="800" dirty="0" smtClean="0">
                <a:solidFill>
                  <a:srgbClr val="0000FF"/>
                </a:solidFill>
              </a:rPr>
              <a:t>breakdowns</a:t>
            </a:r>
            <a:r>
              <a:rPr lang="en-GB" altLang="ja-JP" sz="800" dirty="0" smtClean="0"/>
              <a:t>. </a:t>
            </a:r>
          </a:p>
          <a:p>
            <a:r>
              <a:rPr lang="en-GB" altLang="ja-JP" sz="800" dirty="0"/>
              <a:t> </a:t>
            </a:r>
            <a:r>
              <a:rPr lang="en-GB" altLang="ja-JP" sz="800" dirty="0" smtClean="0"/>
              <a:t> The </a:t>
            </a:r>
            <a:r>
              <a:rPr lang="en-GB" altLang="ja-JP" sz="800" dirty="0"/>
              <a:t>breakdown rate, BDR, of the un-damped structure </a:t>
            </a:r>
            <a:r>
              <a:rPr lang="en-GB" altLang="ja-JP" sz="800" dirty="0">
                <a:solidFill>
                  <a:srgbClr val="00B050"/>
                </a:solidFill>
              </a:rPr>
              <a:t>T24 </a:t>
            </a:r>
            <a:r>
              <a:rPr lang="en-GB" altLang="ja-JP" sz="800" dirty="0" smtClean="0">
                <a:solidFill>
                  <a:srgbClr val="00B050"/>
                </a:solidFill>
              </a:rPr>
              <a:t>was very low, clearly meeting </a:t>
            </a:r>
            <a:r>
              <a:rPr lang="en-GB" altLang="ja-JP" sz="800" dirty="0">
                <a:solidFill>
                  <a:srgbClr val="00B050"/>
                </a:solidFill>
              </a:rPr>
              <a:t>the CLIC requirement of a few 10</a:t>
            </a:r>
            <a:r>
              <a:rPr lang="en-GB" altLang="ja-JP" sz="800" baseline="30000" dirty="0">
                <a:solidFill>
                  <a:srgbClr val="00B050"/>
                </a:solidFill>
              </a:rPr>
              <a:t>-7</a:t>
            </a:r>
            <a:r>
              <a:rPr lang="en-GB" altLang="ja-JP" sz="800" dirty="0">
                <a:solidFill>
                  <a:srgbClr val="00B050"/>
                </a:solidFill>
              </a:rPr>
              <a:t>/pulse/m at 100 MV/m</a:t>
            </a:r>
            <a:r>
              <a:rPr lang="en-GB" altLang="ja-JP" sz="800" dirty="0"/>
              <a:t>. However, the </a:t>
            </a:r>
            <a:r>
              <a:rPr lang="en-GB" altLang="ja-JP" sz="800" dirty="0" smtClean="0"/>
              <a:t>BDR of </a:t>
            </a:r>
            <a:r>
              <a:rPr lang="en-GB" altLang="ja-JP" sz="800" dirty="0"/>
              <a:t>the damped structures showed </a:t>
            </a:r>
            <a:r>
              <a:rPr lang="en-GB" altLang="ja-JP" sz="800" dirty="0" smtClean="0">
                <a:solidFill>
                  <a:srgbClr val="0000FF"/>
                </a:solidFill>
              </a:rPr>
              <a:t>much higher than undamped ones</a:t>
            </a:r>
            <a:r>
              <a:rPr lang="en-GB" altLang="ja-JP" sz="800" dirty="0" smtClean="0"/>
              <a:t>. </a:t>
            </a:r>
          </a:p>
          <a:p>
            <a:r>
              <a:rPr lang="en-GB" altLang="ja-JP" sz="800" dirty="0" smtClean="0"/>
              <a:t>   </a:t>
            </a:r>
            <a:r>
              <a:rPr lang="en-GB" altLang="ja-JP" sz="800" dirty="0"/>
              <a:t>O</a:t>
            </a:r>
            <a:r>
              <a:rPr lang="en-GB" altLang="ja-JP" sz="800" dirty="0" smtClean="0"/>
              <a:t>ne </a:t>
            </a:r>
            <a:r>
              <a:rPr lang="en-GB" altLang="ja-JP" sz="800" dirty="0"/>
              <a:t>of the structures showed </a:t>
            </a:r>
            <a:r>
              <a:rPr lang="en-GB" altLang="ja-JP" sz="800" dirty="0" smtClean="0">
                <a:solidFill>
                  <a:srgbClr val="0000FF"/>
                </a:solidFill>
              </a:rPr>
              <a:t>hot spots</a:t>
            </a:r>
            <a:r>
              <a:rPr lang="en-GB" altLang="ja-JP" sz="800" dirty="0" smtClean="0"/>
              <a:t>, where frequent </a:t>
            </a:r>
            <a:r>
              <a:rPr lang="en-GB" altLang="ja-JP" sz="800" dirty="0"/>
              <a:t>breakdowns </a:t>
            </a:r>
            <a:r>
              <a:rPr lang="en-GB" altLang="ja-JP" sz="800" dirty="0" smtClean="0"/>
              <a:t>appear in particular </a:t>
            </a:r>
            <a:r>
              <a:rPr lang="en-GB" altLang="ja-JP" sz="800" dirty="0"/>
              <a:t>regions of the </a:t>
            </a:r>
            <a:r>
              <a:rPr lang="en-GB" altLang="ja-JP" sz="800" dirty="0" smtClean="0"/>
              <a:t>structure. It indicates a </a:t>
            </a:r>
            <a:r>
              <a:rPr lang="en-GB" altLang="ja-JP" sz="800" dirty="0"/>
              <a:t>mechanism reflecting not only the geometry or material characteristics </a:t>
            </a:r>
            <a:r>
              <a:rPr lang="en-GB" altLang="ja-JP" sz="800" dirty="0" smtClean="0"/>
              <a:t>but also </a:t>
            </a:r>
            <a:r>
              <a:rPr lang="en-GB" altLang="ja-JP" sz="800" dirty="0"/>
              <a:t>the local features acquired after completion or even during the running</a:t>
            </a:r>
            <a:r>
              <a:rPr lang="en-GB" altLang="ja-JP" sz="800" dirty="0" smtClean="0"/>
              <a:t>.</a:t>
            </a:r>
          </a:p>
        </p:txBody>
      </p:sp>
      <p:grpSp>
        <p:nvGrpSpPr>
          <p:cNvPr id="37" name="グループ化 36"/>
          <p:cNvGrpSpPr/>
          <p:nvPr/>
        </p:nvGrpSpPr>
        <p:grpSpPr>
          <a:xfrm>
            <a:off x="3789400" y="4438992"/>
            <a:ext cx="2714282" cy="1894304"/>
            <a:chOff x="3832549" y="4868860"/>
            <a:chExt cx="2714282" cy="1894304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3832549" y="5101196"/>
              <a:ext cx="2312261" cy="1205258"/>
              <a:chOff x="535000" y="5864609"/>
              <a:chExt cx="2930004" cy="1516308"/>
            </a:xfrm>
          </p:grpSpPr>
          <p:grpSp>
            <p:nvGrpSpPr>
              <p:cNvPr id="5" name="グループ化 4"/>
              <p:cNvGrpSpPr/>
              <p:nvPr/>
            </p:nvGrpSpPr>
            <p:grpSpPr>
              <a:xfrm>
                <a:off x="535000" y="6006354"/>
                <a:ext cx="2930004" cy="1374563"/>
                <a:chOff x="2303879" y="5874731"/>
                <a:chExt cx="2930004" cy="1374563"/>
              </a:xfrm>
            </p:grpSpPr>
            <p:pic>
              <p:nvPicPr>
                <p:cNvPr id="1030" name="Picture 6" descr="C:\2013\Report and paper\130599 IPAC2013\Higo X-band\Paper\Final Submission\Figure 6 Left.PNG"/>
                <p:cNvPicPr>
                  <a:picLocks noChangeAspect="1" noChangeArrowheads="1"/>
                </p:cNvPicPr>
                <p:nvPr/>
              </p:nvPicPr>
              <p:blipFill>
                <a:blip r:embed="rId16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03879" y="5874731"/>
                  <a:ext cx="1728097" cy="1374563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  <p:pic>
              <p:nvPicPr>
                <p:cNvPr id="1031" name="Picture 7" descr="C:\2013\Report and paper\130599 IPAC2013\Higo X-band\Paper\Final Submission\Figure 6 Right.png"/>
                <p:cNvPicPr>
                  <a:picLocks noChangeAspect="1" noChangeArrowheads="1"/>
                </p:cNvPicPr>
                <p:nvPr/>
              </p:nvPicPr>
              <p:blipFill>
                <a:blip r:embed="rId17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31976" y="6000130"/>
                  <a:ext cx="1201907" cy="1123764"/>
                </a:xfrm>
                <a:prstGeom prst="rect">
                  <a:avLst/>
                </a:prstGeom>
                <a:noFill/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</p:pic>
          </p:grpSp>
          <p:sp>
            <p:nvSpPr>
              <p:cNvPr id="6" name="テキスト ボックス 5"/>
              <p:cNvSpPr txBox="1"/>
              <p:nvPr/>
            </p:nvSpPr>
            <p:spPr>
              <a:xfrm>
                <a:off x="617517" y="5867854"/>
                <a:ext cx="1645578" cy="329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1050" dirty="0" smtClean="0">
                    <a:cs typeface="Times New Roman" pitchFamily="18" charset="0"/>
                  </a:rPr>
                  <a:t>BDR </a:t>
                </a:r>
                <a:r>
                  <a:rPr kumimoji="1" lang="en-US" altLang="ja-JP" sz="1050" dirty="0" err="1" smtClean="0">
                    <a:cs typeface="Times New Roman" pitchFamily="18" charset="0"/>
                  </a:rPr>
                  <a:t>vs</a:t>
                </a:r>
                <a:r>
                  <a:rPr kumimoji="1" lang="en-US" altLang="ja-JP" sz="1050" dirty="0" smtClean="0">
                    <a:cs typeface="Times New Roman" pitchFamily="18" charset="0"/>
                  </a:rPr>
                  <a:t> pulse width</a:t>
                </a:r>
                <a:endParaRPr kumimoji="1" lang="ja-JP" altLang="en-US" sz="1050" dirty="0">
                  <a:cs typeface="Times New Roman" pitchFamily="18" charset="0"/>
                </a:endParaRPr>
              </a:p>
            </p:txBody>
          </p:sp>
          <p:sp>
            <p:nvSpPr>
              <p:cNvPr id="21" name="テキスト ボックス 20"/>
              <p:cNvSpPr txBox="1"/>
              <p:nvPr/>
            </p:nvSpPr>
            <p:spPr>
              <a:xfrm>
                <a:off x="2420888" y="5864609"/>
                <a:ext cx="936104" cy="3291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050" dirty="0" smtClean="0">
                    <a:cs typeface="Times New Roman" pitchFamily="18" charset="0"/>
                  </a:rPr>
                  <a:t>BD timing</a:t>
                </a:r>
                <a:endParaRPr kumimoji="1" lang="ja-JP" altLang="en-US" sz="1050" dirty="0">
                  <a:cs typeface="Times New Roman" pitchFamily="18" charset="0"/>
                </a:endParaRPr>
              </a:p>
            </p:txBody>
          </p:sp>
        </p:grpSp>
        <p:sp>
          <p:nvSpPr>
            <p:cNvPr id="88" name="テキスト ボックス 87"/>
            <p:cNvSpPr txBox="1"/>
            <p:nvPr/>
          </p:nvSpPr>
          <p:spPr>
            <a:xfrm>
              <a:off x="3983615" y="4868860"/>
              <a:ext cx="2161195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en-US" altLang="ja-JP" sz="1200" dirty="0" smtClean="0">
                  <a:solidFill>
                    <a:srgbClr val="0000FF"/>
                  </a:solidFill>
                  <a:cs typeface="Times New Roman" pitchFamily="18" charset="0"/>
                </a:rPr>
                <a:t>Breakdown and pulse width</a:t>
              </a:r>
              <a:endParaRPr kumimoji="1" lang="ja-JP" altLang="en-US" sz="1200" dirty="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  <p:sp>
          <p:nvSpPr>
            <p:cNvPr id="90" name="テキスト ボックス 89"/>
            <p:cNvSpPr txBox="1"/>
            <p:nvPr/>
          </p:nvSpPr>
          <p:spPr>
            <a:xfrm>
              <a:off x="3832549" y="6301499"/>
              <a:ext cx="271428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800" dirty="0" smtClean="0">
                  <a:cs typeface="Times New Roman" pitchFamily="18" charset="0"/>
                </a:rPr>
                <a:t>BDR scales T</a:t>
              </a:r>
              <a:r>
                <a:rPr kumimoji="1" lang="en-US" altLang="ja-JP" sz="800" baseline="-25000" dirty="0" smtClean="0">
                  <a:cs typeface="Times New Roman" pitchFamily="18" charset="0"/>
                </a:rPr>
                <a:t>p</a:t>
              </a:r>
              <a:r>
                <a:rPr kumimoji="1" lang="en-US" altLang="ja-JP" sz="800" baseline="30000" dirty="0" smtClean="0">
                  <a:cs typeface="Times New Roman" pitchFamily="18" charset="0"/>
                </a:rPr>
                <a:t>6</a:t>
              </a:r>
              <a:r>
                <a:rPr kumimoji="1" lang="en-US" altLang="ja-JP" sz="800" dirty="0" smtClean="0">
                  <a:cs typeface="Times New Roman" pitchFamily="18" charset="0"/>
                </a:rPr>
                <a:t> while BD timing in the pulse is flat.</a:t>
              </a:r>
            </a:p>
            <a:p>
              <a:r>
                <a:rPr kumimoji="1" lang="en-US" altLang="ja-JP" sz="800" dirty="0" smtClean="0">
                  <a:cs typeface="Times New Roman" pitchFamily="18" charset="0"/>
                  <a:sym typeface="Wingdings" pitchFamily="2" charset="2"/>
                </a:rPr>
                <a:t> Breakdown trigger is not developed within a pulse but due to the accumulated effect over many pulses.</a:t>
              </a:r>
              <a:endParaRPr kumimoji="1" lang="ja-JP" altLang="en-US" sz="800" dirty="0">
                <a:cs typeface="Times New Roman" pitchFamily="18" charset="0"/>
              </a:endParaRPr>
            </a:p>
          </p:txBody>
        </p:sp>
      </p:grpSp>
      <p:grpSp>
        <p:nvGrpSpPr>
          <p:cNvPr id="39" name="グループ化 38"/>
          <p:cNvGrpSpPr/>
          <p:nvPr/>
        </p:nvGrpSpPr>
        <p:grpSpPr>
          <a:xfrm>
            <a:off x="2036322" y="6252431"/>
            <a:ext cx="4011494" cy="1819862"/>
            <a:chOff x="2102778" y="6832133"/>
            <a:chExt cx="4011494" cy="1819862"/>
          </a:xfrm>
        </p:grpSpPr>
        <p:grpSp>
          <p:nvGrpSpPr>
            <p:cNvPr id="35" name="グループ化 34"/>
            <p:cNvGrpSpPr/>
            <p:nvPr/>
          </p:nvGrpSpPr>
          <p:grpSpPr>
            <a:xfrm>
              <a:off x="2102778" y="6832133"/>
              <a:ext cx="1901330" cy="1819862"/>
              <a:chOff x="2102778" y="6682257"/>
              <a:chExt cx="1901330" cy="1819862"/>
            </a:xfrm>
          </p:grpSpPr>
          <p:sp>
            <p:nvSpPr>
              <p:cNvPr id="84" name="テキスト ボックス 83"/>
              <p:cNvSpPr txBox="1"/>
              <p:nvPr/>
            </p:nvSpPr>
            <p:spPr>
              <a:xfrm>
                <a:off x="2102778" y="7948121"/>
                <a:ext cx="1901330" cy="55399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sz="800" dirty="0" smtClean="0">
                    <a:solidFill>
                      <a:srgbClr val="006600"/>
                    </a:solidFill>
                    <a:cs typeface="Times New Roman" pitchFamily="18" charset="0"/>
                  </a:rPr>
                  <a:t>TD24R05</a:t>
                </a:r>
                <a:endParaRPr lang="en-US" altLang="ja-JP" sz="800" dirty="0">
                  <a:solidFill>
                    <a:srgbClr val="006600"/>
                  </a:solidFill>
                  <a:cs typeface="Times New Roman" pitchFamily="18" charset="0"/>
                </a:endParaRPr>
              </a:p>
              <a:p>
                <a:r>
                  <a:rPr kumimoji="1" lang="en-US" altLang="ja-JP" sz="800" dirty="0" smtClean="0">
                    <a:cs typeface="Times New Roman" pitchFamily="18" charset="0"/>
                  </a:rPr>
                  <a:t>   </a:t>
                </a:r>
                <a:r>
                  <a:rPr lang="en-US" altLang="ja-JP" sz="700" dirty="0" smtClean="0">
                    <a:cs typeface="Times New Roman" pitchFamily="18" charset="0"/>
                  </a:rPr>
                  <a:t>P</a:t>
                </a:r>
                <a:r>
                  <a:rPr kumimoji="1" lang="en-US" altLang="ja-JP" sz="700" dirty="0" smtClean="0">
                    <a:cs typeface="Times New Roman" pitchFamily="18" charset="0"/>
                  </a:rPr>
                  <a:t>robably less processing but also some mechanism related to the hot spot made poor performance, especially even later time.</a:t>
                </a:r>
                <a:endParaRPr kumimoji="1" lang="ja-JP" altLang="en-US" sz="700" dirty="0">
                  <a:cs typeface="Times New Roman" pitchFamily="18" charset="0"/>
                </a:endParaRPr>
              </a:p>
            </p:txBody>
          </p:sp>
          <p:pic>
            <p:nvPicPr>
              <p:cNvPr id="1062" name="Picture 38" descr="C:\2013\Report and paper\130599 IPAC2013\Higo X-band\Poster\Hot spot related plot Eacc versus time and Tp.png"/>
              <p:cNvPicPr>
                <a:picLocks noChangeAspect="1" noChangeArrowheads="1"/>
              </p:cNvPicPr>
              <p:nvPr/>
            </p:nvPicPr>
            <p:blipFill>
              <a:blip r:embed="rId18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2140853" y="6852450"/>
                <a:ext cx="1588662" cy="1109542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sp>
            <p:nvSpPr>
              <p:cNvPr id="86" name="テキスト ボックス 85"/>
              <p:cNvSpPr txBox="1"/>
              <p:nvPr/>
            </p:nvSpPr>
            <p:spPr>
              <a:xfrm>
                <a:off x="2448964" y="6682257"/>
                <a:ext cx="936104" cy="24622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kumimoji="1" lang="en-US" altLang="ja-JP" sz="1000" dirty="0" smtClean="0">
                    <a:solidFill>
                      <a:srgbClr val="0000FF"/>
                    </a:solidFill>
                    <a:cs typeface="Times New Roman" pitchFamily="18" charset="0"/>
                  </a:rPr>
                  <a:t>Hot spot</a:t>
                </a:r>
                <a:endParaRPr kumimoji="1" lang="ja-JP" altLang="en-US" sz="1000" dirty="0">
                  <a:solidFill>
                    <a:srgbClr val="0000FF"/>
                  </a:solidFill>
                  <a:cs typeface="Times New Roman" pitchFamily="18" charset="0"/>
                </a:endParaRPr>
              </a:p>
            </p:txBody>
          </p:sp>
        </p:grpSp>
        <p:grpSp>
          <p:nvGrpSpPr>
            <p:cNvPr id="38" name="グループ化 37"/>
            <p:cNvGrpSpPr/>
            <p:nvPr/>
          </p:nvGrpSpPr>
          <p:grpSpPr>
            <a:xfrm>
              <a:off x="4086483" y="6912997"/>
              <a:ext cx="2027789" cy="1684530"/>
              <a:chOff x="4086483" y="6912997"/>
              <a:chExt cx="2027789" cy="1684530"/>
            </a:xfrm>
          </p:grpSpPr>
          <p:grpSp>
            <p:nvGrpSpPr>
              <p:cNvPr id="14" name="グループ化 13"/>
              <p:cNvGrpSpPr/>
              <p:nvPr/>
            </p:nvGrpSpPr>
            <p:grpSpPr>
              <a:xfrm>
                <a:off x="4086483" y="6912997"/>
                <a:ext cx="2027789" cy="1468646"/>
                <a:chOff x="632880" y="4144489"/>
                <a:chExt cx="2506986" cy="1688793"/>
              </a:xfrm>
            </p:grpSpPr>
            <p:grpSp>
              <p:nvGrpSpPr>
                <p:cNvPr id="3" name="グループ化 2"/>
                <p:cNvGrpSpPr/>
                <p:nvPr/>
              </p:nvGrpSpPr>
              <p:grpSpPr>
                <a:xfrm>
                  <a:off x="632880" y="4526664"/>
                  <a:ext cx="2434347" cy="1306618"/>
                  <a:chOff x="618163" y="3640886"/>
                  <a:chExt cx="2434347" cy="1306618"/>
                </a:xfrm>
              </p:grpSpPr>
              <p:pic>
                <p:nvPicPr>
                  <p:cNvPr id="1032" name="Picture 8" descr="C:\2013\Report and paper\130599 IPAC2013\Higo X-band\Paper\Final Submission\Figure 5 Right.png"/>
                  <p:cNvPicPr>
                    <a:picLocks noChangeAspect="1" noChangeArrowheads="1"/>
                  </p:cNvPicPr>
                  <p:nvPr/>
                </p:nvPicPr>
                <p:blipFill>
                  <a:blip r:embed="rId19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44824" y="3640886"/>
                    <a:ext cx="1207686" cy="1266001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pic>
                <p:nvPicPr>
                  <p:cNvPr id="1033" name="Picture 9" descr="C:\2013\Report and paper\130599 IPAC2013\Higo X-band\Paper\Final Submission\Figure 5 Left.png"/>
                  <p:cNvPicPr>
                    <a:picLocks noChangeAspect="1" noChangeArrowheads="1"/>
                  </p:cNvPicPr>
                  <p:nvPr/>
                </p:nvPicPr>
                <p:blipFill>
                  <a:blip r:embed="rId2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618163" y="3677857"/>
                    <a:ext cx="1165112" cy="1269647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</p:grpSp>
            <p:sp>
              <p:nvSpPr>
                <p:cNvPr id="36" name="テキスト ボックス 35"/>
                <p:cNvSpPr txBox="1"/>
                <p:nvPr/>
              </p:nvSpPr>
              <p:spPr>
                <a:xfrm>
                  <a:off x="660419" y="4144489"/>
                  <a:ext cx="2479447" cy="40699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kumimoji="1" lang="en-US" altLang="ja-JP" sz="1000" dirty="0" smtClean="0">
                      <a:solidFill>
                        <a:srgbClr val="0000FF"/>
                      </a:solidFill>
                      <a:cs typeface="Times New Roman" pitchFamily="18" charset="0"/>
                    </a:rPr>
                    <a:t>Distribution of BD position</a:t>
                  </a:r>
                </a:p>
                <a:p>
                  <a:pPr algn="ctr"/>
                  <a:r>
                    <a:rPr lang="en-US" altLang="ja-JP" sz="700" dirty="0" smtClean="0">
                      <a:cs typeface="Times New Roman" pitchFamily="18" charset="0"/>
                    </a:rPr>
                    <a:t>Before  (Hot spot appeared)    After</a:t>
                  </a:r>
                  <a:endParaRPr kumimoji="1" lang="ja-JP" altLang="en-US" sz="700" dirty="0">
                    <a:cs typeface="Times New Roman" pitchFamily="18" charset="0"/>
                  </a:endParaRPr>
                </a:p>
              </p:txBody>
            </p:sp>
          </p:grpSp>
          <p:sp>
            <p:nvSpPr>
              <p:cNvPr id="93" name="テキスト ボックス 92"/>
              <p:cNvSpPr txBox="1"/>
              <p:nvPr/>
            </p:nvSpPr>
            <p:spPr>
              <a:xfrm>
                <a:off x="4149080" y="8382083"/>
                <a:ext cx="1924870" cy="21544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ja-JP" sz="800" dirty="0">
                    <a:cs typeface="Times New Roman" pitchFamily="18" charset="0"/>
                  </a:rPr>
                  <a:t>F</a:t>
                </a:r>
                <a:r>
                  <a:rPr kumimoji="1" lang="en-US" altLang="ja-JP" sz="800" dirty="0" smtClean="0">
                    <a:cs typeface="Times New Roman" pitchFamily="18" charset="0"/>
                  </a:rPr>
                  <a:t>requent breakdown spots at both ends!</a:t>
                </a:r>
                <a:endParaRPr kumimoji="1" lang="ja-JP" altLang="en-US" sz="800" dirty="0">
                  <a:cs typeface="Times New Roman" pitchFamily="18" charset="0"/>
                </a:endParaRPr>
              </a:p>
            </p:txBody>
          </p:sp>
        </p:grpSp>
      </p:grpSp>
      <p:grpSp>
        <p:nvGrpSpPr>
          <p:cNvPr id="41" name="グループ化 40"/>
          <p:cNvGrpSpPr/>
          <p:nvPr/>
        </p:nvGrpSpPr>
        <p:grpSpPr>
          <a:xfrm>
            <a:off x="349360" y="7988190"/>
            <a:ext cx="6297060" cy="857044"/>
            <a:chOff x="349360" y="7923946"/>
            <a:chExt cx="6297060" cy="857044"/>
          </a:xfrm>
        </p:grpSpPr>
        <p:sp>
          <p:nvSpPr>
            <p:cNvPr id="89" name="テキスト ボックス 88"/>
            <p:cNvSpPr txBox="1"/>
            <p:nvPr/>
          </p:nvSpPr>
          <p:spPr>
            <a:xfrm>
              <a:off x="349360" y="8073104"/>
              <a:ext cx="629706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altLang="ja-JP" sz="800" dirty="0" smtClean="0">
                  <a:solidFill>
                    <a:srgbClr val="0000FF"/>
                  </a:solidFill>
                </a:rPr>
                <a:t>   In the damped </a:t>
              </a:r>
              <a:r>
                <a:rPr lang="en-GB" altLang="ja-JP" sz="800" dirty="0">
                  <a:solidFill>
                    <a:srgbClr val="0000FF"/>
                  </a:solidFill>
                </a:rPr>
                <a:t>structures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the gradient </a:t>
              </a:r>
              <a:r>
                <a:rPr lang="en-GB" altLang="ja-JP" sz="800" dirty="0">
                  <a:solidFill>
                    <a:srgbClr val="0000FF"/>
                  </a:solidFill>
                </a:rPr>
                <a:t>level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such as </a:t>
              </a:r>
              <a:r>
                <a:rPr lang="en-GB" altLang="ja-JP" sz="800" dirty="0">
                  <a:solidFill>
                    <a:srgbClr val="0000FF"/>
                  </a:solidFill>
                </a:rPr>
                <a:t>80 MV/m seems feasible if based on the present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technology.</a:t>
              </a:r>
              <a:r>
                <a:rPr lang="en-US" altLang="ja-JP" sz="800" dirty="0">
                  <a:solidFill>
                    <a:srgbClr val="0000FF"/>
                  </a:solidFill>
                </a:rPr>
                <a:t>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One of the key parameters is the </a:t>
              </a:r>
              <a:r>
                <a:rPr lang="en-GB" altLang="ja-JP" sz="800" b="1" dirty="0" smtClean="0">
                  <a:solidFill>
                    <a:srgbClr val="FF0000"/>
                  </a:solidFill>
                </a:rPr>
                <a:t>surface magnetic field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, </a:t>
              </a:r>
              <a:r>
                <a:rPr lang="en-GB" altLang="ja-JP" sz="800" dirty="0" err="1" smtClean="0">
                  <a:solidFill>
                    <a:srgbClr val="0000FF"/>
                  </a:solidFill>
                </a:rPr>
                <a:t>H</a:t>
              </a:r>
              <a:r>
                <a:rPr lang="en-GB" altLang="ja-JP" sz="800" baseline="-25000" dirty="0" err="1" smtClean="0">
                  <a:solidFill>
                    <a:srgbClr val="0000FF"/>
                  </a:solidFill>
                </a:rPr>
                <a:t>s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. If high </a:t>
              </a:r>
              <a:r>
                <a:rPr lang="en-GB" altLang="ja-JP" sz="800" dirty="0">
                  <a:solidFill>
                    <a:srgbClr val="0000FF"/>
                  </a:solidFill>
                </a:rPr>
                <a:t>BDR is inevitable due to the high </a:t>
              </a:r>
              <a:r>
                <a:rPr lang="en-GB" altLang="ja-JP" sz="800" dirty="0" err="1">
                  <a:solidFill>
                    <a:srgbClr val="0000FF"/>
                  </a:solidFill>
                </a:rPr>
                <a:t>H</a:t>
              </a:r>
              <a:r>
                <a:rPr lang="en-GB" altLang="ja-JP" sz="800" baseline="-25000" dirty="0" err="1">
                  <a:solidFill>
                    <a:srgbClr val="0000FF"/>
                  </a:solidFill>
                </a:rPr>
                <a:t>s</a:t>
              </a:r>
              <a:r>
                <a:rPr lang="en-GB" altLang="ja-JP" sz="800" dirty="0">
                  <a:solidFill>
                    <a:srgbClr val="0000FF"/>
                  </a:solidFill>
                </a:rPr>
                <a:t>, we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need </a:t>
              </a:r>
              <a:r>
                <a:rPr lang="en-GB" altLang="ja-JP" sz="800" dirty="0">
                  <a:solidFill>
                    <a:srgbClr val="0000FF"/>
                  </a:solidFill>
                </a:rPr>
                <a:t>to introduce such structure as choke-mode type where no big enhancement of </a:t>
              </a:r>
              <a:r>
                <a:rPr lang="en-GB" altLang="ja-JP" sz="800" dirty="0" err="1">
                  <a:solidFill>
                    <a:srgbClr val="0000FF"/>
                  </a:solidFill>
                </a:rPr>
                <a:t>H</a:t>
              </a:r>
              <a:r>
                <a:rPr lang="en-GB" altLang="ja-JP" sz="800" baseline="-25000" dirty="0" err="1">
                  <a:solidFill>
                    <a:srgbClr val="0000FF"/>
                  </a:solidFill>
                </a:rPr>
                <a:t>s</a:t>
              </a:r>
              <a:r>
                <a:rPr lang="en-GB" altLang="ja-JP" sz="800" dirty="0">
                  <a:solidFill>
                    <a:srgbClr val="0000FF"/>
                  </a:solidFill>
                </a:rPr>
                <a:t> is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needed. The </a:t>
              </a:r>
              <a:r>
                <a:rPr lang="en-GB" altLang="ja-JP" sz="800" dirty="0">
                  <a:solidFill>
                    <a:srgbClr val="0000FF"/>
                  </a:solidFill>
                </a:rPr>
                <a:t>study is on-going in collaboration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including Tsinghua </a:t>
              </a:r>
              <a:r>
                <a:rPr lang="en-GB" altLang="ja-JP" sz="800" dirty="0">
                  <a:solidFill>
                    <a:srgbClr val="0000FF"/>
                  </a:solidFill>
                </a:rPr>
                <a:t>University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.</a:t>
              </a:r>
              <a:endParaRPr lang="ja-JP" altLang="ja-JP" sz="800" dirty="0">
                <a:solidFill>
                  <a:srgbClr val="0000FF"/>
                </a:solidFill>
              </a:endParaRPr>
            </a:p>
            <a:p>
              <a:r>
                <a:rPr lang="en-GB" altLang="ja-JP" sz="800" dirty="0" smtClean="0">
                  <a:solidFill>
                    <a:srgbClr val="0000FF"/>
                  </a:solidFill>
                </a:rPr>
                <a:t>   Another new issue is the </a:t>
              </a:r>
              <a:r>
                <a:rPr lang="en-GB" altLang="ja-JP" sz="800" b="1" dirty="0">
                  <a:solidFill>
                    <a:srgbClr val="FF0000"/>
                  </a:solidFill>
                </a:rPr>
                <a:t>hot spot</a:t>
              </a:r>
              <a:r>
                <a:rPr lang="en-GB" altLang="ja-JP" sz="800" dirty="0">
                  <a:solidFill>
                    <a:srgbClr val="0000FF"/>
                  </a:solidFill>
                </a:rPr>
                <a:t>.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The </a:t>
              </a:r>
              <a:r>
                <a:rPr lang="en-GB" altLang="ja-JP" sz="800" dirty="0">
                  <a:solidFill>
                    <a:srgbClr val="0000FF"/>
                  </a:solidFill>
                </a:rPr>
                <a:t>mechanism and the technology to suppress such cases should be studies. We have been preparing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studies </a:t>
              </a:r>
              <a:r>
                <a:rPr lang="en-GB" altLang="ja-JP" sz="800" dirty="0">
                  <a:solidFill>
                    <a:srgbClr val="0000FF"/>
                  </a:solidFill>
                </a:rPr>
                <a:t>with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simple geometries in </a:t>
              </a:r>
              <a:r>
                <a:rPr lang="en-GB" altLang="ja-JP" sz="800" dirty="0">
                  <a:solidFill>
                    <a:srgbClr val="0000FF"/>
                  </a:solidFill>
                </a:rPr>
                <a:t>a small-sized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setup at </a:t>
              </a:r>
              <a:r>
                <a:rPr lang="en-GB" altLang="ja-JP" sz="800" dirty="0" err="1" smtClean="0">
                  <a:solidFill>
                    <a:srgbClr val="0000FF"/>
                  </a:solidFill>
                </a:rPr>
                <a:t>Nextef</a:t>
              </a:r>
              <a:r>
                <a:rPr lang="en-GB" altLang="ja-JP" sz="800" dirty="0">
                  <a:solidFill>
                    <a:srgbClr val="0000FF"/>
                  </a:solidFill>
                </a:rPr>
                <a:t> </a:t>
              </a:r>
              <a:r>
                <a:rPr lang="en-GB" altLang="ja-JP" sz="800" dirty="0" smtClean="0">
                  <a:solidFill>
                    <a:srgbClr val="0000FF"/>
                  </a:solidFill>
                </a:rPr>
                <a:t>at KEK.</a:t>
              </a:r>
              <a:endParaRPr kumimoji="1" lang="ja-JP" altLang="en-US" sz="800" dirty="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  <p:sp>
          <p:nvSpPr>
            <p:cNvPr id="97" name="テキスト ボックス 96"/>
            <p:cNvSpPr txBox="1"/>
            <p:nvPr/>
          </p:nvSpPr>
          <p:spPr>
            <a:xfrm>
              <a:off x="349360" y="7923946"/>
              <a:ext cx="1157117" cy="21544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sz="800" b="1" dirty="0" smtClean="0">
                  <a:solidFill>
                    <a:srgbClr val="0000FF"/>
                  </a:solidFill>
                </a:rPr>
                <a:t>Concluding remarks</a:t>
              </a:r>
              <a:endParaRPr kumimoji="1" lang="ja-JP" altLang="en-US" sz="800" b="1" dirty="0">
                <a:solidFill>
                  <a:srgbClr val="0000FF"/>
                </a:solidFill>
                <a:cs typeface="Times New Roman" pitchFamily="18" charset="0"/>
              </a:endParaRPr>
            </a:p>
          </p:txBody>
        </p:sp>
      </p:grpSp>
      <p:grpSp>
        <p:nvGrpSpPr>
          <p:cNvPr id="44" name="グループ化 43"/>
          <p:cNvGrpSpPr/>
          <p:nvPr/>
        </p:nvGrpSpPr>
        <p:grpSpPr>
          <a:xfrm>
            <a:off x="117445" y="4498644"/>
            <a:ext cx="3545614" cy="1712989"/>
            <a:chOff x="167165" y="4535407"/>
            <a:chExt cx="3545614" cy="1712989"/>
          </a:xfrm>
        </p:grpSpPr>
        <p:grpSp>
          <p:nvGrpSpPr>
            <p:cNvPr id="40" name="グループ化 39"/>
            <p:cNvGrpSpPr/>
            <p:nvPr/>
          </p:nvGrpSpPr>
          <p:grpSpPr>
            <a:xfrm>
              <a:off x="167165" y="4535407"/>
              <a:ext cx="3545614" cy="1543269"/>
              <a:chOff x="167165" y="4535407"/>
              <a:chExt cx="3545614" cy="1543269"/>
            </a:xfrm>
          </p:grpSpPr>
          <p:pic>
            <p:nvPicPr>
              <p:cNvPr id="1061" name="Picture 37" descr="C:\2013\Report and paper\130599 IPAC2013\Higo X-band\Poster\Eacc versus #ACC-BD T24 TD24 TD24R05.PNG"/>
              <p:cNvPicPr>
                <a:picLocks noChangeAspect="1" noChangeArrowheads="1"/>
              </p:cNvPicPr>
              <p:nvPr/>
            </p:nvPicPr>
            <p:blipFill>
              <a:blip r:embed="rId21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946909" y="4844793"/>
                <a:ext cx="1765870" cy="123330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grpSp>
            <p:nvGrpSpPr>
              <p:cNvPr id="15" name="グループ化 14"/>
              <p:cNvGrpSpPr/>
              <p:nvPr/>
            </p:nvGrpSpPr>
            <p:grpSpPr>
              <a:xfrm>
                <a:off x="167165" y="4535407"/>
                <a:ext cx="3531205" cy="1543269"/>
                <a:chOff x="2922676" y="3325341"/>
                <a:chExt cx="3531205" cy="1543269"/>
              </a:xfrm>
            </p:grpSpPr>
            <p:grpSp>
              <p:nvGrpSpPr>
                <p:cNvPr id="11" name="グループ化 10"/>
                <p:cNvGrpSpPr/>
                <p:nvPr/>
              </p:nvGrpSpPr>
              <p:grpSpPr>
                <a:xfrm>
                  <a:off x="2922676" y="3419872"/>
                  <a:ext cx="1868125" cy="1448738"/>
                  <a:chOff x="2922676" y="3419872"/>
                  <a:chExt cx="1868125" cy="1448738"/>
                </a:xfrm>
              </p:grpSpPr>
              <p:pic>
                <p:nvPicPr>
                  <p:cNvPr id="1034" name="Picture 10" descr="C:\2013\Report and paper\130599 IPAC2013\Higo X-band\Paper\Final Submission\Figure 3.PNG"/>
                  <p:cNvPicPr>
                    <a:picLocks noChangeAspect="1" noChangeArrowheads="1"/>
                  </p:cNvPicPr>
                  <p:nvPr/>
                </p:nvPicPr>
                <p:blipFill>
                  <a:blip r:embed="rId22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922676" y="3563888"/>
                    <a:ext cx="1868125" cy="1304722"/>
                  </a:xfrm>
                  <a:prstGeom prst="rect">
                    <a:avLst/>
                  </a:prstGeom>
                  <a:noFill/>
                  <a:extLst>
                    <a:ext uri="{909E8E84-426E-40DD-AFC4-6F175D3DCCD1}">
                      <a14:hiddenFill xmlns:a14="http://schemas.microsoft.com/office/drawing/2010/main">
                        <a:solidFill>
                          <a:srgbClr val="FFFFFF"/>
                        </a:solidFill>
                      </a14:hiddenFill>
                    </a:ext>
                  </a:extLst>
                </p:spPr>
              </p:pic>
              <p:sp>
                <p:nvSpPr>
                  <p:cNvPr id="29" name="テキスト ボックス 28"/>
                  <p:cNvSpPr txBox="1"/>
                  <p:nvPr/>
                </p:nvSpPr>
                <p:spPr>
                  <a:xfrm>
                    <a:off x="3078803" y="3419872"/>
                    <a:ext cx="1512168" cy="261610"/>
                  </a:xfrm>
                  <a:prstGeom prst="rect">
                    <a:avLst/>
                  </a:prstGeom>
                  <a:noFill/>
                </p:spPr>
                <p:txBody>
                  <a:bodyPr wrap="square" rtlCol="0">
                    <a:spAutoFit/>
                  </a:bodyPr>
                  <a:lstStyle/>
                  <a:p>
                    <a:pPr algn="ctr"/>
                    <a:r>
                      <a:rPr kumimoji="1" lang="en-US" altLang="ja-JP" sz="1000" dirty="0" smtClean="0">
                        <a:cs typeface="Times New Roman" pitchFamily="18" charset="0"/>
                      </a:rPr>
                      <a:t>Processing</a:t>
                    </a:r>
                    <a:r>
                      <a:rPr kumimoji="1" lang="en-US" altLang="ja-JP" sz="1050" dirty="0" smtClean="0">
                        <a:cs typeface="Times New Roman" pitchFamily="18" charset="0"/>
                      </a:rPr>
                      <a:t> as time</a:t>
                    </a:r>
                    <a:endParaRPr kumimoji="1" lang="ja-JP" altLang="en-US" sz="1050" dirty="0">
                      <a:cs typeface="Times New Roman" pitchFamily="18" charset="0"/>
                    </a:endParaRPr>
                  </a:p>
                </p:txBody>
              </p:sp>
            </p:grpSp>
            <p:sp>
              <p:nvSpPr>
                <p:cNvPr id="31" name="テキスト ボックス 30"/>
                <p:cNvSpPr txBox="1"/>
                <p:nvPr/>
              </p:nvSpPr>
              <p:spPr>
                <a:xfrm>
                  <a:off x="4635048" y="3325341"/>
                  <a:ext cx="1818833" cy="40011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:r>
                    <a:rPr lang="en-US" altLang="ja-JP" sz="1000" dirty="0" smtClean="0">
                      <a:cs typeface="Times New Roman" pitchFamily="18" charset="0"/>
                    </a:rPr>
                    <a:t>Processing </a:t>
                  </a:r>
                </a:p>
                <a:p>
                  <a:pPr algn="ctr"/>
                  <a:r>
                    <a:rPr lang="en-US" altLang="ja-JP" sz="1000" dirty="0" smtClean="0">
                      <a:cs typeface="Times New Roman" pitchFamily="18" charset="0"/>
                    </a:rPr>
                    <a:t>as number of BD’s</a:t>
                  </a:r>
                  <a:endParaRPr lang="ja-JP" altLang="en-US" sz="1000" dirty="0">
                    <a:cs typeface="Times New Roman" pitchFamily="18" charset="0"/>
                  </a:endParaRPr>
                </a:p>
              </p:txBody>
            </p:sp>
          </p:grpSp>
        </p:grpSp>
        <p:sp>
          <p:nvSpPr>
            <p:cNvPr id="42" name="テキスト ボックス 41"/>
            <p:cNvSpPr txBox="1"/>
            <p:nvPr/>
          </p:nvSpPr>
          <p:spPr>
            <a:xfrm>
              <a:off x="415440" y="6048341"/>
              <a:ext cx="3095874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en-US" altLang="ja-JP" sz="700" dirty="0" smtClean="0"/>
                <a:t>Need more breakdowns in damped structures and associated process time.</a:t>
              </a:r>
              <a:endParaRPr kumimoji="1" lang="ja-JP" altLang="en-US" sz="700" dirty="0"/>
            </a:p>
          </p:txBody>
        </p:sp>
      </p:grpSp>
    </p:spTree>
    <p:extLst>
      <p:ext uri="{BB962C8B-B14F-4D97-AF65-F5344CB8AC3E}">
        <p14:creationId xmlns:p14="http://schemas.microsoft.com/office/powerpoint/2010/main" val="17772359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294</TotalTime>
  <Words>489</Words>
  <Application>Microsoft Office PowerPoint</Application>
  <PresentationFormat>画面に合わせる (4:3)</PresentationFormat>
  <Paragraphs>53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higo</dc:creator>
  <cp:lastModifiedBy>higo</cp:lastModifiedBy>
  <cp:revision>27</cp:revision>
  <dcterms:created xsi:type="dcterms:W3CDTF">2013-05-10T21:59:20Z</dcterms:created>
  <dcterms:modified xsi:type="dcterms:W3CDTF">2013-05-11T02:55:20Z</dcterms:modified>
</cp:coreProperties>
</file>