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2" r:id="rId3"/>
    <p:sldId id="317" r:id="rId4"/>
    <p:sldId id="318" r:id="rId5"/>
    <p:sldId id="319" r:id="rId6"/>
    <p:sldId id="321" r:id="rId7"/>
    <p:sldId id="320" r:id="rId8"/>
    <p:sldId id="309" r:id="rId9"/>
    <p:sldId id="311" r:id="rId10"/>
  </p:sldIdLst>
  <p:sldSz cx="9144000" cy="6858000" type="screen4x3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B1"/>
    <a:srgbClr val="003399"/>
    <a:srgbClr val="A0A3AA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0736" cy="49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980" y="0"/>
            <a:ext cx="2910736" cy="49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9980"/>
            <a:ext cx="291073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980" y="9359980"/>
            <a:ext cx="291073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029006-A3CF-4DD1-8C9D-3382D513E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0736" cy="49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980" y="0"/>
            <a:ext cx="2910736" cy="49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0784"/>
            <a:ext cx="5374640" cy="44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80"/>
            <a:ext cx="291073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980" y="9359980"/>
            <a:ext cx="291073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9" rIns="91358" bIns="456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564B14-B2C9-4A8B-87B6-F5A9C0183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12D6B-A676-4093-8F56-EAC73977F6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9A92-F41C-4737-97A2-C719C5FAA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7B03-BCB7-4DDA-B324-3A13DF4BF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7E7D-664F-408E-ACB4-07226B337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C8E8A-2654-4E80-A070-F55F1E6E4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624A-9603-41CC-BB83-C50A4F1FD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8E2D-6A3D-4829-93DC-9E3C7AF7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EBDE-BE5D-43DA-AB8A-C8DDF62B5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8D77-A0E7-42C3-A918-9AEB17B0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4E40B-84FE-486A-B648-EA6185B5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B2C08-6B51-4BB2-8CF8-87E742AF0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3A823-AECF-4D01-8CB5-64D1B5D57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562D-442D-4C91-BEE1-E2D373A0F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>
              <a:defRPr/>
            </a:pPr>
            <a:fld id="{F8999448-2A67-43D1-B766-B29945E89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E33EB-67E1-430C-9457-5B2BCA63BEF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6764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CLIC structure collaboration meeting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45720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G. Riddone, AB-RF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2008.07.04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of the production and test program (CERN, KEK, SLAC)</a:t>
            </a:r>
          </a:p>
          <a:p>
            <a:r>
              <a:rPr lang="en-US" dirty="0" smtClean="0"/>
              <a:t>Testing of PETS (CERN, SLAC)</a:t>
            </a:r>
          </a:p>
          <a:p>
            <a:r>
              <a:rPr lang="en-US" dirty="0" smtClean="0"/>
              <a:t>Design of quadrants and disks (KEK)</a:t>
            </a:r>
          </a:p>
          <a:p>
            <a:r>
              <a:rPr lang="en-US" dirty="0" smtClean="0"/>
              <a:t>Pulse compressor for </a:t>
            </a:r>
            <a:r>
              <a:rPr lang="en-US" dirty="0" err="1" smtClean="0"/>
              <a:t>Nextef</a:t>
            </a:r>
            <a:r>
              <a:rPr lang="en-US" dirty="0" smtClean="0"/>
              <a:t> at KEK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3624A-9603-41CC-BB83-C50A4F1FDD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Status – x-band ac. structures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305800" cy="5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 vg1 quadrant damped TD18_vg2.4_quad#3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the preparation decision to follow the same procedure as SLAC for the disk version</a:t>
            </a:r>
          </a:p>
          <a:p>
            <a:r>
              <a:rPr lang="en-US" dirty="0" smtClean="0"/>
              <a:t>Done at CERN: dimensional control, </a:t>
            </a:r>
            <a:r>
              <a:rPr lang="en-US" dirty="0" err="1" smtClean="0"/>
              <a:t>Rf</a:t>
            </a:r>
            <a:r>
              <a:rPr lang="en-US" dirty="0" smtClean="0"/>
              <a:t> check, cleaning, assembly test </a:t>
            </a:r>
            <a:r>
              <a:rPr lang="en-US" dirty="0" smtClean="0">
                <a:sym typeface="Wingdings" pitchFamily="2" charset="2"/>
              </a:rPr>
              <a:t> shipping to SLAC on 24.06</a:t>
            </a:r>
            <a:endParaRPr lang="en-US" dirty="0" smtClean="0"/>
          </a:p>
          <a:p>
            <a:r>
              <a:rPr lang="en-US" dirty="0" smtClean="0"/>
              <a:t>To be done at SLAC: heat treatment, brazing of the cooling pipes, SEM, baking, final assembly, </a:t>
            </a:r>
            <a:r>
              <a:rPr lang="en-US" dirty="0" err="1" smtClean="0"/>
              <a:t>rf</a:t>
            </a:r>
            <a:r>
              <a:rPr lang="en-US" smtClean="0"/>
              <a:t> checks</a:t>
            </a:r>
            <a:endParaRPr lang="en-US" dirty="0" smtClean="0"/>
          </a:p>
          <a:p>
            <a:r>
              <a:rPr lang="en-US" dirty="0" smtClean="0"/>
              <a:t>CERN agreement on additional SLAC costs                                                </a:t>
            </a:r>
          </a:p>
          <a:p>
            <a:r>
              <a:rPr lang="en-US" dirty="0" smtClean="0"/>
              <a:t>Question: Tuning (yes/no) </a:t>
            </a:r>
            <a:r>
              <a:rPr lang="en-US" dirty="0" smtClean="0">
                <a:sym typeface="Wingdings" pitchFamily="2" charset="2"/>
              </a:rPr>
              <a:t> decision postponed after heat treatment   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Heat treatment at CERN done for #1 (same cycle as for SLAC) </a:t>
            </a:r>
            <a:r>
              <a:rPr lang="en-US" dirty="0" smtClean="0">
                <a:sym typeface="Wingdings" pitchFamily="2" charset="2"/>
              </a:rPr>
              <a:t> then </a:t>
            </a:r>
            <a:r>
              <a:rPr lang="en-US" dirty="0" err="1" smtClean="0">
                <a:sym typeface="Wingdings" pitchFamily="2" charset="2"/>
              </a:rPr>
              <a:t>rf</a:t>
            </a:r>
            <a:r>
              <a:rPr lang="en-US" dirty="0" smtClean="0">
                <a:sym typeface="Wingdings" pitchFamily="2" charset="2"/>
              </a:rPr>
              <a:t> check, dimensional control, tuning 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620000" cy="485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C10 damped structures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5029200" y="2362200"/>
            <a:ext cx="838200" cy="2209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943600" y="3352800"/>
            <a:ext cx="2209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 rot="16200000">
            <a:off x="7391779" y="37338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Cern</a:t>
            </a:r>
            <a:r>
              <a:rPr lang="en-US" dirty="0" smtClean="0"/>
              <a:t> agreement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 vg1 structures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E40B-84FE-486A-B648-EA6185B55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75811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- PETS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77163"/>
          <a:stretch>
            <a:fillRect/>
          </a:stretch>
        </p:blipFill>
        <p:spPr bwMode="auto">
          <a:xfrm>
            <a:off x="609600" y="1828800"/>
            <a:ext cx="780742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SC00125.JPG"/>
          <p:cNvPicPr>
            <a:picLocks noChangeAspect="1"/>
          </p:cNvPicPr>
          <p:nvPr/>
        </p:nvPicPr>
        <p:blipFill>
          <a:blip r:embed="rId3" cstate="print"/>
          <a:srcRect l="12500" t="38889" r="12500" b="38889"/>
          <a:stretch>
            <a:fillRect/>
          </a:stretch>
        </p:blipFill>
        <p:spPr>
          <a:xfrm>
            <a:off x="1219200" y="4724400"/>
            <a:ext cx="6858000" cy="1524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1181100" y="3543300"/>
            <a:ext cx="2590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5879068"/>
            <a:ext cx="4495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Received bars for 12 GHz test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Dimensional control: OK (+/- 10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PETS 11.4 GHz w/o damping mat.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/>
          <a:lstStyle/>
          <a:p>
            <a:r>
              <a:rPr lang="en-US" sz="1800" dirty="0" smtClean="0">
                <a:solidFill>
                  <a:srgbClr val="92D050"/>
                </a:solidFill>
              </a:rPr>
              <a:t>Done at CERN before shipping to SLAC     </a:t>
            </a:r>
          </a:p>
          <a:p>
            <a:pPr lvl="1"/>
            <a:r>
              <a:rPr lang="en-US" sz="1800" dirty="0" smtClean="0">
                <a:solidFill>
                  <a:srgbClr val="92D050"/>
                </a:solidFill>
              </a:rPr>
              <a:t>Dimensional control of two bars</a:t>
            </a:r>
          </a:p>
          <a:p>
            <a:pPr lvl="1"/>
            <a:r>
              <a:rPr lang="en-US" sz="1800" dirty="0" smtClean="0">
                <a:solidFill>
                  <a:srgbClr val="92D050"/>
                </a:solidFill>
              </a:rPr>
              <a:t>Brazing and preparation of the couplers</a:t>
            </a:r>
          </a:p>
          <a:p>
            <a:pPr lvl="1"/>
            <a:r>
              <a:rPr lang="en-US" sz="1800" dirty="0" smtClean="0">
                <a:solidFill>
                  <a:srgbClr val="92D050"/>
                </a:solidFill>
              </a:rPr>
              <a:t>Assembly test</a:t>
            </a:r>
          </a:p>
          <a:p>
            <a:pPr lvl="1"/>
            <a:r>
              <a:rPr lang="en-US" sz="1800" dirty="0" err="1" smtClean="0">
                <a:solidFill>
                  <a:srgbClr val="92D050"/>
                </a:solidFill>
              </a:rPr>
              <a:t>Rf</a:t>
            </a:r>
            <a:r>
              <a:rPr lang="en-US" sz="1800" dirty="0" smtClean="0">
                <a:solidFill>
                  <a:srgbClr val="92D050"/>
                </a:solidFill>
              </a:rPr>
              <a:t> check </a:t>
            </a:r>
          </a:p>
          <a:p>
            <a:pPr lvl="1"/>
            <a:r>
              <a:rPr lang="en-US" sz="1800" dirty="0" smtClean="0">
                <a:solidFill>
                  <a:srgbClr val="92D050"/>
                </a:solidFill>
              </a:rPr>
              <a:t>Cleaning of all pieces </a:t>
            </a:r>
          </a:p>
          <a:p>
            <a:pPr lvl="1"/>
            <a:r>
              <a:rPr lang="en-US" sz="1800" dirty="0" smtClean="0">
                <a:solidFill>
                  <a:srgbClr val="92D050"/>
                </a:solidFill>
              </a:rPr>
              <a:t>EB welding of the bars</a:t>
            </a:r>
          </a:p>
          <a:p>
            <a:pPr lvl="1"/>
            <a:r>
              <a:rPr lang="en-US" sz="1800" dirty="0" smtClean="0"/>
              <a:t>Tank and couplers assembly</a:t>
            </a:r>
          </a:p>
          <a:p>
            <a:pPr lvl="1"/>
            <a:r>
              <a:rPr lang="en-US" sz="1800" dirty="0" smtClean="0"/>
              <a:t>Final EB welding: 07.07</a:t>
            </a:r>
          </a:p>
          <a:p>
            <a:pPr lvl="1"/>
            <a:r>
              <a:rPr lang="en-US" sz="1800" dirty="0" err="1" smtClean="0"/>
              <a:t>rf</a:t>
            </a:r>
            <a:r>
              <a:rPr lang="en-US" sz="1800" dirty="0" smtClean="0"/>
              <a:t> test + UHV test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PETS shall be shipped to SLAC in CW28 at the latest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3624A-9603-41CC-BB83-C50A4F1FDD6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DSC00217.JPG"/>
          <p:cNvPicPr>
            <a:picLocks noChangeAspect="1"/>
          </p:cNvPicPr>
          <p:nvPr/>
        </p:nvPicPr>
        <p:blipFill>
          <a:blip r:embed="rId2" cstate="print"/>
          <a:srcRect l="7692" t="20513" r="3077" b="30256"/>
          <a:stretch>
            <a:fillRect/>
          </a:stretch>
        </p:blipFill>
        <p:spPr>
          <a:xfrm rot="5400000">
            <a:off x="5486400" y="2895600"/>
            <a:ext cx="4419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11.4 GHz Loads (x4) for KEK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</a:rPr>
              <a:t>11.4 GHz Loads (x4) for KEK 2 with KEK flanges and 2 with SLAC flanges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err="1" smtClean="0">
                <a:solidFill>
                  <a:srgbClr val="92D050"/>
                </a:solidFill>
              </a:rPr>
              <a:t>Rf</a:t>
            </a:r>
            <a:r>
              <a:rPr lang="en-US" dirty="0" smtClean="0">
                <a:solidFill>
                  <a:srgbClr val="92D050"/>
                </a:solidFill>
              </a:rPr>
              <a:t> design done                     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Mechanical design done</a:t>
            </a:r>
          </a:p>
          <a:p>
            <a:pPr lvl="1"/>
            <a:r>
              <a:rPr lang="en-US" dirty="0" smtClean="0"/>
              <a:t>Call for tender under way</a:t>
            </a:r>
          </a:p>
          <a:p>
            <a:pPr lvl="1"/>
            <a:r>
              <a:rPr lang="en-US" dirty="0" smtClean="0"/>
              <a:t>Fabrication: by end of October</a:t>
            </a:r>
          </a:p>
          <a:p>
            <a:pPr lvl="1"/>
            <a:r>
              <a:rPr lang="en-US" dirty="0" smtClean="0"/>
              <a:t>Supply of the material: shipped to CERN, not received yet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SLAC flanges: pieces available at CERN, brazing and assembly by end of July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3624A-9603-41CC-BB83-C50A4F1FDD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6823</TotalTime>
  <Words>324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CLIC structure collaboration meeting</vt:lpstr>
      <vt:lpstr>Agenda  </vt:lpstr>
      <vt:lpstr>Status – x-band ac. structures </vt:lpstr>
      <vt:lpstr>CLIC vg1 quadrant damped TD18_vg2.4_quad#3 </vt:lpstr>
      <vt:lpstr>C10 damped structures</vt:lpstr>
      <vt:lpstr>CLIC vg1 structures</vt:lpstr>
      <vt:lpstr>Status - PETS </vt:lpstr>
      <vt:lpstr>PETS 11.4 GHz w/o damping mat.</vt:lpstr>
      <vt:lpstr>11.4 GHz Loads (x4) for KEK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riddone</dc:creator>
  <cp:lastModifiedBy>riddone</cp:lastModifiedBy>
  <cp:revision>1159</cp:revision>
  <dcterms:created xsi:type="dcterms:W3CDTF">2007-03-08T07:21:26Z</dcterms:created>
  <dcterms:modified xsi:type="dcterms:W3CDTF">2008-07-07T16:18:59Z</dcterms:modified>
</cp:coreProperties>
</file>