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82"/>
  </p:notesMasterIdLst>
  <p:sldIdLst>
    <p:sldId id="256" r:id="rId3"/>
    <p:sldId id="405" r:id="rId4"/>
    <p:sldId id="438" r:id="rId5"/>
    <p:sldId id="258" r:id="rId6"/>
    <p:sldId id="387" r:id="rId7"/>
    <p:sldId id="388" r:id="rId8"/>
    <p:sldId id="412" r:id="rId9"/>
    <p:sldId id="324" r:id="rId10"/>
    <p:sldId id="361" r:id="rId11"/>
    <p:sldId id="413" r:id="rId12"/>
    <p:sldId id="414" r:id="rId13"/>
    <p:sldId id="439" r:id="rId14"/>
    <p:sldId id="346" r:id="rId15"/>
    <p:sldId id="298" r:id="rId16"/>
    <p:sldId id="415" r:id="rId17"/>
    <p:sldId id="417" r:id="rId18"/>
    <p:sldId id="357" r:id="rId19"/>
    <p:sldId id="367" r:id="rId20"/>
    <p:sldId id="416" r:id="rId21"/>
    <p:sldId id="418" r:id="rId22"/>
    <p:sldId id="420" r:id="rId23"/>
    <p:sldId id="421" r:id="rId24"/>
    <p:sldId id="422" r:id="rId25"/>
    <p:sldId id="423" r:id="rId26"/>
    <p:sldId id="440" r:id="rId27"/>
    <p:sldId id="375" r:id="rId28"/>
    <p:sldId id="344" r:id="rId29"/>
    <p:sldId id="424" r:id="rId30"/>
    <p:sldId id="425" r:id="rId31"/>
    <p:sldId id="426" r:id="rId32"/>
    <p:sldId id="427" r:id="rId33"/>
    <p:sldId id="428" r:id="rId34"/>
    <p:sldId id="429" r:id="rId35"/>
    <p:sldId id="441" r:id="rId36"/>
    <p:sldId id="430" r:id="rId37"/>
    <p:sldId id="431" r:id="rId38"/>
    <p:sldId id="432" r:id="rId39"/>
    <p:sldId id="433" r:id="rId40"/>
    <p:sldId id="434" r:id="rId41"/>
    <p:sldId id="435" r:id="rId42"/>
    <p:sldId id="436" r:id="rId43"/>
    <p:sldId id="437" r:id="rId44"/>
    <p:sldId id="442" r:id="rId45"/>
    <p:sldId id="368" r:id="rId46"/>
    <p:sldId id="371" r:id="rId47"/>
    <p:sldId id="454" r:id="rId48"/>
    <p:sldId id="445" r:id="rId49"/>
    <p:sldId id="446" r:id="rId50"/>
    <p:sldId id="447" r:id="rId51"/>
    <p:sldId id="448" r:id="rId52"/>
    <p:sldId id="444" r:id="rId53"/>
    <p:sldId id="325" r:id="rId54"/>
    <p:sldId id="326" r:id="rId55"/>
    <p:sldId id="331" r:id="rId56"/>
    <p:sldId id="335" r:id="rId57"/>
    <p:sldId id="336" r:id="rId58"/>
    <p:sldId id="409" r:id="rId59"/>
    <p:sldId id="410" r:id="rId60"/>
    <p:sldId id="443" r:id="rId61"/>
    <p:sldId id="359" r:id="rId62"/>
    <p:sldId id="450" r:id="rId63"/>
    <p:sldId id="451" r:id="rId64"/>
    <p:sldId id="452" r:id="rId65"/>
    <p:sldId id="453" r:id="rId66"/>
    <p:sldId id="354" r:id="rId67"/>
    <p:sldId id="296" r:id="rId68"/>
    <p:sldId id="449" r:id="rId69"/>
    <p:sldId id="377" r:id="rId70"/>
    <p:sldId id="378" r:id="rId71"/>
    <p:sldId id="379" r:id="rId72"/>
    <p:sldId id="380" r:id="rId73"/>
    <p:sldId id="381" r:id="rId74"/>
    <p:sldId id="382" r:id="rId75"/>
    <p:sldId id="383" r:id="rId76"/>
    <p:sldId id="385" r:id="rId77"/>
    <p:sldId id="384" r:id="rId78"/>
    <p:sldId id="386" r:id="rId79"/>
    <p:sldId id="362" r:id="rId80"/>
    <p:sldId id="295" r:id="rId81"/>
  </p:sldIdLst>
  <p:sldSz cx="10688638" cy="7562850"/>
  <p:notesSz cx="9144000" cy="6858000"/>
  <p:custShowLst>
    <p:custShow name="B-Suishin-i" id="0">
      <p:sldLst>
        <p:sld r:id="rId3"/>
        <p:sld r:id="rId4"/>
        <p:sld r:id="rId5"/>
        <p:sld r:id="rId6"/>
        <p:sld r:id="rId7"/>
        <p:sld r:id="rId8"/>
        <p:sld r:id="rId12"/>
        <p:sld r:id="rId13"/>
        <p:sld r:id="rId14"/>
        <p:sld r:id="rId15"/>
        <p:sld r:id="rId16"/>
        <p:sld r:id="rId17"/>
        <p:sld r:id="rId20"/>
        <p:sld r:id="rId21"/>
        <p:sld r:id="rId22"/>
        <p:sld r:id="rId24"/>
        <p:sld r:id="rId26"/>
        <p:sld r:id="rId27"/>
        <p:sld r:id="rId28"/>
        <p:sld r:id="rId29"/>
        <p:sld r:id="rId30"/>
        <p:sld r:id="rId31"/>
        <p:sld r:id="rId34"/>
        <p:sld r:id="rId36"/>
        <p:sld r:id="rId37"/>
        <p:sld r:id="rId39"/>
        <p:sld r:id="rId40"/>
        <p:sld r:id="rId41"/>
        <p:sld r:id="rId45"/>
        <p:sld r:id="rId48"/>
        <p:sld r:id="rId50"/>
        <p:sld r:id="rId51"/>
        <p:sld r:id="rId52"/>
        <p:sld r:id="rId53"/>
        <p:sld r:id="rId54"/>
        <p:sld r:id="rId57"/>
        <p:sld r:id="rId60"/>
        <p:sld r:id="rId61"/>
        <p:sld r:id="rId62"/>
        <p:sld r:id="rId63"/>
        <p:sld r:id="rId64"/>
        <p:sld r:id="rId65"/>
        <p:sld r:id="rId66"/>
        <p:sld r:id="rId67"/>
        <p:sld r:id="rId68"/>
      </p:sldLst>
    </p:custShow>
  </p:custShowLst>
  <p:defaultTextStyle>
    <a:defPPr>
      <a:defRPr lang="ja-JP"/>
    </a:defPPr>
    <a:lvl1pPr marL="0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00"/>
    <a:srgbClr val="FF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2" autoAdjust="0"/>
    <p:restoredTop sz="99869" autoAdjust="0"/>
  </p:normalViewPr>
  <p:slideViewPr>
    <p:cSldViewPr snapToGrid="0" snapToObjects="1">
      <p:cViewPr>
        <p:scale>
          <a:sx n="100" d="100"/>
          <a:sy n="100" d="100"/>
        </p:scale>
        <p:origin x="-360" y="-120"/>
      </p:cViewPr>
      <p:guideLst>
        <p:guide orient="horz" pos="2382"/>
        <p:guide pos="3366"/>
      </p:guideLst>
    </p:cSldViewPr>
  </p:slideViewPr>
  <p:outlineViewPr>
    <p:cViewPr>
      <p:scale>
        <a:sx n="33" d="100"/>
        <a:sy n="33" d="100"/>
      </p:scale>
      <p:origin x="0" y="36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45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notesMaster" Target="notesMasters/notesMaster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 Rounded MT Bold"/>
                <a:ea typeface="ヒラギノ丸ゴ Pro W4"/>
              </a:defRPr>
            </a:lvl1pPr>
          </a:lstStyle>
          <a:p>
            <a:endParaRPr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 Rounded MT Bold"/>
                <a:ea typeface="ヒラギノ丸ゴ Pro W4"/>
              </a:defRPr>
            </a:lvl1pPr>
          </a:lstStyle>
          <a:p>
            <a:fld id="{9E33E2F4-2526-4743-B798-BF53C297C4F0}" type="datetimeFigureOut">
              <a:rPr lang="ja-JP" altLang="en-US" smtClean="0"/>
              <a:pPr/>
              <a:t>6/9/15</a:t>
            </a:fld>
            <a:endParaRPr lang="ja-JP" altLang="en-US" dirty="0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2754313" y="514350"/>
            <a:ext cx="3635375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 Rounded MT Bold"/>
                <a:ea typeface="ヒラギノ丸ゴ Pro W4"/>
              </a:defRPr>
            </a:lvl1pPr>
          </a:lstStyle>
          <a:p>
            <a:endParaRPr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 Rounded MT Bold"/>
                <a:ea typeface="ヒラギノ丸ゴ Pro W4"/>
              </a:defRPr>
            </a:lvl1pPr>
          </a:lstStyle>
          <a:p>
            <a:fld id="{2B267216-430B-D547-8DE6-8FEE06FF842D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9741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21437" rtl="0" eaLnBrk="1" latinLnBrk="0" hangingPunct="1">
      <a:defRPr kumimoji="1" sz="1400" kern="1200">
        <a:solidFill>
          <a:schemeClr val="tx1"/>
        </a:solidFill>
        <a:latin typeface="Arial Rounded MT Bold"/>
        <a:ea typeface="ヒラギノ丸ゴ Pro W4"/>
        <a:cs typeface="+mn-cs"/>
      </a:defRPr>
    </a:lvl1pPr>
    <a:lvl2pPr marL="521437" algn="l" defTabSz="521437" rtl="0" eaLnBrk="1" latinLnBrk="0" hangingPunct="1">
      <a:defRPr kumimoji="1" sz="1400" kern="1200">
        <a:solidFill>
          <a:schemeClr val="tx1"/>
        </a:solidFill>
        <a:latin typeface="Arial Rounded MT Bold"/>
        <a:ea typeface="ヒラギノ丸ゴ Pro W4"/>
        <a:cs typeface="+mn-cs"/>
      </a:defRPr>
    </a:lvl2pPr>
    <a:lvl3pPr marL="1042873" algn="l" defTabSz="521437" rtl="0" eaLnBrk="1" latinLnBrk="0" hangingPunct="1">
      <a:defRPr kumimoji="1" sz="1400" kern="1200">
        <a:solidFill>
          <a:schemeClr val="tx1"/>
        </a:solidFill>
        <a:latin typeface="Arial Rounded MT Bold"/>
        <a:ea typeface="ヒラギノ丸ゴ Pro W4"/>
        <a:cs typeface="+mn-cs"/>
      </a:defRPr>
    </a:lvl3pPr>
    <a:lvl4pPr marL="1564310" algn="l" defTabSz="521437" rtl="0" eaLnBrk="1" latinLnBrk="0" hangingPunct="1">
      <a:defRPr kumimoji="1" sz="1400" kern="1200">
        <a:solidFill>
          <a:schemeClr val="tx1"/>
        </a:solidFill>
        <a:latin typeface="Arial Rounded MT Bold"/>
        <a:ea typeface="ヒラギノ丸ゴ Pro W4"/>
        <a:cs typeface="+mn-cs"/>
      </a:defRPr>
    </a:lvl4pPr>
    <a:lvl5pPr marL="2085746" algn="l" defTabSz="521437" rtl="0" eaLnBrk="1" latinLnBrk="0" hangingPunct="1">
      <a:defRPr kumimoji="1" sz="1400" kern="1200">
        <a:solidFill>
          <a:schemeClr val="tx1"/>
        </a:solidFill>
        <a:latin typeface="Arial Rounded MT Bold"/>
        <a:ea typeface="ヒラギノ丸ゴ Pro W4"/>
        <a:cs typeface="+mn-cs"/>
      </a:defRPr>
    </a:lvl5pPr>
    <a:lvl6pPr marL="2607183" algn="l" defTabSz="521437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2754313" y="514350"/>
            <a:ext cx="3635375" cy="25717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67216-430B-D547-8DE6-8FEE06FF842D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4EC42-391B-4C37-BE4B-3E12429098E5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6118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2201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54313" y="514350"/>
            <a:ext cx="3635375" cy="25717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EF652-2F82-4BEB-B9A6-282A35C5E6F5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28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97705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54313" y="514350"/>
            <a:ext cx="3635375" cy="25717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EF652-2F82-4BEB-B9A6-282A35C5E6F5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33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45768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54313" y="514350"/>
            <a:ext cx="3635375" cy="25717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EF652-2F82-4BEB-B9A6-282A35C5E6F5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34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45768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54313" y="514350"/>
            <a:ext cx="3635375" cy="25717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D3EE4-712D-45D6-97E9-32164BE88A0A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37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41966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54313" y="514350"/>
            <a:ext cx="3635375" cy="25717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EF652-2F82-4BEB-B9A6-282A35C5E6F5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39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46772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54313" y="514350"/>
            <a:ext cx="3635375" cy="25717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EF652-2F82-4BEB-B9A6-282A35C5E6F5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40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07571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C7AA9F-2D43-0942-9D66-E66884090941}" type="slidenum">
              <a:rPr lang="en-US" altLang="ja-JP">
                <a:latin typeface="Times" charset="0"/>
                <a:ea typeface="Osaka" charset="-128"/>
                <a:cs typeface="Osaka" charset="-128"/>
              </a:rPr>
              <a:pPr/>
              <a:t>66</a:t>
            </a:fld>
            <a:endParaRPr lang="en-US" altLang="ja-JP" dirty="0">
              <a:latin typeface="Times" charset="0"/>
              <a:ea typeface="Osaka" charset="-128"/>
              <a:cs typeface="Osaka" charset="-128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5900" y="514350"/>
            <a:ext cx="3632200" cy="257175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Times" charset="0"/>
              <a:ea typeface="Osaka" charset="-128"/>
              <a:cs typeface="Osaka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altLang="ja-JP" sz="2700" dirty="0" smtClean="0"/>
              <a:t>Higher Injection Beam Current</a:t>
            </a:r>
          </a:p>
          <a:p>
            <a:pPr lvl="1"/>
            <a:r>
              <a:rPr lang="en-US" altLang="ja-JP" sz="2300" dirty="0" smtClean="0"/>
              <a:t>To Meet the larger stored beam current and shorter beam lifetime in the ring</a:t>
            </a:r>
          </a:p>
          <a:p>
            <a:pPr lvl="1"/>
            <a:r>
              <a:rPr lang="en-US" altLang="ja-JP" sz="2300" dirty="0" smtClean="0"/>
              <a:t>4~8-times larger bunch current for electron and positron</a:t>
            </a:r>
          </a:p>
          <a:p>
            <a:pPr lvl="1"/>
            <a:r>
              <a:rPr lang="en-US" altLang="ja-JP" sz="2300" dirty="0" smtClean="0"/>
              <a:t>Reconstruction of positron generator, etc</a:t>
            </a:r>
          </a:p>
          <a:p>
            <a:r>
              <a:rPr lang="en-US" altLang="ja-JP" sz="2700" dirty="0" smtClean="0"/>
              <a:t>Lower-emittance Injection Beam </a:t>
            </a:r>
          </a:p>
          <a:p>
            <a:pPr lvl="1"/>
            <a:r>
              <a:rPr lang="en-US" altLang="ja-JP" sz="2300" dirty="0" smtClean="0"/>
              <a:t>To meet nano-beam scheme in the ring</a:t>
            </a:r>
          </a:p>
          <a:p>
            <a:pPr lvl="1"/>
            <a:r>
              <a:rPr lang="en-US" altLang="ja-JP" sz="2300" dirty="0" smtClean="0"/>
              <a:t>Positron with a damping ring</a:t>
            </a:r>
          </a:p>
          <a:p>
            <a:pPr lvl="1"/>
            <a:r>
              <a:rPr lang="en-US" altLang="ja-JP" sz="2300" dirty="0" smtClean="0"/>
              <a:t>Electron with a photo-cathode RF gun</a:t>
            </a:r>
          </a:p>
          <a:p>
            <a:pPr lvl="1"/>
            <a:r>
              <a:rPr lang="en-US" altLang="ja-JP" sz="2300" dirty="0" smtClean="0"/>
              <a:t>Emittance preservation by alignment and beam instrumentation</a:t>
            </a:r>
          </a:p>
          <a:p>
            <a:r>
              <a:rPr lang="en-US" altLang="ja-JP" sz="2700" dirty="0" smtClean="0"/>
              <a:t>Quasi-simultaneous injections into 4 storage rings</a:t>
            </a:r>
          </a:p>
          <a:p>
            <a:pPr lvl="1"/>
            <a:r>
              <a:rPr lang="en-US" altLang="ja-JP" sz="2300" dirty="0" smtClean="0"/>
              <a:t>SuperKEKB e</a:t>
            </a:r>
            <a:r>
              <a:rPr lang="en-US" altLang="ja-JP" sz="2300" baseline="30000" dirty="0" smtClean="0"/>
              <a:t>–</a:t>
            </a:r>
            <a:r>
              <a:rPr lang="en-US" altLang="ja-JP" sz="2300" dirty="0" smtClean="0"/>
              <a:t>/e</a:t>
            </a:r>
            <a:r>
              <a:rPr lang="en-US" altLang="ja-JP" sz="2300" baseline="30000" dirty="0" smtClean="0"/>
              <a:t>+</a:t>
            </a:r>
            <a:r>
              <a:rPr lang="en-US" altLang="ja-JP" sz="2300" dirty="0" smtClean="0"/>
              <a:t> rings, and light sources of PF and PF-AR</a:t>
            </a:r>
          </a:p>
          <a:p>
            <a:pPr lvl="1"/>
            <a:r>
              <a:rPr lang="en-US" altLang="ja-JP" sz="2400" dirty="0" smtClean="0"/>
              <a:t>Improvements to beam instrumentation, low-level RF, controls, timing, etc </a:t>
            </a:r>
          </a:p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887408-D3CD-0349-87E9-C35D7B81E6B5}" type="slidenum">
              <a:rPr lang="en-US" altLang="ja-JP" smtClean="0"/>
              <a:pPr>
                <a:defRPr/>
              </a:pPr>
              <a:t>4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Times New Roman" pitchFamily="18" charset="0"/>
              <a:ea typeface="ＭＳ Ｐ明朝" pitchFamily="18" charset="-128"/>
            </a:endParaRPr>
          </a:p>
        </p:txBody>
      </p:sp>
      <p:sp>
        <p:nvSpPr>
          <p:cNvPr id="9220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39775" indent="-2841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38238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593850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4946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066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638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10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782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19D9C37-E66F-4680-A5D0-CC40BE0FE236}" type="slidenum">
              <a:rPr lang="ja-JP" altLang="en-US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5</a:t>
            </a:fld>
            <a:endParaRPr lang="ja-JP" altLang="en-US" smtClean="0"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Times New Roman" pitchFamily="18" charset="0"/>
              <a:ea typeface="ＭＳ Ｐ明朝" pitchFamily="18" charset="-128"/>
            </a:endParaRPr>
          </a:p>
        </p:txBody>
      </p:sp>
      <p:sp>
        <p:nvSpPr>
          <p:cNvPr id="1024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39775" indent="-2841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38238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593850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4946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066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638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10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782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CA4489A-647B-475C-9BB2-72C587DA5AC6}" type="slidenum">
              <a:rPr lang="ja-JP" altLang="en-US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6</a:t>
            </a:fld>
            <a:endParaRPr lang="ja-JP" altLang="en-US" smtClean="0"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8411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4201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7354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2622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757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/>
            </a:lvl1pPr>
            <a:lvl2pPr marL="497754" indent="0" algn="ctr">
              <a:buNone/>
              <a:defRPr/>
            </a:lvl2pPr>
            <a:lvl3pPr marL="995507" indent="0" algn="ctr">
              <a:buNone/>
              <a:defRPr/>
            </a:lvl3pPr>
            <a:lvl4pPr marL="1493261" indent="0" algn="ctr">
              <a:buNone/>
              <a:defRPr/>
            </a:lvl4pPr>
            <a:lvl5pPr marL="1991015" indent="0" algn="ctr">
              <a:buNone/>
              <a:defRPr/>
            </a:lvl5pPr>
            <a:lvl6pPr marL="2488768" indent="0" algn="ctr">
              <a:buNone/>
              <a:defRPr/>
            </a:lvl6pPr>
            <a:lvl7pPr marL="2986522" indent="0" algn="ctr">
              <a:buNone/>
              <a:defRPr/>
            </a:lvl7pPr>
            <a:lvl8pPr marL="3484275" indent="0" algn="ctr">
              <a:buNone/>
              <a:defRPr/>
            </a:lvl8pPr>
            <a:lvl9pPr marL="3982029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53FE9-5C6C-6548-957D-1A4EE3A3B61B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4E322-4B46-D54A-9D81-82D8D585480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934258" y="462174"/>
            <a:ext cx="2589939" cy="6680518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64441" y="462174"/>
            <a:ext cx="7605377" cy="6680518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0852C-B4CE-6044-A8A3-AE7569FA2C5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01B0-1661-448F-8DCD-E2A03F11051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6/9/15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3556-367A-4C2F-B235-CD3E9405EC6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00573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01B0-1661-448F-8DCD-E2A03F11051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6/9/15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3556-367A-4C2F-B235-CD3E9405EC6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09298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01B0-1661-448F-8DCD-E2A03F11051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6/9/15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3556-367A-4C2F-B235-CD3E9405EC6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45067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534432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433391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01B0-1661-448F-8DCD-E2A03F11051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6/9/15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3556-367A-4C2F-B235-CD3E9405EC6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69085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01B0-1661-448F-8DCD-E2A03F11051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6/9/15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3556-367A-4C2F-B235-CD3E9405EC6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59719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01B0-1661-448F-8DCD-E2A03F11051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6/9/15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3556-367A-4C2F-B235-CD3E9405EC6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23753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01B0-1661-448F-8DCD-E2A03F11051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6/9/15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3556-367A-4C2F-B235-CD3E9405EC6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35831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01B0-1661-448F-8DCD-E2A03F11051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6/9/15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3556-367A-4C2F-B235-CD3E9405EC6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57606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21721-5FDC-D445-9F85-7F3CCA7B1AE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01B0-1661-448F-8DCD-E2A03F11051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6/9/15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3556-367A-4C2F-B235-CD3E9405EC6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47947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01B0-1661-448F-8DCD-E2A03F11051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6/9/15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3556-367A-4C2F-B235-CD3E9405EC6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8873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749262" y="302865"/>
            <a:ext cx="2404944" cy="6452932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534432" y="302865"/>
            <a:ext cx="7036687" cy="6452932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01B0-1661-448F-8DCD-E2A03F11051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6/9/15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3556-367A-4C2F-B235-CD3E9405EC6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90271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4472" y="4859832"/>
            <a:ext cx="9085342" cy="150206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844472" y="3205459"/>
            <a:ext cx="9085342" cy="1654373"/>
          </a:xfrm>
        </p:spPr>
        <p:txBody>
          <a:bodyPr anchor="b"/>
          <a:lstStyle>
            <a:lvl1pPr marL="0" indent="0">
              <a:buNone/>
              <a:defRPr sz="2200"/>
            </a:lvl1pPr>
            <a:lvl2pPr marL="497754" indent="0">
              <a:buNone/>
              <a:defRPr sz="2000"/>
            </a:lvl2pPr>
            <a:lvl3pPr marL="995507" indent="0">
              <a:buNone/>
              <a:defRPr sz="1700"/>
            </a:lvl3pPr>
            <a:lvl4pPr marL="1493261" indent="0">
              <a:buNone/>
              <a:defRPr sz="1500"/>
            </a:lvl4pPr>
            <a:lvl5pPr marL="1991015" indent="0">
              <a:buNone/>
              <a:defRPr sz="1500"/>
            </a:lvl5pPr>
            <a:lvl6pPr marL="2488768" indent="0">
              <a:buNone/>
              <a:defRPr sz="1500"/>
            </a:lvl6pPr>
            <a:lvl7pPr marL="2986522" indent="0">
              <a:buNone/>
              <a:defRPr sz="1500"/>
            </a:lvl7pPr>
            <a:lvl8pPr marL="3484275" indent="0">
              <a:buNone/>
              <a:defRPr sz="1500"/>
            </a:lvl8pPr>
            <a:lvl9pPr marL="3982029" indent="0">
              <a:buNone/>
              <a:defRPr sz="15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B4DE4-18C0-CA4C-B6F1-505553AAF7C8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78144" y="1260475"/>
            <a:ext cx="5039419" cy="5882217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382004" y="1260475"/>
            <a:ext cx="5039419" cy="5882217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40019-2845-704D-8DB1-1F79568350AC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529" cy="70551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4" indent="0">
              <a:buNone/>
              <a:defRPr sz="2200" b="1"/>
            </a:lvl2pPr>
            <a:lvl3pPr marL="995507" indent="0">
              <a:buNone/>
              <a:defRPr sz="2000" b="1"/>
            </a:lvl3pPr>
            <a:lvl4pPr marL="1493261" indent="0">
              <a:buNone/>
              <a:defRPr sz="1700" b="1"/>
            </a:lvl4pPr>
            <a:lvl5pPr marL="1991015" indent="0">
              <a:buNone/>
              <a:defRPr sz="1700" b="1"/>
            </a:lvl5pPr>
            <a:lvl6pPr marL="2488768" indent="0">
              <a:buNone/>
              <a:defRPr sz="1700" b="1"/>
            </a:lvl6pPr>
            <a:lvl7pPr marL="2986522" indent="0">
              <a:buNone/>
              <a:defRPr sz="1700" b="1"/>
            </a:lvl7pPr>
            <a:lvl8pPr marL="3484275" indent="0">
              <a:buNone/>
              <a:defRPr sz="1700" b="1"/>
            </a:lvl8pPr>
            <a:lvl9pPr marL="3982029" indent="0">
              <a:buNone/>
              <a:defRPr sz="17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529" cy="43573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429966" y="1692889"/>
            <a:ext cx="4724241" cy="70551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4" indent="0">
              <a:buNone/>
              <a:defRPr sz="2200" b="1"/>
            </a:lvl2pPr>
            <a:lvl3pPr marL="995507" indent="0">
              <a:buNone/>
              <a:defRPr sz="2000" b="1"/>
            </a:lvl3pPr>
            <a:lvl4pPr marL="1493261" indent="0">
              <a:buNone/>
              <a:defRPr sz="1700" b="1"/>
            </a:lvl4pPr>
            <a:lvl5pPr marL="1991015" indent="0">
              <a:buNone/>
              <a:defRPr sz="1700" b="1"/>
            </a:lvl5pPr>
            <a:lvl6pPr marL="2488768" indent="0">
              <a:buNone/>
              <a:defRPr sz="1700" b="1"/>
            </a:lvl6pPr>
            <a:lvl7pPr marL="2986522" indent="0">
              <a:buNone/>
              <a:defRPr sz="1700" b="1"/>
            </a:lvl7pPr>
            <a:lvl8pPr marL="3484275" indent="0">
              <a:buNone/>
              <a:defRPr sz="1700" b="1"/>
            </a:lvl8pPr>
            <a:lvl9pPr marL="3982029" indent="0">
              <a:buNone/>
              <a:defRPr sz="17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429966" y="2398404"/>
            <a:ext cx="4724241" cy="43573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22B60-6276-D242-83CB-B0C8473716D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83661-B5AA-2C4C-AEB0-47E793563D5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13FF4-2407-AE4D-838C-76990F38DDA4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432" y="301113"/>
            <a:ext cx="3516631" cy="128148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179531" y="301114"/>
            <a:ext cx="5974675" cy="6454683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534432" y="1582597"/>
            <a:ext cx="3516631" cy="5173200"/>
          </a:xfrm>
        </p:spPr>
        <p:txBody>
          <a:bodyPr/>
          <a:lstStyle>
            <a:lvl1pPr marL="0" indent="0">
              <a:buNone/>
              <a:defRPr sz="1500"/>
            </a:lvl1pPr>
            <a:lvl2pPr marL="497754" indent="0">
              <a:buNone/>
              <a:defRPr sz="1300"/>
            </a:lvl2pPr>
            <a:lvl3pPr marL="995507" indent="0">
              <a:buNone/>
              <a:defRPr sz="1100"/>
            </a:lvl3pPr>
            <a:lvl4pPr marL="1493261" indent="0">
              <a:buNone/>
              <a:defRPr sz="1000"/>
            </a:lvl4pPr>
            <a:lvl5pPr marL="1991015" indent="0">
              <a:buNone/>
              <a:defRPr sz="1000"/>
            </a:lvl5pPr>
            <a:lvl6pPr marL="2488768" indent="0">
              <a:buNone/>
              <a:defRPr sz="1000"/>
            </a:lvl6pPr>
            <a:lvl7pPr marL="2986522" indent="0">
              <a:buNone/>
              <a:defRPr sz="1000"/>
            </a:lvl7pPr>
            <a:lvl8pPr marL="3484275" indent="0">
              <a:buNone/>
              <a:defRPr sz="1000"/>
            </a:lvl8pPr>
            <a:lvl9pPr marL="3982029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C998A-891B-BF4D-9808-29A40A5F591C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94905" y="5293995"/>
            <a:ext cx="6413183" cy="62498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094905" y="675755"/>
            <a:ext cx="6413183" cy="4537710"/>
          </a:xfrm>
        </p:spPr>
        <p:txBody>
          <a:bodyPr/>
          <a:lstStyle>
            <a:lvl1pPr marL="0" indent="0">
              <a:buNone/>
              <a:defRPr sz="3500"/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094905" y="5918981"/>
            <a:ext cx="6413183" cy="887584"/>
          </a:xfrm>
        </p:spPr>
        <p:txBody>
          <a:bodyPr/>
          <a:lstStyle>
            <a:lvl1pPr marL="0" indent="0">
              <a:buNone/>
              <a:defRPr sz="1500"/>
            </a:lvl1pPr>
            <a:lvl2pPr marL="497754" indent="0">
              <a:buNone/>
              <a:defRPr sz="1300"/>
            </a:lvl2pPr>
            <a:lvl3pPr marL="995507" indent="0">
              <a:buNone/>
              <a:defRPr sz="1100"/>
            </a:lvl3pPr>
            <a:lvl4pPr marL="1493261" indent="0">
              <a:buNone/>
              <a:defRPr sz="1000"/>
            </a:lvl4pPr>
            <a:lvl5pPr marL="1991015" indent="0">
              <a:buNone/>
              <a:defRPr sz="1000"/>
            </a:lvl5pPr>
            <a:lvl6pPr marL="2488768" indent="0">
              <a:buNone/>
              <a:defRPr sz="1000"/>
            </a:lvl6pPr>
            <a:lvl7pPr marL="2986522" indent="0">
              <a:buNone/>
              <a:defRPr sz="1000"/>
            </a:lvl7pPr>
            <a:lvl8pPr marL="3484275" indent="0">
              <a:buNone/>
              <a:defRPr sz="1000"/>
            </a:lvl8pPr>
            <a:lvl9pPr marL="3982029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32A45-E3B9-EF40-9F67-1D5373393C6B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95249" y="293688"/>
            <a:ext cx="10493375" cy="6965950"/>
          </a:xfrm>
          <a:prstGeom prst="rect">
            <a:avLst/>
          </a:prstGeom>
          <a:solidFill>
            <a:srgbClr val="FFFCEB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9551" tIns="49775" rIns="99551" bIns="49775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dirty="0">
              <a:latin typeface="+mn-lt"/>
              <a:ea typeface="ヒラギノ丸ゴ Pro W4"/>
              <a:cs typeface="ヒラギノ丸ゴ Pro W4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5100" y="385763"/>
            <a:ext cx="1035843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タイトルの書式設定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3513" y="1100138"/>
            <a:ext cx="10525125" cy="615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テキストの書式設定</a:t>
            </a:r>
            <a:endParaRPr lang="en-US" altLang="ja-JP" dirty="0"/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 2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2"/>
            <a:r>
              <a:rPr lang="ja-JP" altLang="en-US" dirty="0"/>
              <a:t>第</a:t>
            </a:r>
            <a:r>
              <a:rPr lang="en-US" altLang="ja-JP" dirty="0"/>
              <a:t> 3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3"/>
            <a:r>
              <a:rPr lang="ja-JP" altLang="en-US" dirty="0"/>
              <a:t>第</a:t>
            </a:r>
            <a:r>
              <a:rPr lang="en-US" altLang="ja-JP" dirty="0"/>
              <a:t> 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</a:t>
            </a:r>
            <a:r>
              <a:rPr lang="en-US" altLang="ja-JP" dirty="0"/>
              <a:t> 5 </a:t>
            </a:r>
            <a:r>
              <a:rPr lang="ja-JP" altLang="en-US" dirty="0"/>
              <a:t>レベル</a:t>
            </a:r>
          </a:p>
        </p:txBody>
      </p:sp>
      <p:sp>
        <p:nvSpPr>
          <p:cNvPr id="114694" name="Line 6"/>
          <p:cNvSpPr>
            <a:spLocks noChangeShapeType="1"/>
          </p:cNvSpPr>
          <p:nvPr/>
        </p:nvSpPr>
        <p:spPr bwMode="auto">
          <a:xfrm>
            <a:off x="103188" y="293688"/>
            <a:ext cx="1048543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9551" tIns="49775" rIns="99551" bIns="49775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dirty="0">
              <a:latin typeface="Times" pitchFamily="-112" charset="0"/>
              <a:ea typeface="ヒラギノ丸ゴ Pro W4"/>
              <a:cs typeface="ヒラギノ丸ゴ Pro W4"/>
            </a:endParaRPr>
          </a:p>
        </p:txBody>
      </p:sp>
      <p:sp>
        <p:nvSpPr>
          <p:cNvPr id="114695" name="Line 7"/>
          <p:cNvSpPr>
            <a:spLocks noChangeShapeType="1"/>
          </p:cNvSpPr>
          <p:nvPr/>
        </p:nvSpPr>
        <p:spPr bwMode="auto">
          <a:xfrm>
            <a:off x="68263" y="7254875"/>
            <a:ext cx="1051083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9551" tIns="49775" rIns="99551" bIns="49775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dirty="0">
              <a:latin typeface="Times" pitchFamily="-112" charset="0"/>
              <a:ea typeface="ヒラギノ丸ゴ Pro W4"/>
              <a:cs typeface="ヒラギノ丸ゴ Pro W4"/>
            </a:endParaRPr>
          </a:p>
        </p:txBody>
      </p:sp>
      <p:sp>
        <p:nvSpPr>
          <p:cNvPr id="114704" name="Text Box 16"/>
          <p:cNvSpPr txBox="1">
            <a:spLocks noChangeArrowheads="1"/>
          </p:cNvSpPr>
          <p:nvPr userDrawn="1"/>
        </p:nvSpPr>
        <p:spPr bwMode="auto">
          <a:xfrm>
            <a:off x="7173913" y="7240588"/>
            <a:ext cx="2938462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60"/>
                </a:solidFill>
                <a:latin typeface="Arial Rounded MT Bold" pitchFamily="-112" charset="0"/>
                <a:ea typeface="ヒラギノ丸ゴ Pro W4"/>
                <a:cs typeface="ヒラギノ丸ゴ Pro W4"/>
              </a:rPr>
              <a:t>K.Furukawa, </a:t>
            </a:r>
            <a:r>
              <a:rPr lang="en-US" altLang="ja-JP" sz="1300" i="1" dirty="0">
                <a:solidFill>
                  <a:srgbClr val="000060"/>
                </a:solidFill>
                <a:latin typeface="Arial Rounded MT Bold" pitchFamily="-112" charset="0"/>
                <a:ea typeface="ヒラギノ丸ゴ Pro W4"/>
                <a:cs typeface="ヒラギノ丸ゴ Pro W4"/>
              </a:rPr>
              <a:t>KEK,</a:t>
            </a:r>
            <a:r>
              <a:rPr lang="en-US" altLang="ja-JP" sz="1300" i="1" dirty="0" smtClean="0">
                <a:solidFill>
                  <a:srgbClr val="000060"/>
                </a:solidFill>
                <a:latin typeface="Arial Rounded MT Bold" pitchFamily="-112" charset="0"/>
                <a:ea typeface="ヒラギノ丸ゴ Pro W4"/>
                <a:cs typeface="ヒラギノ丸ゴ Pro W4"/>
              </a:rPr>
              <a:t> Jun.2015.</a:t>
            </a:r>
            <a:endParaRPr lang="en-US" altLang="ja-JP" sz="1300" i="1" dirty="0">
              <a:solidFill>
                <a:srgbClr val="000060"/>
              </a:solidFill>
              <a:latin typeface="Arial Rounded MT Bold" pitchFamily="-112" charset="0"/>
              <a:ea typeface="ヒラギノ丸ゴ Pro W4"/>
              <a:cs typeface="ヒラギノ丸ゴ Pro W4"/>
            </a:endParaRPr>
          </a:p>
        </p:txBody>
      </p:sp>
      <p:sp>
        <p:nvSpPr>
          <p:cNvPr id="11470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886950" y="7254875"/>
            <a:ext cx="62388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Arial Rounded MT Bold"/>
                <a:ea typeface="ヒラギノ丸ゴ Pro W4"/>
                <a:cs typeface="ヒラギノ丸ゴ Pro W4"/>
              </a:defRPr>
            </a:lvl1pPr>
          </a:lstStyle>
          <a:p>
            <a:pPr>
              <a:defRPr/>
            </a:pPr>
            <a:fld id="{39DCC287-FB41-514C-BF81-F04C64726B38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1033" name="図 11" descr="keklogo-a.gif"/>
          <p:cNvPicPr>
            <a:picLocks noChangeAspect="1"/>
          </p:cNvPicPr>
          <p:nvPr userDrawn="1"/>
        </p:nvPicPr>
        <p:blipFill>
          <a:blip r:embed="rId1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799" y="107950"/>
            <a:ext cx="681037" cy="396875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034" name="図 12" descr="SuperKEKBlogo25.png"/>
          <p:cNvPicPr>
            <a:picLocks noChangeAspect="1"/>
          </p:cNvPicPr>
          <p:nvPr userDrawn="1"/>
        </p:nvPicPr>
        <p:blipFill>
          <a:blip r:embed="rId14">
            <a:alphaModFix amt="75000"/>
          </a:blip>
          <a:srcRect/>
          <a:stretch>
            <a:fillRect/>
          </a:stretch>
        </p:blipFill>
        <p:spPr bwMode="auto">
          <a:xfrm>
            <a:off x="9688513" y="123825"/>
            <a:ext cx="7905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6"/>
          <p:cNvSpPr txBox="1">
            <a:spLocks noChangeArrowheads="1"/>
          </p:cNvSpPr>
          <p:nvPr userDrawn="1"/>
        </p:nvSpPr>
        <p:spPr bwMode="auto">
          <a:xfrm>
            <a:off x="163512" y="7250113"/>
            <a:ext cx="4256087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1300" i="1" baseline="0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Linac Upgrade Progress towards SuperKEKB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>
    <p:fade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5pPr>
      <a:lvl6pPr marL="497754"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6pPr>
      <a:lvl7pPr marL="995507"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7pPr>
      <a:lvl8pPr marL="1493261"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8pPr>
      <a:lvl9pPr marL="1991015"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9pPr>
    </p:titleStyle>
    <p:bodyStyle>
      <a:lvl1pPr marL="373063" indent="-373063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charset="2"/>
        <a:buChar char="u"/>
        <a:defRPr kumimoji="1" sz="3500" b="1">
          <a:solidFill>
            <a:srgbClr val="000060"/>
          </a:solidFill>
          <a:latin typeface="+mn-lt"/>
          <a:ea typeface="+mn-ea"/>
          <a:cs typeface="+mn-cs"/>
        </a:defRPr>
      </a:lvl1pPr>
      <a:lvl2pPr marL="541338" indent="-269875" algn="l" rtl="0" fontAlgn="base">
        <a:spcBef>
          <a:spcPct val="20000"/>
        </a:spcBef>
        <a:spcAft>
          <a:spcPct val="0"/>
        </a:spcAft>
        <a:buClr>
          <a:srgbClr val="FF3F00"/>
        </a:buClr>
        <a:buFont typeface="Wingdings" charset="2"/>
        <a:buChar char="v"/>
        <a:tabLst/>
        <a:defRPr kumimoji="1" sz="3000" b="1">
          <a:solidFill>
            <a:srgbClr val="600000"/>
          </a:solidFill>
          <a:latin typeface="+mn-lt"/>
          <a:ea typeface="+mn-ea"/>
          <a:cs typeface="+mn-cs"/>
        </a:defRPr>
      </a:lvl2pPr>
      <a:lvl3pPr marL="719138" indent="-269875" algn="l" rtl="0" fontAlgn="base">
        <a:spcBef>
          <a:spcPct val="20000"/>
        </a:spcBef>
        <a:spcAft>
          <a:spcPct val="0"/>
        </a:spcAft>
        <a:buClr>
          <a:srgbClr val="FF7F00"/>
        </a:buClr>
        <a:buFont typeface="Wingdings" charset="2"/>
        <a:buChar char="³"/>
        <a:defRPr kumimoji="1" sz="2600" b="1">
          <a:solidFill>
            <a:srgbClr val="004000"/>
          </a:solidFill>
          <a:latin typeface="+mn-lt"/>
          <a:ea typeface="+mn-ea"/>
          <a:cs typeface="+mn-cs"/>
        </a:defRPr>
      </a:lvl3pPr>
      <a:lvl4pPr marL="804863" indent="-177800" algn="l" rtl="0" fontAlgn="base">
        <a:spcBef>
          <a:spcPct val="20000"/>
        </a:spcBef>
        <a:spcAft>
          <a:spcPct val="0"/>
        </a:spcAft>
        <a:buClr>
          <a:srgbClr val="FFBF00"/>
        </a:buClr>
        <a:buFont typeface="Wingdings" charset="2"/>
        <a:buChar char="w"/>
        <a:defRPr kumimoji="1" sz="2200" b="1">
          <a:solidFill>
            <a:srgbClr val="400040"/>
          </a:solidFill>
          <a:latin typeface="+mn-lt"/>
          <a:ea typeface="+mn-ea"/>
          <a:cs typeface="+mn-cs"/>
        </a:defRPr>
      </a:lvl4pPr>
      <a:lvl5pPr marL="982663" indent="-177800" algn="l" rtl="0" fontAlgn="base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5pPr>
      <a:lvl6pPr marL="1327343" algn="l" rtl="0" fontAlgn="base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6pPr>
      <a:lvl7pPr marL="1825097" algn="l" rtl="0" fontAlgn="base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7pPr>
      <a:lvl8pPr marL="2322850" algn="l" rtl="0" fontAlgn="base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8pPr>
      <a:lvl9pPr marL="2820604" algn="l" rtl="0" fontAlgn="base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42873"/>
            <a:fld id="{8F6601B0-1661-448F-8DCD-E2A03F11051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1042873"/>
              <a:t>6/9/15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42873"/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42873"/>
            <a:fld id="{24703556-367A-4C2F-B235-CD3E9405EC6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1042873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4840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042873" rtl="0" eaLnBrk="1" latinLnBrk="0" hangingPunct="1">
        <a:spcBef>
          <a:spcPct val="0"/>
        </a:spcBef>
        <a:buNone/>
        <a:defRPr kumimoji="1"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1042873" rtl="0" eaLnBrk="1" latinLnBrk="0" hangingPunct="1">
        <a:spcBef>
          <a:spcPct val="20000"/>
        </a:spcBef>
        <a:buFont typeface="Arial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1042873" rtl="0" eaLnBrk="1" latinLnBrk="0" hangingPunct="1">
        <a:spcBef>
          <a:spcPct val="20000"/>
        </a:spcBef>
        <a:buFont typeface="Arial" pitchFamily="34" charset="0"/>
        <a:buChar char="–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1042873" rtl="0" eaLnBrk="1" latinLnBrk="0" hangingPunct="1">
        <a:spcBef>
          <a:spcPct val="20000"/>
        </a:spcBef>
        <a:buFont typeface="Arial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1042873" rtl="0" eaLnBrk="1" latinLnBrk="0" hangingPunct="1">
        <a:spcBef>
          <a:spcPct val="20000"/>
        </a:spcBef>
        <a:buFont typeface="Arial" pitchFamily="34" charset="0"/>
        <a:buChar char="–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1042873" rtl="0" eaLnBrk="1" latinLnBrk="0" hangingPunct="1">
        <a:spcBef>
          <a:spcPct val="20000"/>
        </a:spcBef>
        <a:buFont typeface="Arial" pitchFamily="34" charset="0"/>
        <a:buChar char="»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1042873" rtl="0" eaLnBrk="1" latinLnBrk="0" hangingPunct="1">
        <a:spcBef>
          <a:spcPct val="20000"/>
        </a:spcBef>
        <a:buFont typeface="Arial" pitchFamily="34" charset="0"/>
        <a:buChar char="•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1042873" rtl="0" eaLnBrk="1" latinLnBrk="0" hangingPunct="1">
        <a:spcBef>
          <a:spcPct val="20000"/>
        </a:spcBef>
        <a:buFont typeface="Arial" pitchFamily="34" charset="0"/>
        <a:buChar char="•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1042873" rtl="0" eaLnBrk="1" latinLnBrk="0" hangingPunct="1">
        <a:spcBef>
          <a:spcPct val="20000"/>
        </a:spcBef>
        <a:buFont typeface="Arial" pitchFamily="34" charset="0"/>
        <a:buChar char="•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1042873" rtl="0" eaLnBrk="1" latinLnBrk="0" hangingPunct="1">
        <a:spcBef>
          <a:spcPct val="20000"/>
        </a:spcBef>
        <a:buFont typeface="Arial" pitchFamily="34" charset="0"/>
        <a:buChar char="•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42873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1042873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1042873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1042873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1042873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1042873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1042873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1042873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1042873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microsoft.com/office/2007/relationships/hdphoto" Target="../media/hdphoto1.wdp"/><Relationship Id="rId6" Type="http://schemas.openxmlformats.org/officeDocument/2006/relationships/image" Target="../media/image14.png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0.jpeg"/><Relationship Id="rId3" Type="http://schemas.openxmlformats.org/officeDocument/2006/relationships/image" Target="../media/image51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.png"/><Relationship Id="rId12" Type="http://schemas.openxmlformats.org/officeDocument/2006/relationships/image" Target="../media/image62.png"/><Relationship Id="rId13" Type="http://schemas.openxmlformats.org/officeDocument/2006/relationships/image" Target="../media/image63.png"/><Relationship Id="rId14" Type="http://schemas.openxmlformats.org/officeDocument/2006/relationships/image" Target="../media/image64.png"/><Relationship Id="rId15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jpe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Relationship Id="rId3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78.jpeg"/><Relationship Id="rId5" Type="http://schemas.openxmlformats.org/officeDocument/2006/relationships/image" Target="../media/image79.jpeg"/><Relationship Id="rId6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Relationship Id="rId3" Type="http://schemas.openxmlformats.org/officeDocument/2006/relationships/image" Target="../media/image6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gif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emf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8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6" Type="http://schemas.openxmlformats.org/officeDocument/2006/relationships/image" Target="../media/image113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4" Type="http://schemas.openxmlformats.org/officeDocument/2006/relationships/image" Target="../media/image117.png"/><Relationship Id="rId5" Type="http://schemas.openxmlformats.org/officeDocument/2006/relationships/image" Target="../media/image1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6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7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5.png"/><Relationship Id="rId1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Relationship Id="rId8" Type="http://schemas.openxmlformats.org/officeDocument/2006/relationships/image" Target="../media/image132.png"/><Relationship Id="rId9" Type="http://schemas.openxmlformats.org/officeDocument/2006/relationships/image" Target="../media/image133.png"/><Relationship Id="rId10" Type="http://schemas.openxmlformats.org/officeDocument/2006/relationships/image" Target="../media/image134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smtClean="0"/>
              <a:t>Progress of Injector Linac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sz="2400" dirty="0" smtClean="0"/>
              <a:t>Kazuro Furukawa</a:t>
            </a:r>
          </a:p>
          <a:p>
            <a:r>
              <a:rPr lang="en-US" altLang="ja-JP" sz="2400" dirty="0" smtClean="0"/>
              <a:t>for Injector Linac</a:t>
            </a:r>
            <a:endParaRPr lang="ja-JP" altLang="en-US" sz="24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 smtClean="0"/>
              <a:t>Linac Upgrade Progress towards SuperKEKB (1)</a:t>
            </a:r>
            <a:endParaRPr lang="ja-JP" altLang="en-US" sz="32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63513" y="1055966"/>
            <a:ext cx="10525125" cy="6159500"/>
          </a:xfrm>
        </p:spPr>
        <p:txBody>
          <a:bodyPr/>
          <a:lstStyle/>
          <a:p>
            <a:r>
              <a:rPr lang="en-US" altLang="ja-JP" sz="2800" dirty="0" smtClean="0"/>
              <a:t>High-charge low-emittance RF gun development</a:t>
            </a:r>
          </a:p>
          <a:p>
            <a:pPr lvl="1"/>
            <a:r>
              <a:rPr lang="en-US" altLang="ja-JP" sz="2400" dirty="0" smtClean="0"/>
              <a:t>QTWSC cavity and Ir5Ce </a:t>
            </a:r>
            <a:br>
              <a:rPr lang="en-US" altLang="ja-JP" sz="2400" dirty="0" smtClean="0"/>
            </a:br>
            <a:r>
              <a:rPr lang="en-US" altLang="ja-JP" sz="2400" dirty="0" smtClean="0"/>
              <a:t>photo cathode works well</a:t>
            </a:r>
          </a:p>
          <a:p>
            <a:pPr lvl="3"/>
            <a:endParaRPr lang="en-US" altLang="ja-JP" dirty="0" smtClean="0"/>
          </a:p>
          <a:p>
            <a:r>
              <a:rPr lang="en-US" altLang="ja-JP" sz="2800" dirty="0" smtClean="0"/>
              <a:t>Positron generation confirmation for the first time</a:t>
            </a:r>
          </a:p>
          <a:p>
            <a:pPr lvl="1"/>
            <a:r>
              <a:rPr lang="en-US" altLang="ja-JP" sz="2400" dirty="0" smtClean="0"/>
              <a:t>Good agreement with </a:t>
            </a:r>
            <a:br>
              <a:rPr lang="en-US" altLang="ja-JP" sz="2400" dirty="0" smtClean="0"/>
            </a:br>
            <a:r>
              <a:rPr lang="en-US" altLang="ja-JP" sz="2400" dirty="0" smtClean="0"/>
              <a:t>the simulation results</a:t>
            </a:r>
          </a:p>
          <a:p>
            <a:pPr lvl="3"/>
            <a:endParaRPr lang="en-US" altLang="ja-JP" dirty="0" smtClean="0"/>
          </a:p>
          <a:p>
            <a:r>
              <a:rPr lang="en-US" altLang="ja-JP" sz="2800" dirty="0" smtClean="0"/>
              <a:t>Precise alignment for emittance preservation</a:t>
            </a:r>
          </a:p>
          <a:p>
            <a:pPr lvl="1"/>
            <a:r>
              <a:rPr lang="en-US" altLang="ja-JP" sz="2400" dirty="0" smtClean="0"/>
              <a:t>Recovering after earthquake</a:t>
            </a:r>
          </a:p>
          <a:p>
            <a:pPr lvl="1"/>
            <a:r>
              <a:rPr lang="en-US" altLang="ja-JP" sz="2400" dirty="0" smtClean="0"/>
              <a:t>Reaching specification of 0.3mm</a:t>
            </a:r>
          </a:p>
          <a:p>
            <a:pPr lvl="3"/>
            <a:endParaRPr lang="en-US" altLang="ja-JP" dirty="0"/>
          </a:p>
          <a:p>
            <a:r>
              <a:rPr lang="en-US" altLang="ja-JP" sz="2400" dirty="0" smtClean="0"/>
              <a:t>Utility upgrade during summer 2014</a:t>
            </a:r>
          </a:p>
          <a:p>
            <a:pPr lvl="1"/>
            <a:r>
              <a:rPr lang="en-US" altLang="ja-JP" sz="2000" dirty="0" smtClean="0"/>
              <a:t>for electricity (+1.5MW) and cooling water (+1400L/min)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  <p:grpSp>
        <p:nvGrpSpPr>
          <p:cNvPr id="5" name="図形グループ 4"/>
          <p:cNvGrpSpPr>
            <a:grpSpLocks noChangeAspect="1"/>
          </p:cNvGrpSpPr>
          <p:nvPr/>
        </p:nvGrpSpPr>
        <p:grpSpPr>
          <a:xfrm>
            <a:off x="7321850" y="3215924"/>
            <a:ext cx="3262044" cy="1367851"/>
            <a:chOff x="4592525" y="4327982"/>
            <a:chExt cx="5931013" cy="2486999"/>
          </a:xfrm>
        </p:grpSpPr>
        <p:pic>
          <p:nvPicPr>
            <p:cNvPr id="7" name="図 6" descr="pos-sig.png"/>
            <p:cNvPicPr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2525" y="4327982"/>
              <a:ext cx="5931013" cy="2486999"/>
            </a:xfrm>
            <a:prstGeom prst="rect">
              <a:avLst/>
            </a:prstGeom>
          </p:spPr>
        </p:pic>
        <p:sp>
          <p:nvSpPr>
            <p:cNvPr id="6" name="Text Box 180"/>
            <p:cNvSpPr txBox="1">
              <a:spLocks noChangeAspect="1" noChangeArrowheads="1"/>
            </p:cNvSpPr>
            <p:nvPr/>
          </p:nvSpPr>
          <p:spPr bwMode="auto">
            <a:xfrm>
              <a:off x="5103591" y="6164744"/>
              <a:ext cx="1838155" cy="584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6" tIns="45718" rIns="91436" bIns="45718">
              <a:normAutofit fontScale="55000" lnSpcReduction="20000"/>
            </a:bodyPr>
            <a:lstStyle/>
            <a:p>
              <a:pPr>
                <a:defRPr/>
              </a:pPr>
              <a:r>
                <a:rPr lang="en-US" altLang="ja-JP" sz="1600" dirty="0" smtClean="0">
                  <a:solidFill>
                    <a:srgbClr val="000090"/>
                  </a:solidFill>
                </a:rPr>
                <a:t>Signal from </a:t>
              </a:r>
              <a:br>
                <a:rPr lang="en-US" altLang="ja-JP" sz="1600" dirty="0" smtClean="0">
                  <a:solidFill>
                    <a:srgbClr val="000090"/>
                  </a:solidFill>
                </a:rPr>
              </a:br>
              <a:r>
                <a:rPr lang="en-US" altLang="ja-JP" sz="1600" dirty="0" smtClean="0">
                  <a:solidFill>
                    <a:srgbClr val="000090"/>
                  </a:solidFill>
                </a:rPr>
                <a:t>primary electron</a:t>
              </a:r>
              <a:endParaRPr lang="en-US" altLang="ja-JP" sz="1600" dirty="0">
                <a:solidFill>
                  <a:srgbClr val="000090"/>
                </a:solidFill>
              </a:endParaRPr>
            </a:p>
          </p:txBody>
        </p:sp>
        <p:sp>
          <p:nvSpPr>
            <p:cNvPr id="8" name="Text Box 180"/>
            <p:cNvSpPr txBox="1">
              <a:spLocks noChangeAspect="1" noChangeArrowheads="1"/>
            </p:cNvSpPr>
            <p:nvPr/>
          </p:nvSpPr>
          <p:spPr bwMode="auto">
            <a:xfrm>
              <a:off x="7300672" y="6149651"/>
              <a:ext cx="2330978" cy="584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6" tIns="45718" rIns="91436" bIns="45718">
              <a:normAutofit fontScale="55000" lnSpcReduction="20000"/>
            </a:bodyPr>
            <a:lstStyle/>
            <a:p>
              <a:pPr>
                <a:defRPr/>
              </a:pPr>
              <a:r>
                <a:rPr lang="en-US" altLang="ja-JP" sz="1600" dirty="0" smtClean="0">
                  <a:solidFill>
                    <a:srgbClr val="000090"/>
                  </a:solidFill>
                </a:rPr>
                <a:t>Signal from positron </a:t>
              </a:r>
              <a:br>
                <a:rPr lang="en-US" altLang="ja-JP" sz="1600" dirty="0" smtClean="0">
                  <a:solidFill>
                    <a:srgbClr val="000090"/>
                  </a:solidFill>
                </a:rPr>
              </a:br>
              <a:r>
                <a:rPr lang="en-US" altLang="ja-JP" sz="1600" dirty="0" smtClean="0">
                  <a:solidFill>
                    <a:srgbClr val="000090"/>
                  </a:solidFill>
                </a:rPr>
                <a:t>with</a:t>
              </a:r>
              <a:r>
                <a:rPr lang="en-US" altLang="ja-JP" sz="1600" dirty="0">
                  <a:solidFill>
                    <a:srgbClr val="000090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000090"/>
                  </a:solidFill>
                </a:rPr>
                <a:t>opposite polarity</a:t>
              </a:r>
              <a:endParaRPr lang="en-US" altLang="ja-JP" sz="1600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9" name="図形グループ 12"/>
          <p:cNvGrpSpPr>
            <a:grpSpLocks noChangeAspect="1"/>
          </p:cNvGrpSpPr>
          <p:nvPr/>
        </p:nvGrpSpPr>
        <p:grpSpPr>
          <a:xfrm>
            <a:off x="7782943" y="1571209"/>
            <a:ext cx="1479779" cy="1357594"/>
            <a:chOff x="6126491" y="1604336"/>
            <a:chExt cx="1677755" cy="1539222"/>
          </a:xfrm>
        </p:grpSpPr>
        <p:pic>
          <p:nvPicPr>
            <p:cNvPr id="11" name="Picture 17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26491" y="1604336"/>
              <a:ext cx="1630510" cy="1509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180"/>
            <p:cNvSpPr txBox="1">
              <a:spLocks noChangeAspect="1" noChangeArrowheads="1"/>
            </p:cNvSpPr>
            <p:nvPr/>
          </p:nvSpPr>
          <p:spPr bwMode="auto">
            <a:xfrm>
              <a:off x="6875795" y="2620342"/>
              <a:ext cx="928451" cy="523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6" tIns="45718" rIns="91436" bIns="45718">
              <a:noAutofit/>
            </a:bodyPr>
            <a:lstStyle/>
            <a:p>
              <a:pPr algn="r">
                <a:defRPr/>
              </a:pPr>
              <a:r>
                <a:rPr lang="en-US" altLang="ja-JP" sz="1200" dirty="0" smtClean="0">
                  <a:solidFill>
                    <a:schemeClr val="bg1"/>
                  </a:solidFill>
                </a:rPr>
                <a:t>Ir</a:t>
              </a:r>
              <a:r>
                <a:rPr lang="en-US" altLang="ja-JP" sz="1200" baseline="-25000" dirty="0" smtClean="0">
                  <a:solidFill>
                    <a:schemeClr val="bg1"/>
                  </a:solidFill>
                </a:rPr>
                <a:t>5</a:t>
              </a:r>
              <a:r>
                <a:rPr lang="en-US" altLang="ja-JP" sz="1200" dirty="0" smtClean="0">
                  <a:solidFill>
                    <a:schemeClr val="bg1"/>
                  </a:solidFill>
                </a:rPr>
                <a:t>Ce</a:t>
              </a:r>
              <a:br>
                <a:rPr lang="en-US" altLang="ja-JP" sz="1200" dirty="0" smtClean="0">
                  <a:solidFill>
                    <a:schemeClr val="bg1"/>
                  </a:solidFill>
                </a:rPr>
              </a:br>
              <a:r>
                <a:rPr lang="en-US" altLang="ja-JP" sz="1200" dirty="0" smtClean="0">
                  <a:solidFill>
                    <a:schemeClr val="bg1"/>
                  </a:solidFill>
                </a:rPr>
                <a:t>Cathode</a:t>
              </a:r>
              <a:endParaRPr lang="en-US" altLang="ja-JP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図形グループ 15"/>
          <p:cNvGrpSpPr>
            <a:grpSpLocks noChangeAspect="1"/>
          </p:cNvGrpSpPr>
          <p:nvPr/>
        </p:nvGrpSpPr>
        <p:grpSpPr>
          <a:xfrm>
            <a:off x="5504482" y="1529737"/>
            <a:ext cx="1748177" cy="1353668"/>
            <a:chOff x="5084490" y="3428694"/>
            <a:chExt cx="3531670" cy="2734683"/>
          </a:xfrm>
        </p:grpSpPr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2672" y="3520761"/>
              <a:ext cx="3523488" cy="2642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Text Box 180"/>
            <p:cNvSpPr txBox="1">
              <a:spLocks noChangeAspect="1" noChangeArrowheads="1"/>
            </p:cNvSpPr>
            <p:nvPr/>
          </p:nvSpPr>
          <p:spPr bwMode="auto">
            <a:xfrm>
              <a:off x="5084490" y="3428694"/>
              <a:ext cx="3489945" cy="932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6" tIns="45718" rIns="91436" bIns="45718">
              <a:spAutoFit/>
            </a:bodyPr>
            <a:lstStyle/>
            <a:p>
              <a:pPr algn="ctr">
                <a:defRPr/>
              </a:pPr>
              <a:r>
                <a:rPr lang="en-US" altLang="ja-JP" sz="1200" dirty="0" smtClean="0">
                  <a:solidFill>
                    <a:schemeClr val="bg1"/>
                  </a:solidFill>
                </a:rPr>
                <a:t>Quasi traveling wave </a:t>
              </a:r>
              <a:br>
                <a:rPr lang="en-US" altLang="ja-JP" sz="1200" dirty="0" smtClean="0">
                  <a:solidFill>
                    <a:schemeClr val="bg1"/>
                  </a:solidFill>
                </a:rPr>
              </a:br>
              <a:r>
                <a:rPr lang="en-US" altLang="ja-JP" sz="1200" dirty="0" smtClean="0">
                  <a:solidFill>
                    <a:schemeClr val="bg1"/>
                  </a:solidFill>
                </a:rPr>
                <a:t>side couple cavity</a:t>
              </a:r>
              <a:endParaRPr lang="en-US" altLang="ja-JP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100" y="3243257"/>
            <a:ext cx="2641751" cy="1347366"/>
          </a:xfrm>
          <a:prstGeom prst="rect">
            <a:avLst/>
          </a:prstGeom>
        </p:spPr>
      </p:pic>
      <p:sp>
        <p:nvSpPr>
          <p:cNvPr id="20" name="Text Box 180"/>
          <p:cNvSpPr txBox="1">
            <a:spLocks noChangeAspect="1" noChangeArrowheads="1"/>
          </p:cNvSpPr>
          <p:nvPr/>
        </p:nvSpPr>
        <p:spPr bwMode="auto">
          <a:xfrm>
            <a:off x="4644456" y="3233941"/>
            <a:ext cx="1608277" cy="27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ctr">
              <a:defRPr/>
            </a:pPr>
            <a:r>
              <a:rPr lang="en-US" altLang="ja-JP" sz="1200" dirty="0" smtClean="0">
                <a:solidFill>
                  <a:schemeClr val="bg1"/>
                </a:solidFill>
              </a:rPr>
              <a:t>Positron generator</a:t>
            </a:r>
            <a:endParaRPr lang="en-US" altLang="ja-JP" sz="1200" dirty="0">
              <a:solidFill>
                <a:schemeClr val="bg1"/>
              </a:solidFill>
            </a:endParaRPr>
          </a:p>
        </p:txBody>
      </p:sp>
      <p:pic>
        <p:nvPicPr>
          <p:cNvPr id="13" name="図 12" descr="align2-nq8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8660" y="5028388"/>
            <a:ext cx="3384550" cy="1426845"/>
          </a:xfrm>
          <a:prstGeom prst="rect">
            <a:avLst/>
          </a:prstGeom>
        </p:spPr>
      </p:pic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Linac Upgrade Overview</a:t>
            </a:r>
          </a:p>
        </p:txBody>
      </p:sp>
    </p:spTree>
    <p:extLst>
      <p:ext uri="{BB962C8B-B14F-4D97-AF65-F5344CB8AC3E}">
        <p14:creationId xmlns:p14="http://schemas.microsoft.com/office/powerpoint/2010/main" val="9560636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 descr="IMG_195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8496" y="4086724"/>
            <a:ext cx="2542032" cy="190717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 smtClean="0"/>
              <a:t>Linac Upgrade Progress towards SuperKEKB (2)</a:t>
            </a:r>
            <a:endParaRPr lang="ja-JP" altLang="en-US" sz="32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63513" y="1055966"/>
            <a:ext cx="10525125" cy="6159500"/>
          </a:xfrm>
        </p:spPr>
        <p:txBody>
          <a:bodyPr/>
          <a:lstStyle/>
          <a:p>
            <a:r>
              <a:rPr lang="en-US" altLang="ja-JP" sz="2400" dirty="0" smtClean="0"/>
              <a:t>High power modulator upgrades</a:t>
            </a:r>
          </a:p>
          <a:p>
            <a:r>
              <a:rPr lang="en-US" altLang="ja-JP" sz="2400" dirty="0" smtClean="0"/>
              <a:t>Low-level RF controls/monitor</a:t>
            </a:r>
          </a:p>
          <a:p>
            <a:pPr lvl="1"/>
            <a:r>
              <a:rPr lang="en-US" altLang="ja-JP" sz="2000" dirty="0" smtClean="0"/>
              <a:t>Pulse-to-pulse modulation (PPM) between 4+1 rings</a:t>
            </a:r>
          </a:p>
          <a:p>
            <a:pPr lvl="1"/>
            <a:r>
              <a:rPr lang="en-US" altLang="ja-JP" sz="2000" dirty="0" smtClean="0"/>
              <a:t>More spaces for increased number of devices </a:t>
            </a:r>
          </a:p>
          <a:p>
            <a:pPr lvl="4"/>
            <a:endParaRPr lang="en-US" altLang="ja-JP" sz="400" dirty="0" smtClean="0"/>
          </a:p>
          <a:p>
            <a:r>
              <a:rPr lang="en-US" altLang="ja-JP" sz="2400" dirty="0" smtClean="0"/>
              <a:t>Beam instrumentation</a:t>
            </a:r>
          </a:p>
          <a:p>
            <a:pPr lvl="1"/>
            <a:r>
              <a:rPr lang="en-US" altLang="ja-JP" sz="2000" dirty="0" smtClean="0"/>
              <a:t>Large/small aperture beam position monitors (BPM)</a:t>
            </a:r>
          </a:p>
          <a:p>
            <a:pPr lvl="1"/>
            <a:r>
              <a:rPr lang="en-US" altLang="ja-JP" sz="2000" dirty="0" smtClean="0"/>
              <a:t>Precise/fast and synchronized BPM readout system</a:t>
            </a:r>
          </a:p>
          <a:p>
            <a:pPr lvl="1"/>
            <a:r>
              <a:rPr lang="en-US" altLang="ja-JP" sz="2000" dirty="0" smtClean="0"/>
              <a:t>Wire scanners and beam loss monitors</a:t>
            </a:r>
          </a:p>
          <a:p>
            <a:pPr lvl="1"/>
            <a:r>
              <a:rPr lang="en-US" altLang="ja-JP" sz="2000" dirty="0" smtClean="0"/>
              <a:t>Streak cameras</a:t>
            </a:r>
          </a:p>
          <a:p>
            <a:pPr lvl="1"/>
            <a:r>
              <a:rPr lang="en-US" altLang="ja-JP" sz="2000" dirty="0" smtClean="0"/>
              <a:t>(Deflectors, </a:t>
            </a:r>
            <a:r>
              <a:rPr lang="en-US" altLang="ja-JP" sz="2000" dirty="0" err="1" smtClean="0"/>
              <a:t>etc</a:t>
            </a:r>
            <a:r>
              <a:rPr lang="en-US" altLang="ja-JP" sz="2000" dirty="0" smtClean="0"/>
              <a:t>)</a:t>
            </a:r>
            <a:endParaRPr lang="en-US" altLang="ja-JP" sz="2000" dirty="0"/>
          </a:p>
          <a:p>
            <a:pPr lvl="4"/>
            <a:endParaRPr lang="en-US" altLang="ja-JP" sz="400" dirty="0" smtClean="0"/>
          </a:p>
          <a:p>
            <a:r>
              <a:rPr lang="en-US" altLang="ja-JP" sz="2400" dirty="0" smtClean="0"/>
              <a:t>Event timing control system</a:t>
            </a:r>
          </a:p>
          <a:p>
            <a:pPr lvl="1"/>
            <a:r>
              <a:rPr lang="en-US" altLang="ja-JP" sz="2000" dirty="0" smtClean="0"/>
              <a:t>Combination of MRF and SINAP modules</a:t>
            </a:r>
          </a:p>
          <a:p>
            <a:pPr lvl="1"/>
            <a:r>
              <a:rPr lang="en-US" altLang="ja-JP" sz="2000" dirty="0" smtClean="0"/>
              <a:t>Essential for PPM operation</a:t>
            </a:r>
          </a:p>
          <a:p>
            <a:pPr lvl="1"/>
            <a:r>
              <a:rPr lang="en-US" altLang="ja-JP" sz="2000" dirty="0" smtClean="0"/>
              <a:t>Precise timing &amp; synchronized controls</a:t>
            </a:r>
          </a:p>
          <a:p>
            <a:pPr lvl="1"/>
            <a:r>
              <a:rPr lang="en-US" altLang="ja-JP" sz="2000" dirty="0" smtClean="0"/>
              <a:t>Bucket selection at DR and MR</a:t>
            </a:r>
          </a:p>
          <a:p>
            <a:endParaRPr lang="en-US" altLang="ja-JP" sz="280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11</a:t>
            </a:fld>
            <a:endParaRPr lang="en-US" altLang="ja-JP" dirty="0"/>
          </a:p>
        </p:txBody>
      </p:sp>
      <p:pic>
        <p:nvPicPr>
          <p:cNvPr id="22" name="図 21" descr="IMG_195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726" y="3022527"/>
            <a:ext cx="2467102" cy="1385824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9899" y="1036644"/>
            <a:ext cx="2437929" cy="198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図 24" descr="WS_56_2 &amp; PMT-2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93028" y="5798146"/>
            <a:ext cx="2857500" cy="141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図 26" descr="IMG_1956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98799" y="5720177"/>
            <a:ext cx="2322068" cy="1490448"/>
          </a:xfrm>
          <a:prstGeom prst="rect">
            <a:avLst/>
          </a:prstGeom>
        </p:spPr>
      </p:pic>
      <p:sp>
        <p:nvSpPr>
          <p:cNvPr id="28" name="Text Box 180"/>
          <p:cNvSpPr txBox="1">
            <a:spLocks noChangeAspect="1" noChangeArrowheads="1"/>
          </p:cNvSpPr>
          <p:nvPr/>
        </p:nvSpPr>
        <p:spPr bwMode="auto">
          <a:xfrm>
            <a:off x="5633389" y="6933630"/>
            <a:ext cx="1826133" cy="27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ctr">
              <a:defRPr/>
            </a:pPr>
            <a:r>
              <a:rPr lang="en-US" altLang="ja-JP" sz="1200" dirty="0" smtClean="0">
                <a:solidFill>
                  <a:schemeClr val="bg1"/>
                </a:solidFill>
                <a:latin typeface="+mn-ea"/>
              </a:rPr>
              <a:t>SINAP event modules</a:t>
            </a:r>
            <a:endParaRPr lang="en-US" altLang="ja-JP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Linac Upgrade Overview</a:t>
            </a:r>
          </a:p>
        </p:txBody>
      </p:sp>
      <p:sp>
        <p:nvSpPr>
          <p:cNvPr id="13" name="Text Box 180"/>
          <p:cNvSpPr txBox="1">
            <a:spLocks noChangeAspect="1" noChangeArrowheads="1"/>
          </p:cNvSpPr>
          <p:nvPr/>
        </p:nvSpPr>
        <p:spPr bwMode="auto">
          <a:xfrm>
            <a:off x="7982489" y="6933630"/>
            <a:ext cx="1620948" cy="27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ctr">
              <a:defRPr/>
            </a:pPr>
            <a:r>
              <a:rPr lang="en-US" altLang="ja-JP" sz="1200" dirty="0" smtClean="0">
                <a:solidFill>
                  <a:schemeClr val="bg1"/>
                </a:solidFill>
                <a:latin typeface="+mn-ea"/>
              </a:rPr>
              <a:t>Beam wire scanner</a:t>
            </a:r>
            <a:endParaRPr lang="en-US" altLang="ja-JP" sz="12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258847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4472" y="2446832"/>
            <a:ext cx="9085342" cy="1502066"/>
          </a:xfrm>
        </p:spPr>
        <p:txBody>
          <a:bodyPr/>
          <a:lstStyle/>
          <a:p>
            <a:pPr algn="ctr"/>
            <a:r>
              <a:rPr kumimoji="1" lang="en-US" altLang="ja-JP" cap="none" dirty="0" smtClean="0"/>
              <a:t>Alignment</a:t>
            </a:r>
            <a:endParaRPr kumimoji="1" lang="ja-JP" altLang="en-US" cap="none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4B4DE4-18C0-CA4C-B6F1-505553AAF7C8}" type="slidenum">
              <a:rPr lang="en-US" altLang="ja-JP" smtClean="0"/>
              <a:pPr>
                <a:defRPr/>
              </a:pPr>
              <a:t>12</a:t>
            </a:fld>
            <a:endParaRPr lang="en-US" altLang="ja-JP" dirty="0"/>
          </a:p>
        </p:txBody>
      </p:sp>
      <p:sp>
        <p:nvSpPr>
          <p:cNvPr id="5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Alignment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658702028"/>
      </p:ext>
    </p:extLst>
  </p:cSld>
  <p:clrMapOvr>
    <a:masterClrMapping/>
  </p:clrMapOvr>
  <p:transition xmlns:p14="http://schemas.microsoft.com/office/powerpoint/2010/main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Alignment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dirty="0" smtClean="0"/>
              <a:t>High-precision alignment was not necessary in PF and KEKB injections, and it was much damaged by earthquake in 2011.</a:t>
            </a:r>
          </a:p>
          <a:p>
            <a:r>
              <a:rPr lang="en-US" altLang="ja-JP" sz="2400" dirty="0" smtClean="0"/>
              <a:t>Instead of flexible-structure girder before earthquake, </a:t>
            </a:r>
            <a:r>
              <a:rPr lang="en-US" altLang="ja-JP" sz="2400" dirty="0" smtClean="0">
                <a:solidFill>
                  <a:srgbClr val="008000"/>
                </a:solidFill>
              </a:rPr>
              <a:t>rigid-structure</a:t>
            </a:r>
            <a:r>
              <a:rPr lang="en-US" altLang="ja-JP" sz="2400" dirty="0" smtClean="0"/>
              <a:t> was adopted with jack-volts and fixed supports.</a:t>
            </a:r>
          </a:p>
          <a:p>
            <a:r>
              <a:rPr lang="en-US" altLang="ja-JP" sz="2400" dirty="0" smtClean="0">
                <a:solidFill>
                  <a:srgbClr val="008000"/>
                </a:solidFill>
              </a:rPr>
              <a:t>Reflector pedestals</a:t>
            </a:r>
            <a:r>
              <a:rPr lang="en-US" altLang="ja-JP" sz="2400" dirty="0" smtClean="0"/>
              <a:t> are developed and mounted onto quad magnets and accelerating cavities for laser-tracker measurement.</a:t>
            </a:r>
          </a:p>
          <a:p>
            <a:r>
              <a:rPr lang="en-US" altLang="ja-JP" sz="2400" dirty="0" smtClean="0"/>
              <a:t>Iterative measurement and adjustment with 500-m straight laser and position sensors should enable </a:t>
            </a:r>
            <a:r>
              <a:rPr lang="en-US" altLang="ja-JP" sz="2400" dirty="0" smtClean="0">
                <a:solidFill>
                  <a:srgbClr val="008000"/>
                </a:solidFill>
              </a:rPr>
              <a:t>0.3-mm global alignment</a:t>
            </a:r>
            <a:r>
              <a:rPr lang="en-US" altLang="ja-JP" sz="2400" dirty="0" smtClean="0"/>
              <a:t>.</a:t>
            </a:r>
          </a:p>
          <a:p>
            <a:r>
              <a:rPr lang="en-US" altLang="ja-JP" sz="2400" dirty="0" smtClean="0"/>
              <a:t>Laser tracker should enable </a:t>
            </a:r>
            <a:r>
              <a:rPr lang="en-US" altLang="ja-JP" sz="2400" dirty="0" smtClean="0">
                <a:solidFill>
                  <a:srgbClr val="008000"/>
                </a:solidFill>
              </a:rPr>
              <a:t>0.1-mm</a:t>
            </a:r>
            <a:r>
              <a:rPr lang="en-US" altLang="ja-JP" sz="2400" dirty="0" smtClean="0"/>
              <a:t> measurement within 10-m girder unit.</a:t>
            </a:r>
          </a:p>
          <a:p>
            <a:r>
              <a:rPr lang="en-US" altLang="ja-JP" sz="2400" dirty="0" smtClean="0"/>
              <a:t>Displacement gauges, hydrostatic leveling, inclinometer are also employed.</a:t>
            </a:r>
          </a:p>
          <a:p>
            <a:r>
              <a:rPr lang="en-US" altLang="ja-JP" sz="2400" dirty="0" smtClean="0"/>
              <a:t>Remote measurement system and </a:t>
            </a:r>
            <a:r>
              <a:rPr lang="en-US" altLang="ja-JP" sz="2400" dirty="0" smtClean="0">
                <a:solidFill>
                  <a:srgbClr val="008000"/>
                </a:solidFill>
              </a:rPr>
              <a:t>girder mover</a:t>
            </a:r>
            <a:r>
              <a:rPr lang="en-US" altLang="ja-JP" sz="2400" dirty="0" smtClean="0"/>
              <a:t> system will be necessary for longer term, and are under development.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  <p:sp>
        <p:nvSpPr>
          <p:cNvPr id="5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Alignment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コネクタ 7"/>
          <p:cNvCxnSpPr/>
          <p:nvPr/>
        </p:nvCxnSpPr>
        <p:spPr>
          <a:xfrm>
            <a:off x="324368" y="5702306"/>
            <a:ext cx="4568400" cy="1270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Emittance Preservation and Alignment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63515" y="1100138"/>
            <a:ext cx="10525125" cy="3332162"/>
          </a:xfrm>
        </p:spPr>
        <p:txBody>
          <a:bodyPr/>
          <a:lstStyle/>
          <a:p>
            <a:r>
              <a:rPr lang="en-US" altLang="ja-JP" sz="2800" dirty="0"/>
              <a:t>If Device is off center of the beam</a:t>
            </a:r>
          </a:p>
          <a:p>
            <a:pPr lvl="1"/>
            <a:r>
              <a:rPr lang="en-US" altLang="ja-JP" sz="2300" dirty="0"/>
              <a:t>Focusing magnet (quad) kicks the beam bunch</a:t>
            </a:r>
          </a:p>
          <a:p>
            <a:pPr lvl="1"/>
            <a:r>
              <a:rPr lang="en-US" altLang="ja-JP" sz="2300" dirty="0"/>
              <a:t>Accelerating structure (cavity) excites wakefield, to bend the tail</a:t>
            </a:r>
          </a:p>
          <a:p>
            <a:r>
              <a:rPr lang="en-US" altLang="ja-JP" sz="2800" dirty="0"/>
              <a:t>Distorted bunch in banana shape</a:t>
            </a:r>
          </a:p>
          <a:p>
            <a:pPr lvl="1"/>
            <a:r>
              <a:rPr lang="en-US" altLang="ja-JP" sz="2300" dirty="0"/>
              <a:t>Emittance dilution or blow-</a:t>
            </a:r>
            <a:r>
              <a:rPr lang="en-US" altLang="ja-JP" sz="2300" dirty="0" smtClean="0"/>
              <a:t>up, even 100 times larger</a:t>
            </a:r>
          </a:p>
          <a:p>
            <a:pPr lvl="2"/>
            <a:r>
              <a:rPr lang="en-US" altLang="ja-JP" sz="1900" dirty="0"/>
              <a:t>Depending on the </a:t>
            </a:r>
            <a:r>
              <a:rPr lang="en-US" altLang="ja-JP" sz="1900" dirty="0" smtClean="0"/>
              <a:t>beam optics </a:t>
            </a:r>
            <a:r>
              <a:rPr lang="en-US" altLang="ja-JP" sz="1900" dirty="0"/>
              <a:t>and the beam charge</a:t>
            </a:r>
            <a:endParaRPr lang="en-US" altLang="ja-JP" sz="1900" dirty="0" smtClean="0"/>
          </a:p>
          <a:p>
            <a:r>
              <a:rPr lang="en-US" altLang="ja-JP" sz="2800" dirty="0" smtClean="0"/>
              <a:t>Alignment and orbit </a:t>
            </a:r>
            <a:r>
              <a:rPr lang="en-US" altLang="ja-JP" sz="2800" dirty="0"/>
              <a:t>correction is crucial to preserve the emittance</a:t>
            </a:r>
            <a:endParaRPr lang="en-US" altLang="ja-JP" sz="24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  <p:sp>
        <p:nvSpPr>
          <p:cNvPr id="6" name="円/楕円 5"/>
          <p:cNvSpPr/>
          <p:nvPr/>
        </p:nvSpPr>
        <p:spPr>
          <a:xfrm>
            <a:off x="414856" y="5651507"/>
            <a:ext cx="431800" cy="114300"/>
          </a:xfrm>
          <a:prstGeom prst="ellipse">
            <a:avLst/>
          </a:prstGeom>
          <a:solidFill>
            <a:srgbClr val="FFFF0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1409672" y="5022856"/>
            <a:ext cx="114300" cy="1104900"/>
          </a:xfrm>
          <a:prstGeom prst="ellipse">
            <a:avLst/>
          </a:prstGeom>
          <a:solidFill>
            <a:srgbClr val="00800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/>
          <p:cNvCxnSpPr/>
          <p:nvPr/>
        </p:nvCxnSpPr>
        <p:spPr>
          <a:xfrm>
            <a:off x="1174720" y="5562606"/>
            <a:ext cx="571500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668853" y="5702306"/>
            <a:ext cx="571500" cy="0"/>
          </a:xfrm>
          <a:prstGeom prst="line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Box 180"/>
          <p:cNvSpPr txBox="1">
            <a:spLocks noChangeAspect="1" noChangeArrowheads="1"/>
          </p:cNvSpPr>
          <p:nvPr/>
        </p:nvSpPr>
        <p:spPr bwMode="auto">
          <a:xfrm>
            <a:off x="919745" y="6181701"/>
            <a:ext cx="1098381" cy="60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ctr">
              <a:defRPr/>
            </a:pPr>
            <a:r>
              <a:rPr lang="en-US" altLang="ja-JP" sz="1600" dirty="0">
                <a:solidFill>
                  <a:srgbClr val="008000"/>
                </a:solidFill>
              </a:rPr>
              <a:t>Focusing</a:t>
            </a:r>
            <a:br>
              <a:rPr lang="en-US" altLang="ja-JP" sz="1600" dirty="0">
                <a:solidFill>
                  <a:srgbClr val="008000"/>
                </a:solidFill>
              </a:rPr>
            </a:br>
            <a:r>
              <a:rPr lang="en-US" altLang="ja-JP" sz="1600" dirty="0">
                <a:solidFill>
                  <a:srgbClr val="008000"/>
                </a:solidFill>
              </a:rPr>
              <a:t>Magnet</a:t>
            </a:r>
          </a:p>
        </p:txBody>
      </p:sp>
      <p:sp>
        <p:nvSpPr>
          <p:cNvPr id="26" name="Text Box 180"/>
          <p:cNvSpPr txBox="1">
            <a:spLocks noChangeAspect="1" noChangeArrowheads="1"/>
          </p:cNvSpPr>
          <p:nvPr/>
        </p:nvSpPr>
        <p:spPr bwMode="auto">
          <a:xfrm>
            <a:off x="257117" y="5826103"/>
            <a:ext cx="762619" cy="34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ctr">
              <a:defRPr/>
            </a:pPr>
            <a:r>
              <a:rPr lang="en-US" altLang="ja-JP" sz="1600" dirty="0">
                <a:solidFill>
                  <a:srgbClr val="008000"/>
                </a:solidFill>
              </a:rPr>
              <a:t>Beam</a:t>
            </a:r>
          </a:p>
        </p:txBody>
      </p:sp>
      <p:sp>
        <p:nvSpPr>
          <p:cNvPr id="27" name="円柱 26"/>
          <p:cNvSpPr/>
          <p:nvPr/>
        </p:nvSpPr>
        <p:spPr>
          <a:xfrm rot="16200000">
            <a:off x="3053694" y="4944086"/>
            <a:ext cx="568325" cy="1418002"/>
          </a:xfrm>
          <a:prstGeom prst="can">
            <a:avLst/>
          </a:prstGeom>
          <a:solidFill>
            <a:srgbClr val="C0C0FF"/>
          </a:solidFill>
          <a:ln>
            <a:solidFill>
              <a:srgbClr val="00009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/>
        </p:nvSpPr>
        <p:spPr>
          <a:xfrm rot="1800000">
            <a:off x="4503087" y="5441955"/>
            <a:ext cx="431800" cy="114300"/>
          </a:xfrm>
          <a:prstGeom prst="ellipse">
            <a:avLst/>
          </a:prstGeom>
          <a:solidFill>
            <a:srgbClr val="FFFF0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kumimoji="1" lang="ja-JP" altLang="en-US"/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"/>
          <a:stretch/>
        </p:blipFill>
        <p:spPr>
          <a:xfrm>
            <a:off x="5920245" y="4791208"/>
            <a:ext cx="4603750" cy="1944000"/>
          </a:xfrm>
          <a:prstGeom prst="rect">
            <a:avLst/>
          </a:prstGeom>
        </p:spPr>
      </p:pic>
      <p:sp>
        <p:nvSpPr>
          <p:cNvPr id="44" name="円/楕円 43"/>
          <p:cNvSpPr/>
          <p:nvPr/>
        </p:nvSpPr>
        <p:spPr>
          <a:xfrm>
            <a:off x="2025620" y="5505468"/>
            <a:ext cx="431800" cy="114300"/>
          </a:xfrm>
          <a:prstGeom prst="ellipse">
            <a:avLst/>
          </a:prstGeom>
          <a:solidFill>
            <a:srgbClr val="FFFF0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2757917" y="5505456"/>
            <a:ext cx="431800" cy="114300"/>
          </a:xfrm>
          <a:prstGeom prst="ellipse">
            <a:avLst/>
          </a:prstGeom>
          <a:solidFill>
            <a:srgbClr val="FFFF0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弧 39"/>
          <p:cNvSpPr/>
          <p:nvPr/>
        </p:nvSpPr>
        <p:spPr>
          <a:xfrm flipV="1">
            <a:off x="1881616" y="5143500"/>
            <a:ext cx="1445783" cy="402174"/>
          </a:xfrm>
          <a:prstGeom prst="arc">
            <a:avLst>
              <a:gd name="adj1" fmla="val 19211624"/>
              <a:gd name="adj2" fmla="val 21388758"/>
            </a:avLst>
          </a:prstGeom>
          <a:noFill/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6" tIns="45718" rIns="91436" bIns="45718" spcCol="0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1" name="直線コネクタ 40"/>
          <p:cNvCxnSpPr/>
          <p:nvPr/>
        </p:nvCxnSpPr>
        <p:spPr>
          <a:xfrm>
            <a:off x="3135742" y="5579538"/>
            <a:ext cx="571500" cy="0"/>
          </a:xfrm>
          <a:prstGeom prst="line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V="1">
            <a:off x="1498570" y="5562608"/>
            <a:ext cx="590550" cy="139701"/>
          </a:xfrm>
          <a:prstGeom prst="line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 Box 180"/>
          <p:cNvSpPr txBox="1">
            <a:spLocks noChangeAspect="1" noChangeArrowheads="1"/>
          </p:cNvSpPr>
          <p:nvPr/>
        </p:nvSpPr>
        <p:spPr bwMode="auto">
          <a:xfrm>
            <a:off x="2613087" y="6190161"/>
            <a:ext cx="1470628" cy="60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ctr">
              <a:defRPr/>
            </a:pPr>
            <a:r>
              <a:rPr lang="en-US" altLang="ja-JP" sz="1600" dirty="0">
                <a:solidFill>
                  <a:srgbClr val="008000"/>
                </a:solidFill>
              </a:rPr>
              <a:t>Accelerating</a:t>
            </a:r>
            <a:br>
              <a:rPr lang="en-US" altLang="ja-JP" sz="1600" dirty="0">
                <a:solidFill>
                  <a:srgbClr val="008000"/>
                </a:solidFill>
              </a:rPr>
            </a:br>
            <a:r>
              <a:rPr lang="en-US" altLang="ja-JP" sz="1600" dirty="0">
                <a:solidFill>
                  <a:srgbClr val="008000"/>
                </a:solidFill>
              </a:rPr>
              <a:t>Structure</a:t>
            </a:r>
          </a:p>
        </p:txBody>
      </p:sp>
      <p:sp>
        <p:nvSpPr>
          <p:cNvPr id="46" name="Text Box 180"/>
          <p:cNvSpPr txBox="1">
            <a:spLocks noChangeAspect="1" noChangeArrowheads="1"/>
          </p:cNvSpPr>
          <p:nvPr/>
        </p:nvSpPr>
        <p:spPr bwMode="auto">
          <a:xfrm>
            <a:off x="5853258" y="6774938"/>
            <a:ext cx="4743899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ctr">
              <a:defRPr/>
            </a:pPr>
            <a:r>
              <a:rPr lang="en-US" altLang="ja-JP" sz="1600" dirty="0" smtClean="0">
                <a:solidFill>
                  <a:srgbClr val="008000"/>
                </a:solidFill>
              </a:rPr>
              <a:t>Transverse beam </a:t>
            </a:r>
            <a:r>
              <a:rPr lang="en-US" altLang="ja-JP" sz="1600" dirty="0">
                <a:solidFill>
                  <a:srgbClr val="008000"/>
                </a:solidFill>
              </a:rPr>
              <a:t>distribution in time direction</a:t>
            </a:r>
          </a:p>
        </p:txBody>
      </p:sp>
      <p:sp>
        <p:nvSpPr>
          <p:cNvPr id="47" name="Text Box 180"/>
          <p:cNvSpPr txBox="1">
            <a:spLocks noChangeAspect="1" noChangeArrowheads="1"/>
          </p:cNvSpPr>
          <p:nvPr/>
        </p:nvSpPr>
        <p:spPr bwMode="auto">
          <a:xfrm>
            <a:off x="8550608" y="4384645"/>
            <a:ext cx="20416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r">
              <a:defRPr/>
            </a:pPr>
            <a:r>
              <a:rPr lang="en-US" altLang="ja-JP" sz="2000" dirty="0">
                <a:solidFill>
                  <a:srgbClr val="008000"/>
                </a:solidFill>
              </a:rPr>
              <a:t>Sugimoto et al.</a:t>
            </a:r>
          </a:p>
        </p:txBody>
      </p:sp>
      <p:sp>
        <p:nvSpPr>
          <p:cNvPr id="23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Alignment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17189654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Emittance Preservation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2800" dirty="0" smtClean="0"/>
              <a:t>Offset injection may solve the issue</a:t>
            </a:r>
          </a:p>
          <a:p>
            <a:r>
              <a:rPr lang="en-US" altLang="ja-JP" sz="2800" dirty="0" smtClean="0"/>
              <a:t>Orbit have to be maintained precisely</a:t>
            </a:r>
          </a:p>
          <a:p>
            <a:r>
              <a:rPr lang="en-US" altLang="ja-JP" sz="2800" dirty="0" smtClean="0"/>
              <a:t>Mis-alignment should be &lt;0.1mm locally, &lt;0.3mm globally</a:t>
            </a:r>
            <a:endParaRPr kumimoji="1" lang="en-US" altLang="ja-JP" sz="2800" dirty="0" smtClean="0"/>
          </a:p>
          <a:p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15</a:t>
            </a:fld>
            <a:endParaRPr lang="en-US" altLang="ja-JP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61" y="2998664"/>
            <a:ext cx="4149090" cy="410337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928" y="3042642"/>
            <a:ext cx="4308857" cy="3760417"/>
          </a:xfrm>
          <a:prstGeom prst="rect">
            <a:avLst/>
          </a:prstGeom>
        </p:spPr>
      </p:pic>
      <p:sp>
        <p:nvSpPr>
          <p:cNvPr id="5" name="コンテンツ プレースホルダ 2"/>
          <p:cNvSpPr txBox="1">
            <a:spLocks/>
          </p:cNvSpPr>
          <p:nvPr/>
        </p:nvSpPr>
        <p:spPr>
          <a:xfrm>
            <a:off x="3168864" y="6235837"/>
            <a:ext cx="1676787" cy="400905"/>
          </a:xfrm>
          <a:prstGeom prst="rect">
            <a:avLst/>
          </a:prstGeom>
        </p:spPr>
        <p:txBody>
          <a:bodyPr vert="horz" lIns="104281" tIns="52140" rIns="104281" bIns="52140" rtlCol="0">
            <a:normAutofit fontScale="85000" lnSpcReduction="10000"/>
          </a:bodyPr>
          <a:lstStyle/>
          <a:p>
            <a:pPr marL="391053" indent="-391053">
              <a:spcBef>
                <a:spcPct val="20000"/>
              </a:spcBef>
              <a:defRPr/>
            </a:pPr>
            <a:r>
              <a:rPr lang="en-US" altLang="ja-JP" dirty="0">
                <a:cs typeface="Times New Roman"/>
              </a:rPr>
              <a:t> 100 samples</a:t>
            </a:r>
          </a:p>
        </p:txBody>
      </p:sp>
      <p:sp>
        <p:nvSpPr>
          <p:cNvPr id="8" name="Text Box 180"/>
          <p:cNvSpPr txBox="1">
            <a:spLocks noChangeAspect="1" noChangeArrowheads="1"/>
          </p:cNvSpPr>
          <p:nvPr/>
        </p:nvSpPr>
        <p:spPr bwMode="auto">
          <a:xfrm>
            <a:off x="667150" y="2604392"/>
            <a:ext cx="4318101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ctr">
              <a:defRPr/>
            </a:pPr>
            <a:r>
              <a:rPr lang="en-US" altLang="ja-JP" sz="1600" dirty="0" smtClean="0">
                <a:solidFill>
                  <a:srgbClr val="008000"/>
                </a:solidFill>
              </a:rPr>
              <a:t>Mis-alignment leads to Emittance blow-up</a:t>
            </a:r>
            <a:endParaRPr lang="en-US" altLang="ja-JP" sz="1600" dirty="0">
              <a:solidFill>
                <a:srgbClr val="008000"/>
              </a:solidFill>
            </a:endParaRPr>
          </a:p>
        </p:txBody>
      </p:sp>
      <p:sp>
        <p:nvSpPr>
          <p:cNvPr id="9" name="Text Box 180"/>
          <p:cNvSpPr txBox="1">
            <a:spLocks noChangeAspect="1" noChangeArrowheads="1"/>
          </p:cNvSpPr>
          <p:nvPr/>
        </p:nvSpPr>
        <p:spPr bwMode="auto">
          <a:xfrm>
            <a:off x="8853297" y="6803059"/>
            <a:ext cx="1670241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r">
              <a:defRPr/>
            </a:pPr>
            <a:r>
              <a:rPr lang="en-US" altLang="ja-JP" sz="1600" dirty="0">
                <a:solidFill>
                  <a:srgbClr val="008000"/>
                </a:solidFill>
              </a:rPr>
              <a:t>Sugimoto et al.</a:t>
            </a:r>
          </a:p>
        </p:txBody>
      </p:sp>
      <p:sp>
        <p:nvSpPr>
          <p:cNvPr id="10" name="Text Box 180"/>
          <p:cNvSpPr txBox="1">
            <a:spLocks noChangeAspect="1" noChangeArrowheads="1"/>
          </p:cNvSpPr>
          <p:nvPr/>
        </p:nvSpPr>
        <p:spPr bwMode="auto">
          <a:xfrm>
            <a:off x="5974868" y="2604392"/>
            <a:ext cx="3608672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ctr">
              <a:defRPr/>
            </a:pPr>
            <a:r>
              <a:rPr lang="en-US" altLang="ja-JP" sz="1600" dirty="0" smtClean="0">
                <a:solidFill>
                  <a:srgbClr val="008000"/>
                </a:solidFill>
              </a:rPr>
              <a:t>Orbit manipulation compensates it </a:t>
            </a:r>
            <a:endParaRPr lang="en-US" altLang="ja-JP" sz="1600" dirty="0">
              <a:solidFill>
                <a:srgbClr val="008000"/>
              </a:solidFill>
            </a:endParaRPr>
          </a:p>
        </p:txBody>
      </p:sp>
      <p:sp>
        <p:nvSpPr>
          <p:cNvPr id="11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Alignment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11664972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6847"/>
            <a:ext cx="10688638" cy="750754"/>
          </a:xfrm>
        </p:spPr>
        <p:txBody>
          <a:bodyPr>
            <a:normAutofit/>
          </a:bodyPr>
          <a:lstStyle/>
          <a:p>
            <a:r>
              <a:rPr kumimoji="1" lang="en-US" altLang="ja-JP" b="1" dirty="0" smtClean="0">
                <a:solidFill>
                  <a:srgbClr val="0000FF"/>
                </a:solidFill>
              </a:rPr>
              <a:t>Reflector setting for hardware positioning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498" y="1873291"/>
            <a:ext cx="2946015" cy="205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higo\Documents\2015\SuperKEKB\Review\KEKB Review\Higo Alignment\Copied pictures for presentaion use (to be deleted)\旧Qマグネット座 r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6897" y="1867540"/>
            <a:ext cx="3344227" cy="236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3554" y="4299537"/>
            <a:ext cx="3546982" cy="24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直線矢印コネクタ 6"/>
          <p:cNvCxnSpPr/>
          <p:nvPr/>
        </p:nvCxnSpPr>
        <p:spPr>
          <a:xfrm flipV="1">
            <a:off x="2734992" y="6004872"/>
            <a:ext cx="1599265" cy="63527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V="1">
            <a:off x="1304070" y="3225563"/>
            <a:ext cx="757547" cy="11117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510970" y="4355638"/>
            <a:ext cx="2020125" cy="751637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kumimoji="1" lang="en-US" altLang="ja-JP" dirty="0" smtClean="0"/>
              <a:t>Mounted on coupler OD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23900" y="6188606"/>
            <a:ext cx="2219655" cy="1074803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kumimoji="1" lang="en-US" altLang="ja-JP" dirty="0" smtClean="0"/>
              <a:t>Arm from Laser PD system to reflector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075073" y="4654922"/>
            <a:ext cx="1840667" cy="1074803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dirty="0" smtClean="0"/>
              <a:t>Reflectors for o</a:t>
            </a:r>
            <a:r>
              <a:rPr kumimoji="1" lang="en-US" altLang="ja-JP" dirty="0" smtClean="0"/>
              <a:t>ld Q-magnet</a:t>
            </a:r>
            <a:endParaRPr kumimoji="1" lang="ja-JP" altLang="en-US" dirty="0"/>
          </a:p>
        </p:txBody>
      </p:sp>
      <p:cxnSp>
        <p:nvCxnSpPr>
          <p:cNvPr id="19" name="直線矢印コネクタ 18"/>
          <p:cNvCxnSpPr>
            <a:stCxn id="18" idx="0"/>
          </p:cNvCxnSpPr>
          <p:nvPr/>
        </p:nvCxnSpPr>
        <p:spPr>
          <a:xfrm flipH="1" flipV="1">
            <a:off x="7785939" y="2777989"/>
            <a:ext cx="1209468" cy="187693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>
            <a:off x="4670945" y="3304972"/>
            <a:ext cx="505032" cy="101167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V="1">
            <a:off x="2734991" y="6172935"/>
            <a:ext cx="2474586" cy="46720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16</a:t>
            </a:fld>
            <a:endParaRPr lang="en-US" altLang="ja-JP" dirty="0"/>
          </a:p>
        </p:txBody>
      </p:sp>
      <p:sp>
        <p:nvSpPr>
          <p:cNvPr id="22" name="Text Box 180"/>
          <p:cNvSpPr txBox="1">
            <a:spLocks noChangeAspect="1" noChangeArrowheads="1"/>
          </p:cNvSpPr>
          <p:nvPr/>
        </p:nvSpPr>
        <p:spPr bwMode="auto">
          <a:xfrm>
            <a:off x="9429756" y="1016699"/>
            <a:ext cx="1182126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r">
              <a:defRPr/>
            </a:pPr>
            <a:r>
              <a:rPr lang="en-US" altLang="ja-JP" sz="1600" dirty="0" smtClean="0">
                <a:solidFill>
                  <a:srgbClr val="008000"/>
                </a:solidFill>
              </a:rPr>
              <a:t>Higo </a:t>
            </a:r>
            <a:r>
              <a:rPr lang="en-US" altLang="ja-JP" sz="1600" dirty="0">
                <a:solidFill>
                  <a:srgbClr val="008000"/>
                </a:solidFill>
              </a:rPr>
              <a:t>et al.</a:t>
            </a:r>
          </a:p>
        </p:txBody>
      </p:sp>
      <p:sp>
        <p:nvSpPr>
          <p:cNvPr id="16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Alignment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87226012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Alignment progress in 2014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dirty="0" smtClean="0"/>
              <a:t>For the first time at 3-5 sectors</a:t>
            </a:r>
          </a:p>
          <a:p>
            <a:r>
              <a:rPr lang="en-US" altLang="ja-JP" sz="2400" dirty="0" smtClean="0"/>
              <a:t>Horizontal axis: sensor number from sector C, 1-4, to sector 5 </a:t>
            </a:r>
            <a:br>
              <a:rPr lang="en-US" altLang="ja-JP" sz="2400" dirty="0" smtClean="0"/>
            </a:br>
            <a:r>
              <a:rPr lang="en-US" altLang="ja-JP" sz="2400" dirty="0" smtClean="0"/>
              <a:t>(~80 m/sector)</a:t>
            </a:r>
          </a:p>
          <a:p>
            <a:r>
              <a:rPr lang="en-US" altLang="ja-JP" sz="2400" dirty="0" smtClean="0"/>
              <a:t>Vertical axis: voltage (~displacement at 0.25~0.5mm/mV)</a:t>
            </a:r>
          </a:p>
          <a:p>
            <a:r>
              <a:rPr lang="en-US" altLang="ja-JP" sz="2400" dirty="0" smtClean="0"/>
              <a:t>Some girders were not yet upgraded</a:t>
            </a:r>
          </a:p>
          <a:p>
            <a:r>
              <a:rPr lang="en-US" altLang="ja-JP" sz="2400" dirty="0" smtClean="0"/>
              <a:t>Moved up to 3 mm not to break vaccuum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  <p:pic>
        <p:nvPicPr>
          <p:cNvPr id="5" name="図 4" descr="align-c-5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11" y="3835679"/>
            <a:ext cx="7334250" cy="3289300"/>
          </a:xfrm>
          <a:prstGeom prst="rect">
            <a:avLst/>
          </a:prstGeom>
        </p:spPr>
      </p:pic>
      <p:sp>
        <p:nvSpPr>
          <p:cNvPr id="6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Alignment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4230" y="5240867"/>
            <a:ext cx="1608429" cy="2899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pPr algn="r"/>
            <a:r>
              <a:rPr lang="en-US" altLang="ja-JP" sz="1200" b="1" dirty="0" smtClean="0">
                <a:solidFill>
                  <a:srgbClr val="008000"/>
                </a:solidFill>
                <a:latin typeface="+mn-lt"/>
                <a:cs typeface="Arial"/>
              </a:rPr>
              <a:t>Displacement / mV</a:t>
            </a:r>
            <a:endParaRPr lang="ja-JP" altLang="en-US" sz="1200" b="1" dirty="0">
              <a:solidFill>
                <a:srgbClr val="008000"/>
              </a:solidFill>
              <a:latin typeface="+mn-lt"/>
              <a:cs typeface="Arial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794931" y="6835007"/>
            <a:ext cx="864636" cy="2899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pPr algn="r"/>
            <a:r>
              <a:rPr lang="en-US" altLang="ja-JP" sz="1200" b="1" dirty="0" smtClean="0">
                <a:solidFill>
                  <a:srgbClr val="008000"/>
                </a:solidFill>
                <a:latin typeface="+mn-lt"/>
                <a:cs typeface="Arial"/>
              </a:rPr>
              <a:t>Sector C</a:t>
            </a:r>
            <a:endParaRPr lang="ja-JP" altLang="en-US" sz="1200" b="1" dirty="0">
              <a:solidFill>
                <a:srgbClr val="008000"/>
              </a:solidFill>
              <a:latin typeface="+mn-lt"/>
              <a:cs typeface="Arial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095225" y="6835007"/>
            <a:ext cx="864636" cy="2899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pPr algn="r"/>
            <a:r>
              <a:rPr lang="en-US" altLang="ja-JP" sz="1200" b="1" dirty="0" smtClean="0">
                <a:solidFill>
                  <a:srgbClr val="008000"/>
                </a:solidFill>
                <a:latin typeface="+mn-lt"/>
                <a:cs typeface="Arial"/>
              </a:rPr>
              <a:t>Sector 5</a:t>
            </a:r>
            <a:endParaRPr lang="ja-JP" altLang="en-US" sz="1200" b="1" dirty="0">
              <a:solidFill>
                <a:srgbClr val="008000"/>
              </a:solidFill>
              <a:latin typeface="+mn-lt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Alignment progress in 2014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dirty="0" smtClean="0"/>
              <a:t>For the first time after earthquake at downstream sectors</a:t>
            </a:r>
          </a:p>
          <a:p>
            <a:r>
              <a:rPr lang="en-US" altLang="ja-JP" sz="2400" dirty="0" smtClean="0"/>
              <a:t>Several measurements during summer</a:t>
            </a:r>
          </a:p>
          <a:p>
            <a:r>
              <a:rPr lang="en-US" altLang="ja-JP" sz="2400" dirty="0" smtClean="0"/>
              <a:t>Measurement reproducibility was confirmed up  to ~0.2 mm</a:t>
            </a:r>
          </a:p>
          <a:p>
            <a:r>
              <a:rPr lang="en-US" altLang="ja-JP" sz="2400" dirty="0" smtClean="0"/>
              <a:t>While there existed </a:t>
            </a:r>
            <a:br>
              <a:rPr lang="en-US" altLang="ja-JP" sz="2400" dirty="0" smtClean="0"/>
            </a:br>
            <a:r>
              <a:rPr lang="en-US" altLang="ja-JP" sz="2400" dirty="0" smtClean="0"/>
              <a:t>several conflicting </a:t>
            </a:r>
            <a:br>
              <a:rPr lang="en-US" altLang="ja-JP" sz="2400" dirty="0" smtClean="0"/>
            </a:br>
            <a:r>
              <a:rPr lang="en-US" altLang="ja-JP" sz="2400" dirty="0" smtClean="0"/>
              <a:t>measurements, </a:t>
            </a:r>
            <a:br>
              <a:rPr lang="en-US" altLang="ja-JP" sz="2400" dirty="0" smtClean="0"/>
            </a:br>
            <a:r>
              <a:rPr lang="en-US" altLang="ja-JP" sz="2400" dirty="0" smtClean="0"/>
              <a:t>consistent scheme </a:t>
            </a:r>
            <a:br>
              <a:rPr lang="en-US" altLang="ja-JP" sz="2400" dirty="0" smtClean="0"/>
            </a:br>
            <a:r>
              <a:rPr lang="en-US" altLang="ja-JP" sz="2400" dirty="0" smtClean="0"/>
              <a:t>has been established</a:t>
            </a:r>
          </a:p>
          <a:p>
            <a:r>
              <a:rPr lang="en-US" altLang="ja-JP" sz="2400" dirty="0" smtClean="0"/>
              <a:t>Movement of tunnel </a:t>
            </a:r>
            <a:br>
              <a:rPr lang="en-US" altLang="ja-JP" sz="2400" dirty="0" smtClean="0"/>
            </a:br>
            <a:r>
              <a:rPr lang="en-US" altLang="ja-JP" sz="2400" dirty="0" smtClean="0"/>
              <a:t>by several 10’s of </a:t>
            </a:r>
            <a:br>
              <a:rPr lang="en-US" altLang="ja-JP" sz="2400" dirty="0" smtClean="0"/>
            </a:br>
            <a:r>
              <a:rPr lang="en-US" altLang="ja-JP" sz="2400" dirty="0" smtClean="0"/>
              <a:t>micrometer was </a:t>
            </a:r>
            <a:br>
              <a:rPr lang="en-US" altLang="ja-JP" sz="2400" dirty="0" smtClean="0"/>
            </a:br>
            <a:r>
              <a:rPr lang="en-US" altLang="ja-JP" sz="2400" dirty="0" smtClean="0"/>
              <a:t>observed (→ mover)</a:t>
            </a:r>
          </a:p>
          <a:p>
            <a:r>
              <a:rPr lang="en-US" altLang="ja-JP" sz="2400" dirty="0" smtClean="0"/>
              <a:t>Further work necessary </a:t>
            </a:r>
            <a:br>
              <a:rPr lang="en-US" altLang="ja-JP" sz="2400" dirty="0" smtClean="0"/>
            </a:br>
            <a:r>
              <a:rPr lang="en-US" altLang="ja-JP" sz="2400" dirty="0" smtClean="0"/>
              <a:t>in 2015, for alignment </a:t>
            </a:r>
            <a:br>
              <a:rPr lang="en-US" altLang="ja-JP" sz="2400" dirty="0" smtClean="0"/>
            </a:br>
            <a:r>
              <a:rPr lang="en-US" altLang="ja-JP" sz="2400" dirty="0" smtClean="0"/>
              <a:t>and girder replacement</a:t>
            </a:r>
            <a:endParaRPr lang="ja-JP" altLang="en-US" sz="24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18</a:t>
            </a:fld>
            <a:endParaRPr lang="en-US" altLang="ja-JP" dirty="0"/>
          </a:p>
        </p:txBody>
      </p:sp>
      <p:pic>
        <p:nvPicPr>
          <p:cNvPr id="5" name="図 4" descr="align-c-5-jul-se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538" y="2469464"/>
            <a:ext cx="6370320" cy="4589145"/>
          </a:xfrm>
          <a:prstGeom prst="rect">
            <a:avLst/>
          </a:prstGeom>
        </p:spPr>
      </p:pic>
      <p:cxnSp>
        <p:nvCxnSpPr>
          <p:cNvPr id="6" name="直線矢印コネクタ 5"/>
          <p:cNvCxnSpPr/>
          <p:nvPr/>
        </p:nvCxnSpPr>
        <p:spPr>
          <a:xfrm>
            <a:off x="6491199" y="3478442"/>
            <a:ext cx="0" cy="755999"/>
          </a:xfrm>
          <a:prstGeom prst="straightConnector1">
            <a:avLst/>
          </a:prstGeom>
          <a:ln>
            <a:solidFill>
              <a:schemeClr val="accent1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Box 180"/>
          <p:cNvSpPr txBox="1">
            <a:spLocks noChangeAspect="1" noChangeArrowheads="1"/>
          </p:cNvSpPr>
          <p:nvPr/>
        </p:nvSpPr>
        <p:spPr bwMode="auto">
          <a:xfrm>
            <a:off x="9429756" y="1016699"/>
            <a:ext cx="1182126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r">
              <a:defRPr/>
            </a:pPr>
            <a:r>
              <a:rPr lang="en-US" altLang="ja-JP" sz="1600" dirty="0" smtClean="0">
                <a:solidFill>
                  <a:srgbClr val="008000"/>
                </a:solidFill>
              </a:rPr>
              <a:t>Higo </a:t>
            </a:r>
            <a:r>
              <a:rPr lang="en-US" altLang="ja-JP" sz="1600" dirty="0">
                <a:solidFill>
                  <a:srgbClr val="008000"/>
                </a:solidFill>
              </a:rPr>
              <a:t>et al.</a:t>
            </a:r>
          </a:p>
        </p:txBody>
      </p:sp>
      <p:sp>
        <p:nvSpPr>
          <p:cNvPr id="9" name="Text Box 180"/>
          <p:cNvSpPr txBox="1">
            <a:spLocks noChangeAspect="1" noChangeArrowheads="1"/>
          </p:cNvSpPr>
          <p:nvPr/>
        </p:nvSpPr>
        <p:spPr bwMode="auto">
          <a:xfrm>
            <a:off x="6496296" y="3664740"/>
            <a:ext cx="789290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r">
              <a:defRPr/>
            </a:pPr>
            <a:r>
              <a:rPr lang="en-US" altLang="ja-JP" sz="1600" dirty="0" smtClean="0">
                <a:solidFill>
                  <a:schemeClr val="accent1"/>
                </a:solidFill>
              </a:rPr>
              <a:t>~5mm</a:t>
            </a:r>
            <a:endParaRPr lang="en-US" altLang="ja-JP" sz="1600" dirty="0">
              <a:solidFill>
                <a:schemeClr val="accent1"/>
              </a:solidFill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6488997" y="5441894"/>
            <a:ext cx="0" cy="755999"/>
          </a:xfrm>
          <a:prstGeom prst="straightConnector1">
            <a:avLst/>
          </a:prstGeom>
          <a:ln>
            <a:solidFill>
              <a:schemeClr val="accent1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Box 180"/>
          <p:cNvSpPr txBox="1">
            <a:spLocks noChangeAspect="1" noChangeArrowheads="1"/>
          </p:cNvSpPr>
          <p:nvPr/>
        </p:nvSpPr>
        <p:spPr bwMode="auto">
          <a:xfrm>
            <a:off x="6471552" y="5628192"/>
            <a:ext cx="911219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r">
              <a:defRPr/>
            </a:pPr>
            <a:r>
              <a:rPr lang="en-US" altLang="ja-JP" sz="1600" dirty="0" smtClean="0">
                <a:solidFill>
                  <a:schemeClr val="accent1"/>
                </a:solidFill>
              </a:rPr>
              <a:t>~10mm</a:t>
            </a:r>
            <a:endParaRPr lang="en-US" altLang="ja-JP" sz="1600" dirty="0">
              <a:solidFill>
                <a:schemeClr val="accent1"/>
              </a:solidFill>
            </a:endParaRPr>
          </a:p>
        </p:txBody>
      </p:sp>
      <p:sp>
        <p:nvSpPr>
          <p:cNvPr id="13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Alignment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08028"/>
            <a:ext cx="10688638" cy="1260475"/>
          </a:xfrm>
        </p:spPr>
        <p:txBody>
          <a:bodyPr>
            <a:normAutofit/>
          </a:bodyPr>
          <a:lstStyle/>
          <a:p>
            <a:r>
              <a:rPr lang="en-US" altLang="ja-JP" sz="4400" dirty="0" smtClean="0">
                <a:solidFill>
                  <a:srgbClr val="0000FF"/>
                </a:solidFill>
              </a:rPr>
              <a:t>Recent 500-m </a:t>
            </a:r>
            <a:r>
              <a:rPr lang="en-US" altLang="ja-JP" sz="4400" dirty="0">
                <a:solidFill>
                  <a:srgbClr val="0000FF"/>
                </a:solidFill>
              </a:rPr>
              <a:t>alignment over C-5 </a:t>
            </a:r>
            <a:br>
              <a:rPr lang="en-US" altLang="ja-JP" sz="4400" dirty="0">
                <a:solidFill>
                  <a:srgbClr val="0000FF"/>
                </a:solidFill>
              </a:rPr>
            </a:br>
            <a:r>
              <a:rPr lang="en-US" altLang="ja-JP" sz="2400" dirty="0"/>
              <a:t>after completion of initial alignment in late Jan. </a:t>
            </a:r>
            <a:r>
              <a:rPr lang="en-US" altLang="ja-JP" sz="2400" dirty="0" smtClean="0"/>
              <a:t>2015</a:t>
            </a:r>
            <a:endParaRPr lang="ja-JP" altLang="en-US" sz="32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14</a:t>
            </a:r>
            <a:endParaRPr kumimoji="1" lang="ja-JP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5726" y="1844106"/>
            <a:ext cx="8010912" cy="534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9288" y="5026431"/>
            <a:ext cx="2347278" cy="129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180"/>
          <p:cNvSpPr txBox="1">
            <a:spLocks noChangeAspect="1" noChangeArrowheads="1"/>
          </p:cNvSpPr>
          <p:nvPr/>
        </p:nvSpPr>
        <p:spPr bwMode="auto">
          <a:xfrm>
            <a:off x="9429756" y="1016699"/>
            <a:ext cx="1182126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r">
              <a:defRPr/>
            </a:pPr>
            <a:r>
              <a:rPr lang="en-US" altLang="ja-JP" sz="1600" dirty="0" smtClean="0">
                <a:solidFill>
                  <a:srgbClr val="008000"/>
                </a:solidFill>
              </a:rPr>
              <a:t>Higo </a:t>
            </a:r>
            <a:r>
              <a:rPr lang="en-US" altLang="ja-JP" sz="1600" dirty="0">
                <a:solidFill>
                  <a:srgbClr val="008000"/>
                </a:solidFill>
              </a:rPr>
              <a:t>et al.</a:t>
            </a:r>
          </a:p>
        </p:txBody>
      </p:sp>
      <p:sp>
        <p:nvSpPr>
          <p:cNvPr id="7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Alignment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33614019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概要</a:t>
            </a:r>
            <a:endParaRPr lang="en-US" altLang="ja-JP" dirty="0" smtClean="0"/>
          </a:p>
          <a:p>
            <a:r>
              <a:rPr lang="en-US" altLang="ja-JP" dirty="0" smtClean="0"/>
              <a:t>Alignment</a:t>
            </a:r>
          </a:p>
          <a:p>
            <a:r>
              <a:rPr lang="ja-JP" altLang="en-US" dirty="0" smtClean="0"/>
              <a:t>電子銃</a:t>
            </a:r>
            <a:endParaRPr lang="en-US" altLang="ja-JP" dirty="0" smtClean="0"/>
          </a:p>
          <a:p>
            <a:r>
              <a:rPr lang="en-US" altLang="ja-JP" dirty="0" smtClean="0"/>
              <a:t>RF </a:t>
            </a:r>
            <a:r>
              <a:rPr lang="ja-JP" altLang="en-US" dirty="0" smtClean="0"/>
              <a:t>電子銃</a:t>
            </a:r>
            <a:endParaRPr lang="en-US" altLang="ja-JP" dirty="0" smtClean="0"/>
          </a:p>
          <a:p>
            <a:r>
              <a:rPr lang="ja-JP" altLang="en-US" dirty="0" smtClean="0"/>
              <a:t>熱電子銃</a:t>
            </a:r>
            <a:endParaRPr lang="en-US" altLang="ja-JP" dirty="0" smtClean="0"/>
          </a:p>
          <a:p>
            <a:r>
              <a:rPr lang="ja-JP" altLang="en-US" dirty="0" smtClean="0"/>
              <a:t>陽電子発生装置</a:t>
            </a:r>
            <a:endParaRPr lang="en-US" altLang="ja-JP" dirty="0" smtClean="0"/>
          </a:p>
          <a:p>
            <a:r>
              <a:rPr lang="en-US" altLang="ja-JP" dirty="0" smtClean="0"/>
              <a:t>Schedule</a:t>
            </a:r>
          </a:p>
          <a:p>
            <a:pPr marL="0" indent="0">
              <a:buNone/>
            </a:pP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/>
          <p:cNvGrpSpPr/>
          <p:nvPr/>
        </p:nvGrpSpPr>
        <p:grpSpPr>
          <a:xfrm>
            <a:off x="714868" y="4753576"/>
            <a:ext cx="8372177" cy="2375413"/>
            <a:chOff x="611560" y="4365104"/>
            <a:chExt cx="7162296" cy="2154027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4365104"/>
              <a:ext cx="5376758" cy="21540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611560" y="4940205"/>
              <a:ext cx="1311713" cy="6698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accent1">
                      <a:lumMod val="50000"/>
                    </a:schemeClr>
                  </a:solidFill>
                </a:rPr>
                <a:t>Horizontal</a:t>
              </a:r>
            </a:p>
            <a:p>
              <a:r>
                <a:rPr lang="en-US" altLang="ja-JP" dirty="0">
                  <a:solidFill>
                    <a:schemeClr val="accent1">
                      <a:lumMod val="50000"/>
                    </a:schemeClr>
                  </a:solidFill>
                  <a:latin typeface="Symbol" panose="05050102010706020507" pitchFamily="18" charset="2"/>
                </a:rPr>
                <a:t>s</a:t>
              </a:r>
              <a:r>
                <a:rPr lang="en-US" altLang="ja-JP" dirty="0" smtClean="0">
                  <a:solidFill>
                    <a:schemeClr val="accent1">
                      <a:lumMod val="50000"/>
                    </a:schemeClr>
                  </a:solidFill>
                </a:rPr>
                <a:t>=34</a:t>
              </a:r>
              <a:r>
                <a:rPr lang="en-US" altLang="ja-JP" dirty="0" smtClean="0">
                  <a:solidFill>
                    <a:schemeClr val="accent1">
                      <a:lumMod val="50000"/>
                    </a:schemeClr>
                  </a:solidFill>
                  <a:latin typeface="Symbol" panose="05050102010706020507" pitchFamily="18" charset="2"/>
                </a:rPr>
                <a:t>m</a:t>
              </a:r>
              <a:r>
                <a:rPr lang="en-US" altLang="ja-JP" dirty="0" smtClean="0">
                  <a:solidFill>
                    <a:schemeClr val="accent1">
                      <a:lumMod val="50000"/>
                    </a:schemeClr>
                  </a:solidFill>
                </a:rPr>
                <a:t>m</a:t>
              </a:r>
              <a:endParaRPr kumimoji="1" lang="ja-JP" alt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6732240" y="4949799"/>
              <a:ext cx="1041616" cy="6698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accent1">
                      <a:lumMod val="50000"/>
                    </a:schemeClr>
                  </a:solidFill>
                </a:rPr>
                <a:t>Vertical</a:t>
              </a:r>
            </a:p>
            <a:p>
              <a:r>
                <a:rPr lang="en-US" altLang="ja-JP" dirty="0" smtClean="0">
                  <a:solidFill>
                    <a:schemeClr val="accent1">
                      <a:lumMod val="50000"/>
                    </a:schemeClr>
                  </a:solidFill>
                  <a:latin typeface="Symbol" panose="05050102010706020507" pitchFamily="18" charset="2"/>
                </a:rPr>
                <a:t>s</a:t>
              </a:r>
              <a:r>
                <a:rPr lang="en-US" altLang="ja-JP" dirty="0" smtClean="0">
                  <a:solidFill>
                    <a:schemeClr val="accent1">
                      <a:lumMod val="50000"/>
                    </a:schemeClr>
                  </a:solidFill>
                </a:rPr>
                <a:t>=47</a:t>
              </a:r>
              <a:r>
                <a:rPr lang="en-US" altLang="ja-JP" dirty="0" smtClean="0">
                  <a:solidFill>
                    <a:schemeClr val="accent1">
                      <a:lumMod val="50000"/>
                    </a:schemeClr>
                  </a:solidFill>
                  <a:latin typeface="Symbol" panose="05050102010706020507" pitchFamily="18" charset="2"/>
                </a:rPr>
                <a:t>m</a:t>
              </a:r>
              <a:r>
                <a:rPr lang="en-US" altLang="ja-JP" dirty="0" smtClean="0">
                  <a:solidFill>
                    <a:schemeClr val="accent1">
                      <a:lumMod val="50000"/>
                    </a:schemeClr>
                  </a:solidFill>
                </a:rPr>
                <a:t>m</a:t>
              </a:r>
              <a:endParaRPr kumimoji="1" lang="ja-JP" alt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294008" y="1002117"/>
            <a:ext cx="9763935" cy="3897884"/>
            <a:chOff x="395536" y="1844824"/>
            <a:chExt cx="8637291" cy="367862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844824"/>
              <a:ext cx="8637291" cy="36786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2483768" y="1988840"/>
              <a:ext cx="1584176" cy="392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accent1">
                      <a:lumMod val="50000"/>
                    </a:schemeClr>
                  </a:solidFill>
                </a:rPr>
                <a:t>Horizontal</a:t>
              </a:r>
              <a:endParaRPr kumimoji="1" lang="ja-JP" alt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2555776" y="2287623"/>
              <a:ext cx="1584176" cy="392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accent2">
                      <a:lumMod val="50000"/>
                    </a:schemeClr>
                  </a:solidFill>
                </a:rPr>
                <a:t>Vertical</a:t>
              </a:r>
              <a:endParaRPr kumimoji="1" lang="ja-JP" altLang="en-US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13" name="タイトル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>
                <a:solidFill>
                  <a:srgbClr val="0000FF"/>
                </a:solidFill>
              </a:rPr>
              <a:t>Hardware alignment on girders in sectors 3~5</a:t>
            </a:r>
            <a:endParaRPr kumimoji="1" lang="ja-JP" altLang="en-US" sz="3200" dirty="0"/>
          </a:p>
        </p:txBody>
      </p:sp>
      <p:sp>
        <p:nvSpPr>
          <p:cNvPr id="16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20</a:t>
            </a:fld>
            <a:endParaRPr lang="en-US" altLang="ja-JP" dirty="0"/>
          </a:p>
        </p:txBody>
      </p:sp>
      <p:sp>
        <p:nvSpPr>
          <p:cNvPr id="17" name="Text Box 180"/>
          <p:cNvSpPr txBox="1">
            <a:spLocks noChangeAspect="1" noChangeArrowheads="1"/>
          </p:cNvSpPr>
          <p:nvPr/>
        </p:nvSpPr>
        <p:spPr bwMode="auto">
          <a:xfrm>
            <a:off x="9429756" y="5029899"/>
            <a:ext cx="1182126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r">
              <a:defRPr/>
            </a:pPr>
            <a:r>
              <a:rPr lang="en-US" altLang="ja-JP" sz="1600" dirty="0" smtClean="0">
                <a:solidFill>
                  <a:srgbClr val="008000"/>
                </a:solidFill>
              </a:rPr>
              <a:t>Higo </a:t>
            </a:r>
            <a:r>
              <a:rPr lang="en-US" altLang="ja-JP" sz="1600" dirty="0">
                <a:solidFill>
                  <a:srgbClr val="008000"/>
                </a:solidFill>
              </a:rPr>
              <a:t>et al.</a:t>
            </a:r>
          </a:p>
        </p:txBody>
      </p:sp>
      <p:sp>
        <p:nvSpPr>
          <p:cNvPr id="14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Alignment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207249239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952" y="1577442"/>
            <a:ext cx="8010912" cy="534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385763"/>
            <a:ext cx="10358438" cy="922337"/>
          </a:xfrm>
        </p:spPr>
        <p:txBody>
          <a:bodyPr>
            <a:noAutofit/>
          </a:bodyPr>
          <a:lstStyle/>
          <a:p>
            <a:r>
              <a:rPr lang="en-US" altLang="ja-JP" sz="4000" dirty="0">
                <a:solidFill>
                  <a:srgbClr val="0000FF"/>
                </a:solidFill>
              </a:rPr>
              <a:t>Floor horizontal movement</a:t>
            </a:r>
            <a:r>
              <a:rPr kumimoji="1" lang="en-US" altLang="ja-JP" sz="2400" dirty="0" smtClean="0"/>
              <a:t/>
            </a:r>
            <a:br>
              <a:rPr kumimoji="1" lang="en-US" altLang="ja-JP" sz="2400" dirty="0" smtClean="0"/>
            </a:br>
            <a:r>
              <a:rPr lang="en-US" altLang="ja-JP" sz="2400" dirty="0" smtClean="0"/>
              <a:t>in a half year from summer to winter</a:t>
            </a:r>
            <a:endParaRPr kumimoji="1" lang="ja-JP" altLang="en-US" sz="2400" dirty="0"/>
          </a:p>
        </p:txBody>
      </p:sp>
      <p:grpSp>
        <p:nvGrpSpPr>
          <p:cNvPr id="12" name="グループ化 11"/>
          <p:cNvGrpSpPr/>
          <p:nvPr/>
        </p:nvGrpSpPr>
        <p:grpSpPr>
          <a:xfrm>
            <a:off x="2281015" y="5603067"/>
            <a:ext cx="6040163" cy="461676"/>
            <a:chOff x="1835696" y="5080836"/>
            <a:chExt cx="5167286" cy="418647"/>
          </a:xfrm>
        </p:grpSpPr>
        <p:sp>
          <p:nvSpPr>
            <p:cNvPr id="13" name="テキスト ボックス 12"/>
            <p:cNvSpPr txBox="1"/>
            <p:nvPr/>
          </p:nvSpPr>
          <p:spPr>
            <a:xfrm>
              <a:off x="1835696" y="5080845"/>
              <a:ext cx="792088" cy="418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/>
                <a:t>C3</a:t>
              </a:r>
              <a:endParaRPr lang="ja-JP" altLang="en-US" sz="2400" b="1" dirty="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2627784" y="5080844"/>
              <a:ext cx="648072" cy="418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/>
                <a:t>11</a:t>
              </a:r>
              <a:endParaRPr lang="ja-JP" altLang="en-US" sz="2400" b="1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3419872" y="5080843"/>
              <a:ext cx="648072" cy="418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/>
                <a:t>18</a:t>
              </a:r>
              <a:endParaRPr lang="ja-JP" altLang="en-US" sz="2400" b="1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4398218" y="5080841"/>
              <a:ext cx="648072" cy="418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/>
                <a:t>28</a:t>
              </a:r>
              <a:endParaRPr lang="ja-JP" altLang="en-US" sz="2400" b="1" dirty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5376564" y="5080839"/>
              <a:ext cx="648072" cy="418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/>
                <a:t>38</a:t>
              </a:r>
              <a:endParaRPr lang="ja-JP" altLang="en-US" sz="2400" b="1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6354910" y="5080836"/>
              <a:ext cx="648072" cy="418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/>
                <a:t>48</a:t>
              </a:r>
              <a:endParaRPr lang="ja-JP" altLang="en-US" sz="2400" b="1" dirty="0"/>
            </a:p>
          </p:txBody>
        </p:sp>
      </p:grpSp>
      <p:sp>
        <p:nvSpPr>
          <p:cNvPr id="19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21</a:t>
            </a:fld>
            <a:endParaRPr lang="en-US" altLang="ja-JP" dirty="0"/>
          </a:p>
        </p:txBody>
      </p:sp>
      <p:sp>
        <p:nvSpPr>
          <p:cNvPr id="20" name="Text Box 180"/>
          <p:cNvSpPr txBox="1">
            <a:spLocks noChangeAspect="1" noChangeArrowheads="1"/>
          </p:cNvSpPr>
          <p:nvPr/>
        </p:nvSpPr>
        <p:spPr bwMode="auto">
          <a:xfrm>
            <a:off x="9429756" y="1016699"/>
            <a:ext cx="1182126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r">
              <a:defRPr/>
            </a:pPr>
            <a:r>
              <a:rPr lang="en-US" altLang="ja-JP" sz="1600" dirty="0" smtClean="0">
                <a:solidFill>
                  <a:srgbClr val="008000"/>
                </a:solidFill>
              </a:rPr>
              <a:t>Higo </a:t>
            </a:r>
            <a:r>
              <a:rPr lang="en-US" altLang="ja-JP" sz="1600" dirty="0">
                <a:solidFill>
                  <a:srgbClr val="008000"/>
                </a:solidFill>
              </a:rPr>
              <a:t>et al.</a:t>
            </a:r>
          </a:p>
        </p:txBody>
      </p:sp>
      <p:sp>
        <p:nvSpPr>
          <p:cNvPr id="21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Alignment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30763164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0819" y="1782557"/>
            <a:ext cx="7921723" cy="5201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6523" y="128619"/>
            <a:ext cx="9619774" cy="1420781"/>
          </a:xfrm>
        </p:spPr>
        <p:txBody>
          <a:bodyPr>
            <a:noAutofit/>
          </a:bodyPr>
          <a:lstStyle/>
          <a:p>
            <a:r>
              <a:rPr lang="en-US" altLang="ja-JP" sz="4000" dirty="0">
                <a:solidFill>
                  <a:srgbClr val="0000FF"/>
                </a:solidFill>
              </a:rPr>
              <a:t>Floor vertical movement </a:t>
            </a:r>
            <a:r>
              <a:rPr kumimoji="1" lang="en-US" altLang="ja-JP" sz="2400" dirty="0" smtClean="0"/>
              <a:t/>
            </a:r>
            <a:br>
              <a:rPr kumimoji="1" lang="en-US" altLang="ja-JP" sz="2400" dirty="0" smtClean="0"/>
            </a:br>
            <a:r>
              <a:rPr lang="en-US" altLang="ja-JP" sz="2400" dirty="0" smtClean="0"/>
              <a:t>in a half year </a:t>
            </a:r>
            <a:r>
              <a:rPr lang="en-US" altLang="ja-JP" sz="2400" dirty="0"/>
              <a:t>from summer to winter</a:t>
            </a:r>
            <a:endParaRPr kumimoji="1" lang="ja-JP" altLang="en-US" sz="2400" dirty="0"/>
          </a:p>
        </p:txBody>
      </p:sp>
      <p:grpSp>
        <p:nvGrpSpPr>
          <p:cNvPr id="12" name="グループ化 11"/>
          <p:cNvGrpSpPr/>
          <p:nvPr/>
        </p:nvGrpSpPr>
        <p:grpSpPr>
          <a:xfrm>
            <a:off x="2320922" y="5603060"/>
            <a:ext cx="6040163" cy="461675"/>
            <a:chOff x="1835696" y="5080836"/>
            <a:chExt cx="5167286" cy="418645"/>
          </a:xfrm>
        </p:grpSpPr>
        <p:sp>
          <p:nvSpPr>
            <p:cNvPr id="13" name="テキスト ボックス 12"/>
            <p:cNvSpPr txBox="1"/>
            <p:nvPr/>
          </p:nvSpPr>
          <p:spPr>
            <a:xfrm>
              <a:off x="1835696" y="5080845"/>
              <a:ext cx="792088" cy="418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/>
                <a:t>C3</a:t>
              </a:r>
              <a:endParaRPr lang="ja-JP" altLang="en-US" sz="2400" b="1" dirty="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2627784" y="5080844"/>
              <a:ext cx="648072" cy="418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/>
                <a:t>11</a:t>
              </a:r>
              <a:endParaRPr lang="ja-JP" altLang="en-US" sz="2400" b="1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3419872" y="5080843"/>
              <a:ext cx="648072" cy="418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/>
                <a:t>18</a:t>
              </a:r>
              <a:endParaRPr lang="ja-JP" altLang="en-US" sz="2400" b="1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4398218" y="5080841"/>
              <a:ext cx="648072" cy="418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/>
                <a:t>28</a:t>
              </a:r>
              <a:endParaRPr lang="ja-JP" altLang="en-US" sz="2400" b="1" dirty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5376564" y="5080839"/>
              <a:ext cx="648072" cy="418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/>
                <a:t>38</a:t>
              </a:r>
              <a:endParaRPr lang="ja-JP" altLang="en-US" sz="2400" b="1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6354910" y="5080836"/>
              <a:ext cx="648072" cy="418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/>
                <a:t>48</a:t>
              </a:r>
              <a:endParaRPr lang="ja-JP" altLang="en-US" sz="2400" b="1" dirty="0"/>
            </a:p>
          </p:txBody>
        </p:sp>
      </p:grpSp>
      <p:sp>
        <p:nvSpPr>
          <p:cNvPr id="19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22</a:t>
            </a:fld>
            <a:endParaRPr lang="en-US" altLang="ja-JP" dirty="0"/>
          </a:p>
        </p:txBody>
      </p:sp>
      <p:sp>
        <p:nvSpPr>
          <p:cNvPr id="20" name="Text Box 180"/>
          <p:cNvSpPr txBox="1">
            <a:spLocks noChangeAspect="1" noChangeArrowheads="1"/>
          </p:cNvSpPr>
          <p:nvPr/>
        </p:nvSpPr>
        <p:spPr bwMode="auto">
          <a:xfrm>
            <a:off x="9429756" y="1016699"/>
            <a:ext cx="1182126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r">
              <a:defRPr/>
            </a:pPr>
            <a:r>
              <a:rPr lang="en-US" altLang="ja-JP" sz="1600" dirty="0" smtClean="0">
                <a:solidFill>
                  <a:srgbClr val="008000"/>
                </a:solidFill>
              </a:rPr>
              <a:t>Higo </a:t>
            </a:r>
            <a:r>
              <a:rPr lang="en-US" altLang="ja-JP" sz="1600" dirty="0">
                <a:solidFill>
                  <a:srgbClr val="008000"/>
                </a:solidFill>
              </a:rPr>
              <a:t>et al.</a:t>
            </a:r>
          </a:p>
        </p:txBody>
      </p:sp>
      <p:sp>
        <p:nvSpPr>
          <p:cNvPr id="21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Alignment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407227646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83211" y="215900"/>
            <a:ext cx="9090560" cy="1181453"/>
          </a:xfrm>
          <a:noFill/>
        </p:spPr>
        <p:txBody>
          <a:bodyPr>
            <a:normAutofit/>
          </a:bodyPr>
          <a:lstStyle/>
          <a:p>
            <a:r>
              <a:rPr lang="en-US" altLang="ja-JP" sz="3200" b="1" dirty="0">
                <a:solidFill>
                  <a:srgbClr val="0000FF"/>
                </a:solidFill>
              </a:rPr>
              <a:t>Junction </a:t>
            </a:r>
            <a:r>
              <a:rPr lang="en-US" altLang="ja-JP" sz="3200" b="1" dirty="0" smtClean="0">
                <a:solidFill>
                  <a:srgbClr val="0000FF"/>
                </a:solidFill>
              </a:rPr>
              <a:t>relative movement at </a:t>
            </a:r>
            <a:r>
              <a:rPr lang="en-US" altLang="ja-JP" sz="3200" b="1" dirty="0">
                <a:solidFill>
                  <a:srgbClr val="0000FF"/>
                </a:solidFill>
              </a:rPr>
              <a:t>28</a:t>
            </a:r>
            <a:br>
              <a:rPr lang="en-US" altLang="ja-JP" sz="3200" b="1" dirty="0">
                <a:solidFill>
                  <a:srgbClr val="0000FF"/>
                </a:solidFill>
              </a:rPr>
            </a:br>
            <a:r>
              <a:rPr lang="en-US" altLang="ja-JP" sz="3200" dirty="0"/>
              <a:t>  </a:t>
            </a:r>
            <a:r>
              <a:rPr lang="en-US" altLang="ja-JP" sz="3200" dirty="0" smtClean="0"/>
              <a:t> </a:t>
            </a:r>
            <a:r>
              <a:rPr lang="en-US" altLang="ja-JP" sz="2800" dirty="0"/>
              <a:t>19 Sep. 2014 – 31 Jan. 2015</a:t>
            </a:r>
            <a:endParaRPr lang="ja-JP" altLang="en-US" sz="4000" dirty="0">
              <a:solidFill>
                <a:schemeClr val="tx2"/>
              </a:solidFill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818762" y="1460853"/>
            <a:ext cx="9155009" cy="5053603"/>
            <a:chOff x="253330" y="1277715"/>
            <a:chExt cx="8594943" cy="5029020"/>
          </a:xfrm>
        </p:grpSpPr>
        <p:pic>
          <p:nvPicPr>
            <p:cNvPr id="18" name="Picture 2" descr="C:\Users\pc1\Documents\Kaleida\ダイヤルゲージ\20140919-\20190919-2015013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851797"/>
              <a:ext cx="8204359" cy="4102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下矢印 19"/>
            <p:cNvSpPr/>
            <p:nvPr/>
          </p:nvSpPr>
          <p:spPr>
            <a:xfrm flipV="1">
              <a:off x="6817540" y="5060325"/>
              <a:ext cx="321781" cy="329603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9" name="グループ化 18"/>
            <p:cNvGrpSpPr/>
            <p:nvPr/>
          </p:nvGrpSpPr>
          <p:grpSpPr>
            <a:xfrm>
              <a:off x="4371995" y="1277715"/>
              <a:ext cx="2210748" cy="1598320"/>
              <a:chOff x="6361223" y="1251495"/>
              <a:chExt cx="1621278" cy="1211198"/>
            </a:xfrm>
          </p:grpSpPr>
          <p:cxnSp>
            <p:nvCxnSpPr>
              <p:cNvPr id="21" name="直線矢印コネクタ 20"/>
              <p:cNvCxnSpPr/>
              <p:nvPr/>
            </p:nvCxnSpPr>
            <p:spPr>
              <a:xfrm flipV="1">
                <a:off x="6361224" y="1296544"/>
                <a:ext cx="0" cy="1080120"/>
              </a:xfrm>
              <a:prstGeom prst="straightConnector1">
                <a:avLst/>
              </a:prstGeom>
              <a:ln w="571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矢印コネクタ 21"/>
              <p:cNvCxnSpPr/>
              <p:nvPr/>
            </p:nvCxnSpPr>
            <p:spPr>
              <a:xfrm>
                <a:off x="6361223" y="2376664"/>
                <a:ext cx="1152128" cy="0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矢印コネクタ 22"/>
              <p:cNvCxnSpPr/>
              <p:nvPr/>
            </p:nvCxnSpPr>
            <p:spPr>
              <a:xfrm flipV="1">
                <a:off x="6361224" y="1836604"/>
                <a:ext cx="864096" cy="54006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テキスト ボックス 23"/>
              <p:cNvSpPr txBox="1"/>
              <p:nvPr/>
            </p:nvSpPr>
            <p:spPr>
              <a:xfrm>
                <a:off x="6422257" y="1251495"/>
                <a:ext cx="453999" cy="255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600" b="1" dirty="0"/>
                  <a:t>Up</a:t>
                </a:r>
              </a:p>
            </p:txBody>
          </p:sp>
          <p:sp>
            <p:nvSpPr>
              <p:cNvPr id="25" name="テキスト ボックス 24"/>
              <p:cNvSpPr txBox="1"/>
              <p:nvPr/>
            </p:nvSpPr>
            <p:spPr>
              <a:xfrm>
                <a:off x="7085045" y="1393465"/>
                <a:ext cx="856613" cy="440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600" b="1" dirty="0"/>
                  <a:t>North (beam)</a:t>
                </a:r>
              </a:p>
            </p:txBody>
          </p:sp>
          <p:sp>
            <p:nvSpPr>
              <p:cNvPr id="26" name="テキスト ボックス 25"/>
              <p:cNvSpPr txBox="1"/>
              <p:nvPr/>
            </p:nvSpPr>
            <p:spPr>
              <a:xfrm>
                <a:off x="7528502" y="2207387"/>
                <a:ext cx="453999" cy="255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600" b="1" dirty="0"/>
                  <a:t>East</a:t>
                </a:r>
              </a:p>
            </p:txBody>
          </p:sp>
          <p:cxnSp>
            <p:nvCxnSpPr>
              <p:cNvPr id="27" name="直線矢印コネクタ 26"/>
              <p:cNvCxnSpPr/>
              <p:nvPr/>
            </p:nvCxnSpPr>
            <p:spPr>
              <a:xfrm flipV="1">
                <a:off x="6444208" y="1365068"/>
                <a:ext cx="0" cy="1080120"/>
              </a:xfrm>
              <a:prstGeom prst="straightConnector1">
                <a:avLst/>
              </a:prstGeom>
              <a:ln w="571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矢印コネクタ 27"/>
              <p:cNvCxnSpPr/>
              <p:nvPr/>
            </p:nvCxnSpPr>
            <p:spPr>
              <a:xfrm>
                <a:off x="6444207" y="2445188"/>
                <a:ext cx="1152128" cy="0"/>
              </a:xfrm>
              <a:prstGeom prst="straightConnector1">
                <a:avLst/>
              </a:prstGeom>
              <a:ln w="571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矢印コネクタ 28"/>
              <p:cNvCxnSpPr/>
              <p:nvPr/>
            </p:nvCxnSpPr>
            <p:spPr>
              <a:xfrm flipV="1">
                <a:off x="6444208" y="1905128"/>
                <a:ext cx="864096" cy="54006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テキスト ボックス 29"/>
            <p:cNvSpPr txBox="1"/>
            <p:nvPr/>
          </p:nvSpPr>
          <p:spPr>
            <a:xfrm>
              <a:off x="504229" y="1280395"/>
              <a:ext cx="3544474" cy="367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800" b="1" dirty="0" smtClean="0"/>
                <a:t>↑　</a:t>
              </a:r>
              <a:r>
                <a:rPr kumimoji="1" lang="en-US" altLang="ja-JP" sz="1800" b="1" dirty="0" smtClean="0"/>
                <a:t>Up, East, North</a:t>
              </a:r>
              <a:r>
                <a:rPr lang="en-US" altLang="ja-JP" sz="1800" dirty="0" smtClean="0"/>
                <a:t>(beam line)</a:t>
              </a:r>
              <a:endParaRPr kumimoji="1" lang="ja-JP" altLang="en-US" sz="1800" dirty="0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467185" y="5939200"/>
              <a:ext cx="3141192" cy="367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800" b="1" dirty="0" smtClean="0"/>
                <a:t>↓　</a:t>
              </a:r>
              <a:r>
                <a:rPr lang="en-US" altLang="ja-JP" sz="1800" b="1" dirty="0" smtClean="0"/>
                <a:t>Down, West, South</a:t>
              </a:r>
              <a:endParaRPr kumimoji="1" lang="ja-JP" altLang="en-US" sz="1800" b="1" dirty="0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4323604" y="5630650"/>
              <a:ext cx="1035382" cy="3675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800" b="1" dirty="0" smtClean="0"/>
                <a:t>23 Nov.</a:t>
              </a:r>
              <a:endParaRPr kumimoji="1" lang="ja-JP" altLang="en-US" sz="1800" b="1" dirty="0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7886196" y="5634625"/>
              <a:ext cx="962077" cy="3675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800" b="1" dirty="0" smtClean="0"/>
                <a:t>1 Feb.</a:t>
              </a:r>
              <a:endParaRPr kumimoji="1" lang="ja-JP" altLang="en-US" sz="1800" b="1" dirty="0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5845416" y="5265293"/>
              <a:ext cx="1914417" cy="367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1800" b="1" dirty="0" smtClean="0"/>
                <a:t>Air cond</a:t>
              </a:r>
              <a:r>
                <a:rPr lang="en-US" altLang="ja-JP" sz="1800" b="1" dirty="0"/>
                <a:t>.</a:t>
              </a:r>
              <a:r>
                <a:rPr kumimoji="1" lang="en-US" altLang="ja-JP" sz="1800" b="1" dirty="0" smtClean="0"/>
                <a:t> restart</a:t>
              </a:r>
              <a:endParaRPr kumimoji="1" lang="ja-JP" altLang="en-US" sz="1800" b="1" dirty="0"/>
            </a:p>
          </p:txBody>
        </p:sp>
        <p:sp>
          <p:nvSpPr>
            <p:cNvPr id="44" name="下矢印 43"/>
            <p:cNvSpPr/>
            <p:nvPr/>
          </p:nvSpPr>
          <p:spPr>
            <a:xfrm flipV="1">
              <a:off x="1994217" y="4626427"/>
              <a:ext cx="350652" cy="490474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1341132" y="4939049"/>
              <a:ext cx="1896541" cy="643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800" b="1" dirty="0" smtClean="0"/>
                <a:t>Water flood due to typhoon</a:t>
              </a:r>
              <a:endParaRPr kumimoji="1" lang="ja-JP" altLang="en-US" sz="1800" b="1" dirty="0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253330" y="1751733"/>
              <a:ext cx="670567" cy="4073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2000" b="1" dirty="0" smtClean="0"/>
                <a:t>0.4</a:t>
              </a:r>
            </a:p>
            <a:p>
              <a:pPr algn="r"/>
              <a:endParaRPr lang="en-US" altLang="ja-JP" sz="2000" b="1" dirty="0"/>
            </a:p>
            <a:p>
              <a:pPr algn="r"/>
              <a:r>
                <a:rPr kumimoji="1" lang="en-US" altLang="ja-JP" sz="2000" b="1" dirty="0" smtClean="0"/>
                <a:t>0.3</a:t>
              </a:r>
            </a:p>
            <a:p>
              <a:pPr algn="r"/>
              <a:endParaRPr lang="en-US" altLang="ja-JP" sz="2000" b="1" dirty="0"/>
            </a:p>
            <a:p>
              <a:pPr algn="r"/>
              <a:r>
                <a:rPr kumimoji="1" lang="en-US" altLang="ja-JP" sz="2000" b="1" dirty="0" smtClean="0"/>
                <a:t>0.2</a:t>
              </a:r>
            </a:p>
            <a:p>
              <a:pPr algn="r"/>
              <a:endParaRPr lang="en-US" altLang="ja-JP" sz="2000" b="1" dirty="0"/>
            </a:p>
            <a:p>
              <a:pPr algn="r"/>
              <a:r>
                <a:rPr kumimoji="1" lang="en-US" altLang="ja-JP" sz="2000" b="1" dirty="0" smtClean="0"/>
                <a:t>0.1</a:t>
              </a:r>
            </a:p>
            <a:p>
              <a:pPr algn="r"/>
              <a:endParaRPr lang="en-US" altLang="ja-JP" sz="2000" b="1" dirty="0"/>
            </a:p>
            <a:p>
              <a:pPr algn="r"/>
              <a:r>
                <a:rPr kumimoji="1" lang="en-US" altLang="ja-JP" sz="2000" b="1" dirty="0" smtClean="0"/>
                <a:t>0.0</a:t>
              </a:r>
            </a:p>
            <a:p>
              <a:pPr algn="r"/>
              <a:endParaRPr lang="en-US" altLang="ja-JP" sz="2000" b="1" dirty="0"/>
            </a:p>
            <a:p>
              <a:pPr algn="r"/>
              <a:r>
                <a:rPr kumimoji="1" lang="en-US" altLang="ja-JP" sz="2000" b="1" dirty="0" smtClean="0"/>
                <a:t>-0.1</a:t>
              </a:r>
            </a:p>
            <a:p>
              <a:pPr algn="r"/>
              <a:endParaRPr lang="en-US" altLang="ja-JP" sz="2000" b="1" dirty="0"/>
            </a:p>
            <a:p>
              <a:pPr algn="r"/>
              <a:r>
                <a:rPr kumimoji="1" lang="en-US" altLang="ja-JP" sz="2000" b="1" dirty="0" smtClean="0"/>
                <a:t>-0.2</a:t>
              </a:r>
              <a:endParaRPr kumimoji="1" lang="ja-JP" altLang="en-US" sz="2000" b="1" dirty="0"/>
            </a:p>
          </p:txBody>
        </p:sp>
        <p:sp>
          <p:nvSpPr>
            <p:cNvPr id="50" name="下矢印 49"/>
            <p:cNvSpPr/>
            <p:nvPr/>
          </p:nvSpPr>
          <p:spPr>
            <a:xfrm flipV="1">
              <a:off x="6335774" y="4722181"/>
              <a:ext cx="321781" cy="394720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5358986" y="4939049"/>
              <a:ext cx="1458554" cy="367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1800" b="1" dirty="0" smtClean="0"/>
                <a:t>Linac stop</a:t>
              </a:r>
              <a:endParaRPr kumimoji="1" lang="ja-JP" altLang="en-US" sz="1800" b="1" dirty="0"/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539528" y="5617830"/>
              <a:ext cx="1085129" cy="367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b="1" dirty="0" smtClean="0"/>
                <a:t>14 Sep.</a:t>
              </a:r>
              <a:endParaRPr kumimoji="1" lang="ja-JP" altLang="en-US" sz="1800" b="1" dirty="0"/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462351" y="6451026"/>
            <a:ext cx="9932279" cy="720860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</a:rPr>
              <a:t>Found daily movement, month-long drift, climate effect, etc. These are related to those observed in laser PD long-term result.</a:t>
            </a:r>
            <a:endParaRPr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32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23</a:t>
            </a:fld>
            <a:endParaRPr lang="en-US" altLang="ja-JP" dirty="0"/>
          </a:p>
        </p:txBody>
      </p:sp>
      <p:sp>
        <p:nvSpPr>
          <p:cNvPr id="33" name="Text Box 180"/>
          <p:cNvSpPr txBox="1">
            <a:spLocks noChangeAspect="1" noChangeArrowheads="1"/>
          </p:cNvSpPr>
          <p:nvPr/>
        </p:nvSpPr>
        <p:spPr bwMode="auto">
          <a:xfrm>
            <a:off x="9429756" y="1016699"/>
            <a:ext cx="1182126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r">
              <a:defRPr/>
            </a:pPr>
            <a:r>
              <a:rPr lang="en-US" altLang="ja-JP" sz="1600" dirty="0" smtClean="0">
                <a:solidFill>
                  <a:srgbClr val="008000"/>
                </a:solidFill>
              </a:rPr>
              <a:t>Higo </a:t>
            </a:r>
            <a:r>
              <a:rPr lang="en-US" altLang="ja-JP" sz="1600" dirty="0">
                <a:solidFill>
                  <a:srgbClr val="008000"/>
                </a:solidFill>
              </a:rPr>
              <a:t>et al.</a:t>
            </a:r>
          </a:p>
        </p:txBody>
      </p:sp>
      <p:sp>
        <p:nvSpPr>
          <p:cNvPr id="34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Alignment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18648918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294008" y="302865"/>
            <a:ext cx="9932279" cy="1260475"/>
          </a:xfrm>
        </p:spPr>
        <p:txBody>
          <a:bodyPr>
            <a:normAutofit/>
          </a:bodyPr>
          <a:lstStyle/>
          <a:p>
            <a:r>
              <a:rPr lang="en-US" altLang="ja-JP" sz="3600" b="1" dirty="0" smtClean="0">
                <a:solidFill>
                  <a:srgbClr val="0000FF"/>
                </a:solidFill>
              </a:rPr>
              <a:t>Estimation of floor movement</a:t>
            </a:r>
            <a:br>
              <a:rPr lang="en-US" altLang="ja-JP" sz="3600" b="1" dirty="0" smtClean="0">
                <a:solidFill>
                  <a:srgbClr val="0000FF"/>
                </a:solidFill>
              </a:rPr>
            </a:br>
            <a:r>
              <a:rPr lang="en-US" altLang="ja-JP" sz="32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2800" b="1" dirty="0" smtClean="0">
                <a:solidFill>
                  <a:srgbClr val="660066"/>
                </a:solidFill>
              </a:rPr>
              <a:t>some typical observed values</a:t>
            </a:r>
            <a:endParaRPr kumimoji="1" lang="ja-JP" altLang="en-US" sz="2800" b="1" dirty="0">
              <a:solidFill>
                <a:srgbClr val="660066"/>
              </a:solidFill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886296"/>
              </p:ext>
            </p:extLst>
          </p:nvPr>
        </p:nvGraphicFramePr>
        <p:xfrm>
          <a:off x="1337437" y="1664065"/>
          <a:ext cx="7659639" cy="3428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3213"/>
                <a:gridCol w="2553213"/>
                <a:gridCol w="2553213"/>
              </a:tblGrid>
              <a:tr h="685727">
                <a:tc>
                  <a:txBody>
                    <a:bodyPr/>
                    <a:lstStyle/>
                    <a:p>
                      <a:pPr algn="ctr"/>
                      <a:endParaRPr kumimoji="1" lang="ja-JP" altLang="en-US" sz="2600" b="1" dirty="0"/>
                    </a:p>
                  </a:txBody>
                  <a:tcPr marL="106886" marR="106886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600" b="1" dirty="0" smtClean="0"/>
                        <a:t>Horizontal</a:t>
                      </a:r>
                      <a:endParaRPr kumimoji="1" lang="ja-JP" altLang="en-US" sz="2600" b="1" dirty="0"/>
                    </a:p>
                  </a:txBody>
                  <a:tcPr marL="106886" marR="106886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600" b="1" dirty="0" smtClean="0"/>
                        <a:t>Vertical</a:t>
                      </a:r>
                      <a:endParaRPr kumimoji="1" lang="ja-JP" altLang="en-US" sz="2600" b="1" dirty="0"/>
                    </a:p>
                  </a:txBody>
                  <a:tcPr marL="106886" marR="106886" marT="50419" marB="50419" anchor="ctr"/>
                </a:tc>
              </a:tr>
              <a:tr h="68572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600" b="1" dirty="0" smtClean="0"/>
                        <a:t>Daily</a:t>
                      </a:r>
                      <a:endParaRPr kumimoji="1" lang="ja-JP" altLang="en-US" sz="2600" b="1" dirty="0"/>
                    </a:p>
                  </a:txBody>
                  <a:tcPr marL="106886" marR="106886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600" b="1" dirty="0" smtClean="0"/>
                        <a:t>0.1</a:t>
                      </a:r>
                      <a:endParaRPr kumimoji="1" lang="ja-JP" altLang="en-US" sz="2600" b="1" dirty="0"/>
                    </a:p>
                  </a:txBody>
                  <a:tcPr marL="106886" marR="106886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600" b="1" dirty="0" smtClean="0"/>
                        <a:t>0.1</a:t>
                      </a:r>
                      <a:endParaRPr kumimoji="1" lang="ja-JP" altLang="en-US" sz="2600" b="1" dirty="0"/>
                    </a:p>
                  </a:txBody>
                  <a:tcPr marL="106886" marR="106886" marT="50419" marB="50419" anchor="ctr"/>
                </a:tc>
              </a:tr>
              <a:tr h="68572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600" b="1" dirty="0" smtClean="0"/>
                        <a:t>Week</a:t>
                      </a:r>
                      <a:endParaRPr kumimoji="1" lang="ja-JP" altLang="en-US" sz="2600" b="1" dirty="0"/>
                    </a:p>
                  </a:txBody>
                  <a:tcPr marL="106886" marR="106886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600" b="1" dirty="0" smtClean="0"/>
                        <a:t>0.1</a:t>
                      </a:r>
                      <a:endParaRPr kumimoji="1" lang="ja-JP" altLang="en-US" sz="2600" b="1" dirty="0"/>
                    </a:p>
                  </a:txBody>
                  <a:tcPr marL="106886" marR="106886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600" b="1" dirty="0" smtClean="0"/>
                        <a:t>0.1</a:t>
                      </a:r>
                      <a:endParaRPr kumimoji="1" lang="ja-JP" altLang="en-US" sz="2600" b="1" dirty="0"/>
                    </a:p>
                  </a:txBody>
                  <a:tcPr marL="106886" marR="106886" marT="50419" marB="50419" anchor="ctr"/>
                </a:tc>
              </a:tr>
              <a:tr h="68572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600" b="1" dirty="0" smtClean="0"/>
                        <a:t>Half</a:t>
                      </a:r>
                      <a:r>
                        <a:rPr kumimoji="1" lang="en-US" altLang="ja-JP" sz="2600" b="1" baseline="0" dirty="0" smtClean="0"/>
                        <a:t> a year</a:t>
                      </a:r>
                      <a:endParaRPr kumimoji="1" lang="ja-JP" altLang="en-US" sz="2600" b="1" dirty="0"/>
                    </a:p>
                  </a:txBody>
                  <a:tcPr marL="106886" marR="106886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600" b="1" dirty="0" smtClean="0"/>
                        <a:t>0.5</a:t>
                      </a:r>
                      <a:endParaRPr kumimoji="1" lang="ja-JP" altLang="en-US" sz="2600" b="1" dirty="0"/>
                    </a:p>
                  </a:txBody>
                  <a:tcPr marL="106886" marR="106886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600" b="1" dirty="0" smtClean="0"/>
                        <a:t>2</a:t>
                      </a:r>
                      <a:endParaRPr kumimoji="1" lang="ja-JP" altLang="en-US" sz="2600" b="1" dirty="0"/>
                    </a:p>
                  </a:txBody>
                  <a:tcPr marL="106886" marR="106886" marT="50419" marB="50419" anchor="ctr"/>
                </a:tc>
              </a:tr>
              <a:tr h="68572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600" b="1" dirty="0" smtClean="0"/>
                        <a:t>Speed</a:t>
                      </a:r>
                      <a:endParaRPr kumimoji="1" lang="ja-JP" altLang="en-US" sz="2600" b="1" dirty="0"/>
                    </a:p>
                  </a:txBody>
                  <a:tcPr marL="106886" marR="106886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600" b="1" dirty="0" smtClean="0"/>
                        <a:t>0.01mm/hour</a:t>
                      </a:r>
                      <a:endParaRPr kumimoji="1" lang="ja-JP" altLang="en-US" sz="2600" b="1" dirty="0"/>
                    </a:p>
                  </a:txBody>
                  <a:tcPr marL="106886" marR="106886" marT="50419" marB="5041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600" b="1" dirty="0" smtClean="0"/>
                        <a:t>0.01mm/hour</a:t>
                      </a:r>
                      <a:endParaRPr kumimoji="1" lang="ja-JP" altLang="en-US" sz="2600" b="1" dirty="0" smtClean="0"/>
                    </a:p>
                  </a:txBody>
                  <a:tcPr marL="106886" marR="106886" marT="50419" marB="50419" anchor="ctr"/>
                </a:tc>
              </a:tr>
            </a:tbl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9091914" y="1686816"/>
            <a:ext cx="1290064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b="1" dirty="0" smtClean="0"/>
              <a:t>Unit mm</a:t>
            </a:r>
            <a:endParaRPr kumimoji="1" lang="ja-JP" altLang="en-US" b="1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809101" y="5192073"/>
            <a:ext cx="6902092" cy="8439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00FF"/>
                </a:solidFill>
              </a:rPr>
              <a:t>We should study/develop the linac system </a:t>
            </a:r>
          </a:p>
          <a:p>
            <a:pPr algn="ctr"/>
            <a:r>
              <a:rPr lang="en-US" altLang="ja-JP" sz="2400" b="1" dirty="0">
                <a:solidFill>
                  <a:srgbClr val="0000FF"/>
                </a:solidFill>
              </a:rPr>
              <a:t>with these values in mind.</a:t>
            </a:r>
            <a:endParaRPr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11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24</a:t>
            </a:fld>
            <a:endParaRPr lang="en-US" altLang="ja-JP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809101" y="6233473"/>
            <a:ext cx="6902092" cy="8439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008000"/>
                </a:solidFill>
              </a:rPr>
              <a:t>Precise beam orbit control is necessary</a:t>
            </a:r>
            <a:br>
              <a:rPr lang="en-US" altLang="ja-JP" sz="2400" b="1" dirty="0" smtClean="0">
                <a:solidFill>
                  <a:srgbClr val="008000"/>
                </a:solidFill>
              </a:rPr>
            </a:br>
            <a:r>
              <a:rPr lang="en-US" altLang="ja-JP" sz="2400" b="1" dirty="0" smtClean="0">
                <a:solidFill>
                  <a:srgbClr val="008000"/>
                </a:solidFill>
              </a:rPr>
              <a:t>to preserve emittance</a:t>
            </a:r>
            <a:endParaRPr lang="ja-JP" altLang="en-US" sz="2400" b="1" dirty="0">
              <a:solidFill>
                <a:srgbClr val="008000"/>
              </a:solidFill>
            </a:endParaRPr>
          </a:p>
        </p:txBody>
      </p:sp>
      <p:sp>
        <p:nvSpPr>
          <p:cNvPr id="13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Alignment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18987051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4472" y="2446832"/>
            <a:ext cx="9085342" cy="1502066"/>
          </a:xfrm>
        </p:spPr>
        <p:txBody>
          <a:bodyPr/>
          <a:lstStyle/>
          <a:p>
            <a:pPr algn="ctr"/>
            <a:r>
              <a:rPr kumimoji="1" lang="en-US" altLang="ja-JP" cap="none" dirty="0" smtClean="0"/>
              <a:t>RF gun</a:t>
            </a:r>
            <a:endParaRPr kumimoji="1" lang="ja-JP" altLang="en-US" cap="none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4B4DE4-18C0-CA4C-B6F1-505553AAF7C8}" type="slidenum">
              <a:rPr lang="en-US" altLang="ja-JP" smtClean="0"/>
              <a:pPr>
                <a:defRPr/>
              </a:pPr>
              <a:t>25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16581869"/>
      </p:ext>
    </p:extLst>
  </p:cSld>
  <p:clrMapOvr>
    <a:masterClrMapping/>
  </p:clrMapOvr>
  <p:transition xmlns:p14="http://schemas.microsoft.com/office/powerpoint/2010/main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7216" y="283005"/>
            <a:ext cx="10065134" cy="672253"/>
          </a:xfrm>
        </p:spPr>
        <p:txBody>
          <a:bodyPr/>
          <a:lstStyle/>
          <a:p>
            <a:r>
              <a:rPr lang="en-US" altLang="ja-JP" sz="3200" dirty="0" smtClean="0"/>
              <a:t>RF-Gun development strategy for </a:t>
            </a:r>
            <a:r>
              <a:rPr lang="en-US" altLang="ja-JP" sz="3200" dirty="0" err="1" smtClean="0"/>
              <a:t>SuperKEKB</a:t>
            </a:r>
            <a:endParaRPr lang="ja-JP" altLang="en-US" sz="320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524" y="991389"/>
            <a:ext cx="10243278" cy="6218343"/>
          </a:xfrm>
        </p:spPr>
        <p:txBody>
          <a:bodyPr>
            <a:normAutofit/>
          </a:bodyPr>
          <a:lstStyle/>
          <a:p>
            <a:r>
              <a:rPr lang="en-US" altLang="ja-JP" sz="2800" dirty="0" smtClean="0"/>
              <a:t>Cavity : Strong electric field focusing structure</a:t>
            </a:r>
            <a:endParaRPr lang="en-US" altLang="ja-JP" sz="2800" dirty="0"/>
          </a:p>
          <a:p>
            <a:pPr lvl="1"/>
            <a:r>
              <a:rPr lang="en-US" altLang="ja-JP" sz="2400" u="sng" dirty="0">
                <a:solidFill>
                  <a:schemeClr val="accent2"/>
                </a:solidFill>
              </a:rPr>
              <a:t>Disk And Washer (DAW)</a:t>
            </a:r>
            <a:r>
              <a:rPr lang="en-US" altLang="ja-JP" sz="2400" dirty="0"/>
              <a:t>		</a:t>
            </a:r>
            <a:r>
              <a:rPr lang="en-US" altLang="ja-JP" sz="2400" dirty="0" smtClean="0"/>
              <a:t>=&gt; 3-2, A-1(test)</a:t>
            </a:r>
            <a:endParaRPr lang="en-US" altLang="ja-JP" sz="2400" dirty="0"/>
          </a:p>
          <a:p>
            <a:pPr lvl="1"/>
            <a:r>
              <a:rPr lang="en-US" altLang="ja-JP" sz="2400" u="sng" dirty="0">
                <a:solidFill>
                  <a:srgbClr val="FF0000"/>
                </a:solidFill>
              </a:rPr>
              <a:t>Quasi Traveling </a:t>
            </a:r>
            <a:r>
              <a:rPr lang="en-US" altLang="ja-JP" sz="2400" u="sng" dirty="0" smtClean="0">
                <a:solidFill>
                  <a:srgbClr val="FF0000"/>
                </a:solidFill>
              </a:rPr>
              <a:t>Wave Side </a:t>
            </a:r>
            <a:r>
              <a:rPr lang="en-US" altLang="ja-JP" sz="2400" u="sng" dirty="0">
                <a:solidFill>
                  <a:srgbClr val="FF0000"/>
                </a:solidFill>
              </a:rPr>
              <a:t>Couple</a:t>
            </a:r>
            <a:r>
              <a:rPr lang="en-US" altLang="ja-JP" sz="2400" dirty="0"/>
              <a:t>	</a:t>
            </a:r>
            <a:r>
              <a:rPr lang="en-US" altLang="ja-JP" sz="2400" dirty="0" smtClean="0"/>
              <a:t>=&gt; </a:t>
            </a:r>
            <a:r>
              <a:rPr lang="en-US" altLang="ja-JP" sz="2400" dirty="0"/>
              <a:t>A-1</a:t>
            </a:r>
          </a:p>
          <a:p>
            <a:pPr lvl="1">
              <a:buFontTx/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=&gt;  Reduce beam divergence and projected </a:t>
            </a:r>
            <a:r>
              <a:rPr lang="en-US" altLang="ja-JP" sz="2400" dirty="0" err="1" smtClean="0"/>
              <a:t>emittance</a:t>
            </a:r>
            <a:r>
              <a:rPr lang="en-US" altLang="ja-JP" sz="2400" dirty="0" smtClean="0"/>
              <a:t> dilution  </a:t>
            </a:r>
            <a:endParaRPr lang="ja-JP" altLang="en-US" sz="2400" dirty="0"/>
          </a:p>
          <a:p>
            <a:r>
              <a:rPr lang="en-US" altLang="ja-JP" sz="2800" dirty="0" smtClean="0"/>
              <a:t>Cathode : Long term stable cathode</a:t>
            </a:r>
            <a:endParaRPr lang="en-US" altLang="ja-JP" sz="2800" dirty="0"/>
          </a:p>
          <a:p>
            <a:pPr lvl="1"/>
            <a:r>
              <a:rPr lang="en-US" altLang="ja-JP" sz="2400" dirty="0" smtClean="0"/>
              <a:t>Middle QE (QE=10</a:t>
            </a:r>
            <a:r>
              <a:rPr lang="en-US" altLang="ja-JP" sz="2400" baseline="30000" dirty="0" smtClean="0"/>
              <a:t>-4</a:t>
            </a:r>
            <a:r>
              <a:rPr lang="ja-JP" altLang="en-US" sz="2400" dirty="0"/>
              <a:t>～</a:t>
            </a:r>
            <a:r>
              <a:rPr lang="en-US" altLang="ja-JP" sz="2400" dirty="0"/>
              <a:t>10</a:t>
            </a:r>
            <a:r>
              <a:rPr lang="en-US" altLang="ja-JP" sz="2400" baseline="30000" dirty="0"/>
              <a:t>-3 </a:t>
            </a:r>
            <a:r>
              <a:rPr lang="en-US" altLang="ja-JP" sz="2400" dirty="0"/>
              <a:t>@266nm) </a:t>
            </a:r>
            <a:endParaRPr lang="ja-JP" altLang="en-US" sz="2400" dirty="0"/>
          </a:p>
          <a:p>
            <a:pPr lvl="1"/>
            <a:r>
              <a:rPr lang="en-US" altLang="ja-JP" sz="2400" dirty="0" smtClean="0"/>
              <a:t>Solid material (no thin film)</a:t>
            </a:r>
            <a:r>
              <a:rPr lang="ja-JP" altLang="en-US" sz="2400" dirty="0" smtClean="0"/>
              <a:t>  </a:t>
            </a:r>
            <a:r>
              <a:rPr lang="en-US" altLang="ja-JP" sz="2400" dirty="0" smtClean="0"/>
              <a:t>=&gt;</a:t>
            </a:r>
            <a:r>
              <a:rPr lang="ja-JP" altLang="en-US" sz="2400" dirty="0" smtClean="0"/>
              <a:t> 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Metal composite cathode</a:t>
            </a:r>
            <a:endParaRPr lang="ja-JP" altLang="en-US" sz="2400" dirty="0"/>
          </a:p>
          <a:p>
            <a:pPr lvl="1">
              <a:buFontTx/>
              <a:buNone/>
            </a:pPr>
            <a:r>
              <a:rPr lang="ja-JP" altLang="en-US" sz="2400" dirty="0"/>
              <a:t> </a:t>
            </a:r>
            <a:r>
              <a:rPr lang="ja-JP" altLang="en-US" sz="2400" dirty="0" smtClean="0"/>
              <a:t>   </a:t>
            </a:r>
            <a:r>
              <a:rPr lang="en-US" altLang="ja-JP" sz="2400" dirty="0" smtClean="0"/>
              <a:t>=&gt; 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Started from LaB</a:t>
            </a:r>
            <a:r>
              <a:rPr lang="en-US" altLang="ja-JP" sz="2400" baseline="-25000" dirty="0" smtClean="0"/>
              <a:t>6</a:t>
            </a:r>
            <a:r>
              <a:rPr lang="en-US" altLang="ja-JP" sz="2400" dirty="0" smtClean="0"/>
              <a:t> (short life time)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 smtClean="0"/>
              <a:t>   =&gt; </a:t>
            </a:r>
            <a:r>
              <a:rPr lang="ja-JP" altLang="en-US" sz="2400" dirty="0" smtClean="0"/>
              <a:t> </a:t>
            </a:r>
            <a:r>
              <a:rPr lang="en-US" altLang="ja-JP" sz="2400" u="sng" dirty="0">
                <a:solidFill>
                  <a:srgbClr val="FF0000"/>
                </a:solidFill>
              </a:rPr>
              <a:t>Ir</a:t>
            </a:r>
            <a:r>
              <a:rPr lang="en-US" altLang="ja-JP" sz="2400" u="sng" baseline="-25000" dirty="0">
                <a:solidFill>
                  <a:srgbClr val="FF0000"/>
                </a:solidFill>
              </a:rPr>
              <a:t>5</a:t>
            </a:r>
            <a:r>
              <a:rPr lang="en-US" altLang="ja-JP" sz="2400" u="sng" dirty="0">
                <a:solidFill>
                  <a:srgbClr val="FF0000"/>
                </a:solidFill>
              </a:rPr>
              <a:t>Ce </a:t>
            </a:r>
            <a:r>
              <a:rPr lang="en-US" altLang="ja-JP" sz="2400" u="sng" dirty="0" smtClean="0">
                <a:solidFill>
                  <a:srgbClr val="FF0000"/>
                </a:solidFill>
              </a:rPr>
              <a:t>has very long life time and</a:t>
            </a:r>
            <a:r>
              <a:rPr lang="ja-JP" altLang="en-US" sz="2400" u="sng" dirty="0" smtClean="0">
                <a:solidFill>
                  <a:srgbClr val="FF0000"/>
                </a:solidFill>
              </a:rPr>
              <a:t> </a:t>
            </a:r>
            <a:r>
              <a:rPr lang="en-US" altLang="ja-JP" sz="2400" u="sng" dirty="0" smtClean="0">
                <a:solidFill>
                  <a:srgbClr val="FF0000"/>
                </a:solidFill>
              </a:rPr>
              <a:t>QE&gt;10</a:t>
            </a:r>
            <a:r>
              <a:rPr lang="en-US" altLang="ja-JP" sz="2400" u="sng" baseline="30000" dirty="0" smtClean="0">
                <a:solidFill>
                  <a:srgbClr val="FF0000"/>
                </a:solidFill>
              </a:rPr>
              <a:t>-4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@266nm</a:t>
            </a:r>
          </a:p>
          <a:p>
            <a:r>
              <a:rPr lang="en-US" altLang="ja-JP" sz="2800" dirty="0" smtClean="0"/>
              <a:t>Laser :  Stable laser with temporal manipulation</a:t>
            </a:r>
            <a:endParaRPr lang="en-US" altLang="ja-JP" sz="2800" dirty="0"/>
          </a:p>
          <a:p>
            <a:pPr lvl="1"/>
            <a:r>
              <a:rPr lang="en-US" altLang="ja-JP" sz="2400" dirty="0" smtClean="0"/>
              <a:t>LD pumped laser medium  =&gt;  </a:t>
            </a:r>
            <a:r>
              <a:rPr lang="en-US" altLang="ja-JP" sz="2400" dirty="0" err="1" smtClean="0"/>
              <a:t>Nd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/ </a:t>
            </a:r>
            <a:r>
              <a:rPr lang="en-US" altLang="ja-JP" sz="2400" dirty="0" err="1" smtClean="0"/>
              <a:t>Yb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doped</a:t>
            </a:r>
            <a:endParaRPr lang="ja-JP" altLang="en-US" sz="2400" dirty="0"/>
          </a:p>
          <a:p>
            <a:pPr lvl="1"/>
            <a:r>
              <a:rPr lang="en-US" altLang="ja-JP" sz="2400" dirty="0" smtClean="0"/>
              <a:t>Temporal manipulation   =&gt;  </a:t>
            </a:r>
            <a:r>
              <a:rPr lang="en-US" altLang="ja-JP" sz="2400" dirty="0" err="1" smtClean="0"/>
              <a:t>Yb</a:t>
            </a:r>
            <a:r>
              <a:rPr lang="en-US" altLang="ja-JP" sz="2400" dirty="0" smtClean="0"/>
              <a:t> doped</a:t>
            </a:r>
            <a:r>
              <a:rPr lang="ja-JP" altLang="en-US" sz="2400" dirty="0"/>
              <a:t/>
            </a:r>
            <a:br>
              <a:rPr lang="ja-JP" altLang="en-US" sz="2400" dirty="0"/>
            </a:br>
            <a:r>
              <a:rPr lang="ja-JP" altLang="en-US" sz="2400" dirty="0"/>
              <a:t>	</a:t>
            </a:r>
            <a:r>
              <a:rPr lang="ja-JP" altLang="en-US" sz="2400" dirty="0" smtClean="0"/>
              <a:t>  </a:t>
            </a:r>
            <a:r>
              <a:rPr lang="en-US" altLang="ja-JP" sz="2400" dirty="0" smtClean="0"/>
              <a:t>=&gt; 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Minimum energy spread</a:t>
            </a:r>
            <a:endParaRPr lang="ja-JP" altLang="en-US" sz="2400" dirty="0"/>
          </a:p>
        </p:txBody>
      </p:sp>
      <p:sp>
        <p:nvSpPr>
          <p:cNvPr id="4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RF gun for low-emittance electron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  <p:sp>
        <p:nvSpPr>
          <p:cNvPr id="5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564B4DE4-18C0-CA4C-B6F1-505553AAF7C8}" type="slidenum">
              <a:rPr lang="en-US" altLang="ja-JP" smtClean="0"/>
              <a:pPr>
                <a:defRPr/>
              </a:pPr>
              <a:t>26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2978518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コンテンツ プレースホルダ 11"/>
          <p:cNvSpPr>
            <a:spLocks noGrp="1"/>
          </p:cNvSpPr>
          <p:nvPr>
            <p:ph idx="1"/>
          </p:nvPr>
        </p:nvSpPr>
        <p:spPr>
          <a:xfrm>
            <a:off x="5087938" y="6112576"/>
            <a:ext cx="5600700" cy="1020061"/>
          </a:xfrm>
        </p:spPr>
        <p:txBody>
          <a:bodyPr/>
          <a:lstStyle/>
          <a:p>
            <a:r>
              <a:rPr lang="en-US" altLang="ja-JP" sz="2000" dirty="0" smtClean="0"/>
              <a:t>5.6 nC / bunch was confirmed</a:t>
            </a:r>
          </a:p>
          <a:p>
            <a:r>
              <a:rPr lang="en-US" altLang="ja-JP" sz="2000" dirty="0" smtClean="0"/>
              <a:t>Next step: 50-Hz beam generation &amp;</a:t>
            </a:r>
            <a:br>
              <a:rPr lang="en-US" altLang="ja-JP" sz="2000" dirty="0" smtClean="0"/>
            </a:br>
            <a:r>
              <a:rPr lang="en-US" altLang="ja-JP" sz="2000" dirty="0" smtClean="0"/>
              <a:t>	Radiation control</a:t>
            </a:r>
            <a:endParaRPr lang="ja-JP" altLang="en-US" sz="2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27</a:t>
            </a:fld>
            <a:endParaRPr lang="en-US" altLang="ja-JP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7917" y="829217"/>
            <a:ext cx="3523488" cy="2642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2672" y="3520761"/>
            <a:ext cx="3523488" cy="2642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図 13" descr="laser-201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75" y="740092"/>
            <a:ext cx="4449763" cy="6435726"/>
          </a:xfrm>
          <a:prstGeom prst="rect">
            <a:avLst/>
          </a:prstGeom>
        </p:spPr>
      </p:pic>
      <p:sp>
        <p:nvSpPr>
          <p:cNvPr id="8" name="Text Box 180"/>
          <p:cNvSpPr txBox="1">
            <a:spLocks noChangeAspect="1" noChangeArrowheads="1"/>
          </p:cNvSpPr>
          <p:nvPr/>
        </p:nvSpPr>
        <p:spPr bwMode="auto">
          <a:xfrm>
            <a:off x="5092666" y="3549163"/>
            <a:ext cx="3622056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400" dirty="0" smtClean="0">
                <a:solidFill>
                  <a:schemeClr val="bg1"/>
                </a:solidFill>
                <a:latin typeface="+mn-ea"/>
              </a:rPr>
              <a:t>Quasi traveling wave side couple cavity</a:t>
            </a:r>
            <a:endParaRPr lang="en-US" altLang="ja-JP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Text Box 180"/>
          <p:cNvSpPr txBox="1">
            <a:spLocks noChangeAspect="1" noChangeArrowheads="1"/>
          </p:cNvSpPr>
          <p:nvPr/>
        </p:nvSpPr>
        <p:spPr bwMode="auto">
          <a:xfrm>
            <a:off x="6016307" y="3147801"/>
            <a:ext cx="2813583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400" dirty="0" smtClean="0">
                <a:solidFill>
                  <a:schemeClr val="bg1"/>
                </a:solidFill>
                <a:latin typeface="+mn-ea"/>
              </a:rPr>
              <a:t>Cascaded frequency doublers</a:t>
            </a:r>
            <a:endParaRPr lang="en-US" altLang="ja-JP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Text Box 180"/>
          <p:cNvSpPr txBox="1">
            <a:spLocks noChangeAspect="1" noChangeArrowheads="1"/>
          </p:cNvSpPr>
          <p:nvPr/>
        </p:nvSpPr>
        <p:spPr bwMode="auto">
          <a:xfrm>
            <a:off x="151036" y="3759084"/>
            <a:ext cx="3377840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400" dirty="0" smtClean="0">
                <a:solidFill>
                  <a:srgbClr val="000090"/>
                </a:solidFill>
              </a:rPr>
              <a:t>Yb fiber and Yb:YAG think disk laser</a:t>
            </a:r>
            <a:endParaRPr lang="en-US" altLang="ja-JP" sz="1400" dirty="0">
              <a:solidFill>
                <a:srgbClr val="000090"/>
              </a:solidFill>
            </a:endParaRPr>
          </a:p>
        </p:txBody>
      </p:sp>
      <p:sp>
        <p:nvSpPr>
          <p:cNvPr id="11" name="Text Box 180"/>
          <p:cNvSpPr txBox="1">
            <a:spLocks noChangeAspect="1" noChangeArrowheads="1"/>
          </p:cNvSpPr>
          <p:nvPr/>
        </p:nvSpPr>
        <p:spPr bwMode="auto">
          <a:xfrm>
            <a:off x="2955967" y="6893445"/>
            <a:ext cx="1998511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400" dirty="0" smtClean="0">
                <a:solidFill>
                  <a:srgbClr val="000090"/>
                </a:solidFill>
              </a:rPr>
              <a:t>Ir5Ce photo cathode</a:t>
            </a:r>
            <a:endParaRPr lang="en-US" altLang="ja-JP" sz="1400" dirty="0">
              <a:solidFill>
                <a:srgbClr val="000090"/>
              </a:solidFill>
            </a:endParaRPr>
          </a:p>
        </p:txBody>
      </p:sp>
      <p:pic>
        <p:nvPicPr>
          <p:cNvPr id="13" name="Picture 17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57234" y="4066852"/>
            <a:ext cx="1630510" cy="150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80"/>
          <p:cNvSpPr txBox="1">
            <a:spLocks noChangeAspect="1" noChangeArrowheads="1"/>
          </p:cNvSpPr>
          <p:nvPr/>
        </p:nvSpPr>
        <p:spPr bwMode="auto">
          <a:xfrm>
            <a:off x="9606538" y="5082858"/>
            <a:ext cx="928451" cy="52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r">
              <a:defRPr/>
            </a:pPr>
            <a:r>
              <a:rPr lang="en-US" altLang="ja-JP" sz="1400" dirty="0" smtClean="0">
                <a:solidFill>
                  <a:schemeClr val="bg1"/>
                </a:solidFill>
                <a:latin typeface="+mn-ea"/>
              </a:rPr>
              <a:t>Ir</a:t>
            </a:r>
            <a:r>
              <a:rPr lang="en-US" altLang="ja-JP" sz="1400" baseline="-25000" dirty="0" smtClean="0">
                <a:solidFill>
                  <a:schemeClr val="bg1"/>
                </a:solidFill>
                <a:latin typeface="+mn-ea"/>
              </a:rPr>
              <a:t>5</a:t>
            </a:r>
            <a:r>
              <a:rPr lang="en-US" altLang="ja-JP" sz="1400" dirty="0" smtClean="0">
                <a:solidFill>
                  <a:schemeClr val="bg1"/>
                </a:solidFill>
                <a:latin typeface="+mn-ea"/>
              </a:rPr>
              <a:t>Ce</a:t>
            </a:r>
            <a:br>
              <a:rPr lang="en-US" altLang="ja-JP" sz="1400" dirty="0" smtClean="0">
                <a:solidFill>
                  <a:schemeClr val="bg1"/>
                </a:solidFill>
                <a:latin typeface="+mn-ea"/>
              </a:rPr>
            </a:br>
            <a:r>
              <a:rPr lang="en-US" altLang="ja-JP" sz="1400" dirty="0" smtClean="0">
                <a:solidFill>
                  <a:schemeClr val="bg1"/>
                </a:solidFill>
                <a:latin typeface="+mn-ea"/>
              </a:rPr>
              <a:t>Cathode</a:t>
            </a:r>
            <a:endParaRPr lang="en-US" altLang="ja-JP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182563"/>
            <a:ext cx="10358438" cy="714375"/>
          </a:xfrm>
        </p:spPr>
        <p:txBody>
          <a:bodyPr/>
          <a:lstStyle/>
          <a:p>
            <a:r>
              <a:rPr lang="en-US" altLang="ja-JP" dirty="0" smtClean="0"/>
              <a:t>Photo cathode RF gun development</a:t>
            </a:r>
            <a:endParaRPr lang="ja-JP" altLang="en-US" dirty="0"/>
          </a:p>
        </p:txBody>
      </p:sp>
      <p:sp>
        <p:nvSpPr>
          <p:cNvPr id="16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RF gun for low-emittance electron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93" y="4701990"/>
            <a:ext cx="10592620" cy="281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432" y="128619"/>
            <a:ext cx="9619774" cy="635271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Schedule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1493" y="287438"/>
            <a:ext cx="10521483" cy="4288076"/>
          </a:xfrm>
        </p:spPr>
        <p:txBody>
          <a:bodyPr>
            <a:noAutofit/>
          </a:bodyPr>
          <a:lstStyle/>
          <a:p>
            <a:r>
              <a:rPr lang="en-US" altLang="ja-JP" sz="2800" dirty="0"/>
              <a:t>These few months:</a:t>
            </a:r>
          </a:p>
          <a:p>
            <a:pPr lvl="1"/>
            <a:r>
              <a:rPr lang="en-US" altLang="ja-JP" sz="2400" dirty="0"/>
              <a:t>Reconfigure thermal gun for positron </a:t>
            </a:r>
            <a:r>
              <a:rPr lang="en-US" altLang="ja-JP" sz="2400" dirty="0" smtClean="0"/>
              <a:t>generation</a:t>
            </a:r>
          </a:p>
          <a:p>
            <a:pPr lvl="1"/>
            <a:r>
              <a:rPr lang="en-US" altLang="ja-JP" sz="2400" b="1" u="sng" dirty="0" smtClean="0">
                <a:solidFill>
                  <a:srgbClr val="00B0F0"/>
                </a:solidFill>
              </a:rPr>
              <a:t>Step </a:t>
            </a:r>
            <a:r>
              <a:rPr lang="en-US" altLang="ja-JP" sz="2400" b="1" u="sng" dirty="0">
                <a:solidFill>
                  <a:srgbClr val="00B0F0"/>
                </a:solidFill>
              </a:rPr>
              <a:t>by step </a:t>
            </a:r>
            <a:r>
              <a:rPr lang="en-US" altLang="ja-JP" sz="2400" b="1" u="sng" dirty="0" smtClean="0">
                <a:solidFill>
                  <a:srgbClr val="00B0F0"/>
                </a:solidFill>
              </a:rPr>
              <a:t>RF-Gun RF ageing</a:t>
            </a:r>
            <a:r>
              <a:rPr lang="en-US" altLang="ja-JP" sz="2400" dirty="0" smtClean="0"/>
              <a:t>.</a:t>
            </a:r>
            <a:endParaRPr lang="en-US" altLang="ja-JP" sz="2400" dirty="0"/>
          </a:p>
          <a:p>
            <a:pPr lvl="1"/>
            <a:r>
              <a:rPr lang="en-US" altLang="ja-JP" sz="2400" dirty="0"/>
              <a:t>New laser system in ground laser </a:t>
            </a:r>
            <a:r>
              <a:rPr lang="en-US" altLang="ja-JP" sz="2400" dirty="0" smtClean="0"/>
              <a:t>room.</a:t>
            </a:r>
          </a:p>
          <a:p>
            <a:pPr lvl="2"/>
            <a:r>
              <a:rPr lang="en-US" altLang="ja-JP" sz="2000" dirty="0" smtClean="0"/>
              <a:t>Increase pulse energy from fiber laser</a:t>
            </a:r>
          </a:p>
          <a:p>
            <a:pPr lvl="2"/>
            <a:r>
              <a:rPr lang="en-US" altLang="ja-JP" sz="2000" dirty="0" smtClean="0"/>
              <a:t>Simplify the laser system (new multi-pass amplifier)</a:t>
            </a:r>
          </a:p>
          <a:p>
            <a:r>
              <a:rPr lang="en-US" altLang="ja-JP" sz="2800" dirty="0" smtClean="0"/>
              <a:t>This </a:t>
            </a:r>
            <a:r>
              <a:rPr lang="en-US" altLang="ja-JP" sz="2800" dirty="0" err="1" smtClean="0"/>
              <a:t>comming</a:t>
            </a:r>
            <a:r>
              <a:rPr lang="en-US" altLang="ja-JP" sz="2800" dirty="0" smtClean="0"/>
              <a:t> summer:</a:t>
            </a:r>
          </a:p>
          <a:p>
            <a:pPr lvl="1"/>
            <a:r>
              <a:rPr lang="en-US" altLang="ja-JP" sz="2400" b="1" u="sng" dirty="0" smtClean="0">
                <a:solidFill>
                  <a:srgbClr val="00B0F0"/>
                </a:solidFill>
              </a:rPr>
              <a:t>Third RF-Gun </a:t>
            </a:r>
            <a:r>
              <a:rPr lang="en-US" altLang="ja-JP" sz="2400" b="1" dirty="0" smtClean="0">
                <a:solidFill>
                  <a:srgbClr val="00B0F0"/>
                </a:solidFill>
              </a:rPr>
              <a:t>(</a:t>
            </a:r>
            <a:r>
              <a:rPr lang="en-US" altLang="ja-JP" sz="1600" b="1" dirty="0" err="1">
                <a:solidFill>
                  <a:srgbClr val="00B0F0"/>
                </a:solidFill>
              </a:rPr>
              <a:t>nomal</a:t>
            </a:r>
            <a:r>
              <a:rPr lang="en-US" altLang="ja-JP" sz="1600" b="1" dirty="0">
                <a:solidFill>
                  <a:srgbClr val="00B0F0"/>
                </a:solidFill>
              </a:rPr>
              <a:t> laser injection / cavity modification / cathode change</a:t>
            </a:r>
            <a:r>
              <a:rPr lang="en-US" altLang="ja-JP" sz="2400" b="1" dirty="0" smtClean="0">
                <a:solidFill>
                  <a:srgbClr val="00B0F0"/>
                </a:solidFill>
              </a:rPr>
              <a:t>)</a:t>
            </a:r>
          </a:p>
          <a:p>
            <a:pPr lvl="1"/>
            <a:r>
              <a:rPr lang="en-US" altLang="ja-JP" sz="2400" b="1" u="sng" dirty="0" smtClean="0">
                <a:solidFill>
                  <a:srgbClr val="00B0F0"/>
                </a:solidFill>
              </a:rPr>
              <a:t>Simple </a:t>
            </a:r>
            <a:r>
              <a:rPr lang="en-US" altLang="ja-JP" sz="2400" b="1" u="sng" dirty="0" err="1" smtClean="0">
                <a:solidFill>
                  <a:srgbClr val="00B0F0"/>
                </a:solidFill>
              </a:rPr>
              <a:t>Nd</a:t>
            </a:r>
            <a:r>
              <a:rPr lang="en-US" altLang="ja-JP" sz="2400" b="1" u="sng" dirty="0" smtClean="0">
                <a:solidFill>
                  <a:srgbClr val="00B0F0"/>
                </a:solidFill>
              </a:rPr>
              <a:t> amplifier for Phase-I &amp; II stable injection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30696" y="4099061"/>
            <a:ext cx="9455491" cy="659292"/>
          </a:xfrm>
          <a:prstGeom prst="rect">
            <a:avLst/>
          </a:prstGeom>
          <a:noFill/>
        </p:spPr>
        <p:txBody>
          <a:bodyPr wrap="none" lIns="104274" tIns="52138" rIns="104274" bIns="52138" rtlCol="0">
            <a:spAutoFit/>
          </a:bodyPr>
          <a:lstStyle/>
          <a:p>
            <a:pPr defTabSz="1042744"/>
            <a:r>
              <a:rPr lang="en-US" altLang="ja-JP" sz="1800" b="1" dirty="0">
                <a:solidFill>
                  <a:srgbClr val="00B0F0"/>
                </a:solidFill>
                <a:latin typeface="Calibri"/>
                <a:ea typeface="ＭＳ Ｐゴシック"/>
              </a:rPr>
              <a:t>10 </a:t>
            </a:r>
            <a:r>
              <a:rPr lang="en-US" altLang="ja-JP" sz="1800" b="1" dirty="0" err="1">
                <a:solidFill>
                  <a:srgbClr val="00B0F0"/>
                </a:solidFill>
                <a:latin typeface="Calibri"/>
                <a:ea typeface="ＭＳ Ｐゴシック"/>
              </a:rPr>
              <a:t>ps</a:t>
            </a:r>
            <a:r>
              <a:rPr lang="en-US" altLang="ja-JP" sz="1800" b="1" dirty="0">
                <a:solidFill>
                  <a:srgbClr val="00B0F0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1800" b="1" dirty="0" err="1">
                <a:solidFill>
                  <a:srgbClr val="00B0F0"/>
                </a:solidFill>
                <a:latin typeface="Calibri"/>
                <a:ea typeface="ＭＳ Ｐゴシック"/>
              </a:rPr>
              <a:t>gaussian</a:t>
            </a:r>
            <a:r>
              <a:rPr lang="en-US" altLang="ja-JP" sz="1800" b="1" dirty="0">
                <a:solidFill>
                  <a:srgbClr val="00B0F0"/>
                </a:solidFill>
                <a:latin typeface="Calibri"/>
                <a:ea typeface="ＭＳ Ｐゴシック"/>
              </a:rPr>
              <a:t> is enough for Phase-I (1nC) &amp; II (2nC),  postponed the pulse shaping until Phase-III</a:t>
            </a:r>
            <a:endParaRPr lang="ja-JP" altLang="en-US" sz="1800" b="1" dirty="0">
              <a:solidFill>
                <a:srgbClr val="00B0F0"/>
              </a:solidFill>
              <a:latin typeface="Calibri"/>
              <a:ea typeface="ＭＳ Ｐゴシック"/>
            </a:endParaRPr>
          </a:p>
          <a:p>
            <a:pPr defTabSz="1042744"/>
            <a:r>
              <a:rPr lang="en-US" altLang="ja-JP" sz="1800" b="1" dirty="0">
                <a:solidFill>
                  <a:srgbClr val="00B0F0"/>
                </a:solidFill>
                <a:latin typeface="Calibri"/>
                <a:ea typeface="ＭＳ Ｐゴシック"/>
              </a:rPr>
              <a:t> </a:t>
            </a:r>
            <a:endParaRPr lang="ja-JP" altLang="en-US" sz="1800" b="1" dirty="0">
              <a:solidFill>
                <a:srgbClr val="00B0F0"/>
              </a:solidFill>
              <a:latin typeface="Calibri"/>
              <a:ea typeface="ＭＳ Ｐゴシック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025501" y="1319753"/>
            <a:ext cx="2617230" cy="751625"/>
          </a:xfrm>
          <a:prstGeom prst="rect">
            <a:avLst/>
          </a:prstGeom>
          <a:noFill/>
        </p:spPr>
        <p:txBody>
          <a:bodyPr wrap="none" lIns="104274" tIns="52138" rIns="104274" bIns="52138" rtlCol="0">
            <a:spAutoFit/>
          </a:bodyPr>
          <a:lstStyle/>
          <a:p>
            <a:pPr defTabSz="1042744"/>
            <a:r>
              <a:rPr lang="en-US" altLang="ja-JP" b="1" u="sng" dirty="0">
                <a:solidFill>
                  <a:srgbClr val="008000"/>
                </a:solidFill>
                <a:latin typeface="Calibri"/>
                <a:ea typeface="ＭＳ Ｐゴシック"/>
              </a:rPr>
              <a:t>Following the RF-Gun</a:t>
            </a:r>
            <a:br>
              <a:rPr lang="en-US" altLang="ja-JP" b="1" u="sng" dirty="0">
                <a:solidFill>
                  <a:srgbClr val="008000"/>
                </a:solidFill>
                <a:latin typeface="Calibri"/>
                <a:ea typeface="ＭＳ Ｐゴシック"/>
              </a:rPr>
            </a:br>
            <a:r>
              <a:rPr lang="en-US" altLang="ja-JP" b="1" u="sng" dirty="0">
                <a:solidFill>
                  <a:srgbClr val="008000"/>
                </a:solidFill>
                <a:latin typeface="Calibri"/>
                <a:ea typeface="ＭＳ Ｐゴシック"/>
              </a:rPr>
              <a:t>reviewer’s comments</a:t>
            </a:r>
            <a:endParaRPr lang="ja-JP" altLang="en-US" b="1" u="sng" dirty="0">
              <a:solidFill>
                <a:srgbClr val="008000"/>
              </a:solidFill>
              <a:latin typeface="Calibri"/>
              <a:ea typeface="ＭＳ Ｐゴシック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flipH="1">
            <a:off x="7027756" y="4178470"/>
            <a:ext cx="252516" cy="19852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4335411" y="2817661"/>
            <a:ext cx="5260307" cy="428460"/>
          </a:xfrm>
          <a:prstGeom prst="rect">
            <a:avLst/>
          </a:prstGeom>
          <a:noFill/>
        </p:spPr>
        <p:txBody>
          <a:bodyPr wrap="none" lIns="104274" tIns="52138" rIns="104274" bIns="52138" rtlCol="0">
            <a:spAutoFit/>
          </a:bodyPr>
          <a:lstStyle/>
          <a:p>
            <a:pPr defTabSz="1042744"/>
            <a:r>
              <a:rPr lang="en-US" altLang="ja-JP" b="1" dirty="0">
                <a:solidFill>
                  <a:srgbClr val="00B0F0"/>
                </a:solidFill>
                <a:latin typeface="Calibri"/>
                <a:ea typeface="ＭＳ Ｐゴシック"/>
              </a:rPr>
              <a:t>(Postponed the pulse shaping until Phase-III )</a:t>
            </a:r>
            <a:endParaRPr lang="ja-JP" altLang="en-US" b="1" dirty="0">
              <a:solidFill>
                <a:srgbClr val="00B0F0"/>
              </a:solidFill>
              <a:latin typeface="Calibri"/>
              <a:ea typeface="ＭＳ Ｐゴシック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3660882" y="1557978"/>
            <a:ext cx="2609328" cy="42086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3492538" y="3702016"/>
            <a:ext cx="3198531" cy="21440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80"/>
          <p:cNvSpPr txBox="1">
            <a:spLocks noChangeAspect="1" noChangeArrowheads="1"/>
          </p:cNvSpPr>
          <p:nvPr/>
        </p:nvSpPr>
        <p:spPr bwMode="auto">
          <a:xfrm>
            <a:off x="9108153" y="521399"/>
            <a:ext cx="1503729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r">
              <a:defRPr/>
            </a:pPr>
            <a:r>
              <a:rPr lang="en-US" altLang="ja-JP" sz="1600" dirty="0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Yoshida </a:t>
            </a:r>
            <a:r>
              <a:rPr lang="en-US" altLang="ja-JP" sz="1600" dirty="0">
                <a:solidFill>
                  <a:srgbClr val="008000"/>
                </a:solidFill>
                <a:latin typeface="Arial Rounded MT Bold"/>
                <a:cs typeface="Arial Rounded MT Bold"/>
              </a:rPr>
              <a:t>et al.</a:t>
            </a:r>
          </a:p>
        </p:txBody>
      </p:sp>
      <p:sp>
        <p:nvSpPr>
          <p:cNvPr id="13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 algn="r">
              <a:defRPr/>
            </a:pPr>
            <a:fld id="{564B4DE4-18C0-CA4C-B6F1-505553AAF7C8}" type="slidenum">
              <a:rPr lang="en-US" altLang="ja-JP" smtClean="0"/>
              <a:pPr algn="r">
                <a:defRPr/>
              </a:pPr>
              <a:t>28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451505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8918349" y="2746969"/>
            <a:ext cx="1599265" cy="751625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algn="ctr" defTabSz="1042744"/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/>
              </a:rPr>
              <a:t>Thermionic DC gun</a:t>
            </a:r>
            <a:endParaRPr lang="ja-JP" altLang="en-US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663282" y="4258772"/>
            <a:ext cx="1178406" cy="428460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defTabSz="1042744"/>
            <a:r>
              <a:rPr lang="en-US" altLang="ja-JP" dirty="0">
                <a:solidFill>
                  <a:srgbClr val="0000FF"/>
                </a:solidFill>
                <a:latin typeface="Calibri"/>
                <a:ea typeface="ＭＳ Ｐゴシック"/>
              </a:rPr>
              <a:t>RF gun</a:t>
            </a:r>
            <a:endParaRPr lang="ja-JP" altLang="en-US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116470" y="2899701"/>
            <a:ext cx="925890" cy="428460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defTabSz="1042744"/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/>
              </a:rPr>
              <a:t>SHB1</a:t>
            </a:r>
            <a:endParaRPr lang="ja-JP" altLang="en-US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274751" y="2899701"/>
            <a:ext cx="925890" cy="428460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defTabSz="1042744"/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/>
              </a:rPr>
              <a:t>SHB2</a:t>
            </a:r>
            <a:endParaRPr lang="ja-JP" altLang="en-US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591315" y="2906822"/>
            <a:ext cx="1725523" cy="428460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defTabSz="1042744"/>
            <a:r>
              <a:rPr lang="en-US" altLang="ja-JP" dirty="0" err="1">
                <a:solidFill>
                  <a:srgbClr val="FF0000"/>
                </a:solidFill>
                <a:latin typeface="Calibri"/>
                <a:ea typeface="ＭＳ Ｐゴシック"/>
              </a:rPr>
              <a:t>prebuncher</a:t>
            </a:r>
            <a:endParaRPr lang="ja-JP" altLang="en-US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330981" y="2906822"/>
            <a:ext cx="1304664" cy="428460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defTabSz="1042744"/>
            <a:r>
              <a:rPr lang="en-US" altLang="ja-JP" dirty="0" err="1">
                <a:solidFill>
                  <a:srgbClr val="FF0000"/>
                </a:solidFill>
                <a:latin typeface="Calibri"/>
                <a:ea typeface="ＭＳ Ｐゴシック"/>
              </a:rPr>
              <a:t>buncher</a:t>
            </a:r>
            <a:endParaRPr lang="ja-JP" altLang="en-US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942146" y="2902881"/>
            <a:ext cx="1346750" cy="428460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defTabSz="1042744"/>
            <a:r>
              <a:rPr lang="en-US" altLang="ja-JP" dirty="0" err="1">
                <a:solidFill>
                  <a:srgbClr val="FF0000"/>
                </a:solidFill>
                <a:latin typeface="Calibri"/>
                <a:ea typeface="ＭＳ Ｐゴシック"/>
              </a:rPr>
              <a:t>Acc.tube</a:t>
            </a:r>
            <a:endParaRPr lang="ja-JP" altLang="en-US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11" name="台形 10"/>
          <p:cNvSpPr/>
          <p:nvPr/>
        </p:nvSpPr>
        <p:spPr>
          <a:xfrm rot="9123984">
            <a:off x="2244973" y="2932387"/>
            <a:ext cx="420859" cy="341921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2" name="台形 11"/>
          <p:cNvSpPr/>
          <p:nvPr/>
        </p:nvSpPr>
        <p:spPr>
          <a:xfrm rot="19819073">
            <a:off x="899973" y="4219418"/>
            <a:ext cx="420859" cy="341921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710751" y="4196158"/>
            <a:ext cx="1220492" cy="5558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4274" tIns="52138" rIns="104274" bIns="52138" rtlCol="0" anchor="ctr"/>
          <a:lstStyle/>
          <a:p>
            <a:pPr algn="ctr" defTabSz="1042744"/>
            <a:r>
              <a:rPr lang="en-US" altLang="ja-JP" dirty="0" err="1">
                <a:solidFill>
                  <a:srgbClr val="0000FF"/>
                </a:solidFill>
                <a:latin typeface="Calibri"/>
                <a:ea typeface="ＭＳ Ｐゴシック"/>
              </a:rPr>
              <a:t>Acc.tube</a:t>
            </a:r>
            <a:endParaRPr lang="ja-JP" altLang="en-US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457239" y="3736254"/>
            <a:ext cx="1641351" cy="428460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defTabSz="1042744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Energy slope 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668976" y="4599287"/>
            <a:ext cx="1178406" cy="751625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defTabSz="1042744"/>
            <a:r>
              <a:rPr lang="en-US" altLang="ja-JP" dirty="0">
                <a:solidFill>
                  <a:srgbClr val="0070C0"/>
                </a:solidFill>
                <a:latin typeface="Calibri"/>
                <a:ea typeface="ＭＳ Ｐゴシック"/>
              </a:rPr>
              <a:t>30 MeV</a:t>
            </a:r>
          </a:p>
          <a:p>
            <a:pPr defTabSz="1042744"/>
            <a:r>
              <a:rPr lang="en-US" altLang="ja-JP" dirty="0">
                <a:solidFill>
                  <a:srgbClr val="0070C0"/>
                </a:solidFill>
                <a:latin typeface="Calibri"/>
                <a:ea typeface="ＭＳ Ｐゴシック"/>
              </a:rPr>
              <a:t>20 </a:t>
            </a:r>
            <a:r>
              <a:rPr lang="en-US" altLang="ja-JP" dirty="0" err="1">
                <a:solidFill>
                  <a:srgbClr val="0070C0"/>
                </a:solidFill>
                <a:latin typeface="Calibri"/>
                <a:ea typeface="ＭＳ Ｐゴシック"/>
              </a:rPr>
              <a:t>psec</a:t>
            </a:r>
            <a:endParaRPr lang="en-US" altLang="ja-JP" dirty="0">
              <a:solidFill>
                <a:srgbClr val="0070C0"/>
              </a:solidFill>
              <a:latin typeface="Calibri"/>
              <a:ea typeface="ＭＳ Ｐゴシック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flipH="1">
            <a:off x="3542741" y="4422707"/>
            <a:ext cx="1145971" cy="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2027648" y="4144775"/>
            <a:ext cx="1515093" cy="5558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4274" tIns="52138" rIns="104274" bIns="52138" rtlCol="0" anchor="ctr"/>
          <a:lstStyle/>
          <a:p>
            <a:pPr algn="ctr" defTabSz="1042744"/>
            <a:r>
              <a:rPr lang="en-US" altLang="ja-JP" dirty="0">
                <a:solidFill>
                  <a:srgbClr val="0000FF"/>
                </a:solidFill>
                <a:latin typeface="Calibri"/>
                <a:ea typeface="ＭＳ Ｐゴシック"/>
              </a:rPr>
              <a:t>Chicane</a:t>
            </a:r>
            <a:endParaRPr lang="ja-JP" altLang="en-US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016255" y="4728583"/>
            <a:ext cx="1683437" cy="751625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algn="ctr" defTabSz="1042744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Bunch compression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1216627" y="4752019"/>
            <a:ext cx="1039143" cy="428460"/>
          </a:xfrm>
          <a:prstGeom prst="rect">
            <a:avLst/>
          </a:prstGeom>
        </p:spPr>
        <p:txBody>
          <a:bodyPr wrap="none" lIns="104274" tIns="52138" rIns="104274" bIns="52138">
            <a:spAutoFit/>
          </a:bodyPr>
          <a:lstStyle/>
          <a:p>
            <a:pPr defTabSz="1042744"/>
            <a:r>
              <a:rPr lang="en-US" altLang="ja-JP" dirty="0">
                <a:solidFill>
                  <a:srgbClr val="0070C0"/>
                </a:solidFill>
                <a:latin typeface="Calibri"/>
                <a:ea typeface="ＭＳ Ｐゴシック"/>
              </a:rPr>
              <a:t>20 </a:t>
            </a:r>
            <a:r>
              <a:rPr lang="en-US" altLang="ja-JP" dirty="0" err="1">
                <a:solidFill>
                  <a:srgbClr val="0070C0"/>
                </a:solidFill>
                <a:latin typeface="Calibri"/>
                <a:ea typeface="ＭＳ Ｐゴシック"/>
              </a:rPr>
              <a:t>psec</a:t>
            </a:r>
            <a:endParaRPr lang="en-US" altLang="ja-JP" dirty="0">
              <a:solidFill>
                <a:srgbClr val="0070C0"/>
              </a:solidFill>
              <a:latin typeface="Calibri"/>
              <a:ea typeface="ＭＳ Ｐゴシック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6645707" y="4257559"/>
            <a:ext cx="958291" cy="4065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cxnSp>
        <p:nvCxnSpPr>
          <p:cNvPr id="24" name="直線矢印コネクタ 23"/>
          <p:cNvCxnSpPr>
            <a:stCxn id="23" idx="1"/>
            <a:endCxn id="13" idx="3"/>
          </p:cNvCxnSpPr>
          <p:nvPr/>
        </p:nvCxnSpPr>
        <p:spPr>
          <a:xfrm flipH="1">
            <a:off x="5931244" y="4460811"/>
            <a:ext cx="714465" cy="13277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>
            <a:stCxn id="17" idx="1"/>
          </p:cNvCxnSpPr>
          <p:nvPr/>
        </p:nvCxnSpPr>
        <p:spPr>
          <a:xfrm flipH="1" flipV="1">
            <a:off x="264864" y="4409612"/>
            <a:ext cx="1762784" cy="1309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正方形/長方形 30"/>
          <p:cNvSpPr/>
          <p:nvPr/>
        </p:nvSpPr>
        <p:spPr>
          <a:xfrm>
            <a:off x="2935093" y="2899701"/>
            <a:ext cx="1194583" cy="4065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4358826" y="2903668"/>
            <a:ext cx="1108477" cy="4065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5675485" y="2894868"/>
            <a:ext cx="1430922" cy="4065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7264586" y="2889247"/>
            <a:ext cx="767713" cy="4065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8200642" y="2894868"/>
            <a:ext cx="665064" cy="4065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9002519" y="2746968"/>
            <a:ext cx="1418442" cy="7127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cxnSp>
        <p:nvCxnSpPr>
          <p:cNvPr id="43" name="直線コネクタ 42"/>
          <p:cNvCxnSpPr>
            <a:stCxn id="36" idx="3"/>
            <a:endCxn id="37" idx="1"/>
          </p:cNvCxnSpPr>
          <p:nvPr/>
        </p:nvCxnSpPr>
        <p:spPr>
          <a:xfrm>
            <a:off x="8865706" y="3098121"/>
            <a:ext cx="136813" cy="52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>
            <a:stCxn id="35" idx="3"/>
            <a:endCxn id="36" idx="1"/>
          </p:cNvCxnSpPr>
          <p:nvPr/>
        </p:nvCxnSpPr>
        <p:spPr>
          <a:xfrm>
            <a:off x="8032299" y="3092500"/>
            <a:ext cx="168345" cy="56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>
            <a:stCxn id="11" idx="3"/>
          </p:cNvCxnSpPr>
          <p:nvPr/>
        </p:nvCxnSpPr>
        <p:spPr>
          <a:xfrm flipH="1">
            <a:off x="1146256" y="3176325"/>
            <a:ext cx="1163259" cy="121405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>
            <a:stCxn id="9" idx="1"/>
          </p:cNvCxnSpPr>
          <p:nvPr/>
        </p:nvCxnSpPr>
        <p:spPr>
          <a:xfrm flipH="1" flipV="1">
            <a:off x="2455404" y="3110468"/>
            <a:ext cx="486742" cy="664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>
            <a:stCxn id="35" idx="1"/>
            <a:endCxn id="34" idx="3"/>
          </p:cNvCxnSpPr>
          <p:nvPr/>
        </p:nvCxnSpPr>
        <p:spPr>
          <a:xfrm flipH="1">
            <a:off x="7106409" y="3092500"/>
            <a:ext cx="158178" cy="56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>
            <a:stCxn id="34" idx="1"/>
            <a:endCxn id="32" idx="3"/>
          </p:cNvCxnSpPr>
          <p:nvPr/>
        </p:nvCxnSpPr>
        <p:spPr>
          <a:xfrm flipH="1">
            <a:off x="5467302" y="3098120"/>
            <a:ext cx="208184" cy="8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stCxn id="32" idx="1"/>
            <a:endCxn id="31" idx="3"/>
          </p:cNvCxnSpPr>
          <p:nvPr/>
        </p:nvCxnSpPr>
        <p:spPr>
          <a:xfrm flipH="1" flipV="1">
            <a:off x="4129676" y="3102955"/>
            <a:ext cx="229150" cy="39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/>
          <p:cNvSpPr/>
          <p:nvPr/>
        </p:nvSpPr>
        <p:spPr>
          <a:xfrm rot="18720469">
            <a:off x="1998834" y="3090373"/>
            <a:ext cx="249394" cy="5817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1" name="正方形/長方形 40"/>
          <p:cNvSpPr/>
          <p:nvPr/>
        </p:nvSpPr>
        <p:spPr>
          <a:xfrm rot="18720469">
            <a:off x="1694260" y="3402818"/>
            <a:ext cx="249394" cy="5817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2" name="正方形/長方形 41"/>
          <p:cNvSpPr/>
          <p:nvPr/>
        </p:nvSpPr>
        <p:spPr>
          <a:xfrm rot="18720469">
            <a:off x="1375020" y="3718220"/>
            <a:ext cx="249394" cy="5817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 rot="18750400">
            <a:off x="941676" y="2965274"/>
            <a:ext cx="1169722" cy="431721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defTabSz="1042744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triplet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976606" y="4752021"/>
            <a:ext cx="2464272" cy="936304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algn="ctr" defTabSz="1042744"/>
            <a:r>
              <a:rPr lang="en-US" altLang="ja-JP" sz="2700" dirty="0">
                <a:solidFill>
                  <a:prstClr val="black"/>
                </a:solidFill>
                <a:latin typeface="Calibri"/>
                <a:ea typeface="ＭＳ Ｐゴシック"/>
              </a:rPr>
              <a:t>5 nC</a:t>
            </a:r>
          </a:p>
          <a:p>
            <a:pPr algn="ctr" defTabSz="1042744"/>
            <a:r>
              <a:rPr lang="en-US" altLang="ja-JP" sz="2700" dirty="0">
                <a:solidFill>
                  <a:prstClr val="black"/>
                </a:solidFill>
                <a:latin typeface="Calibri"/>
                <a:ea typeface="ＭＳ Ｐゴシック"/>
              </a:rPr>
              <a:t>Low emittance</a:t>
            </a:r>
            <a:endParaRPr lang="ja-JP" altLang="en-US" sz="27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7142141" y="1735285"/>
            <a:ext cx="3375473" cy="936304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algn="ctr" defTabSz="1042744"/>
            <a:r>
              <a:rPr lang="en-US" altLang="ja-JP" sz="2700" dirty="0">
                <a:solidFill>
                  <a:prstClr val="black"/>
                </a:solidFill>
                <a:latin typeface="Calibri"/>
                <a:ea typeface="ＭＳ Ｐゴシック"/>
              </a:rPr>
              <a:t>10 nC</a:t>
            </a:r>
          </a:p>
          <a:p>
            <a:pPr algn="ctr" defTabSz="1042744"/>
            <a:r>
              <a:rPr lang="en-US" altLang="ja-JP" sz="2700" dirty="0">
                <a:solidFill>
                  <a:prstClr val="black"/>
                </a:solidFill>
                <a:latin typeface="Calibri"/>
                <a:ea typeface="ＭＳ Ｐゴシック"/>
              </a:rPr>
              <a:t>for positron primary</a:t>
            </a:r>
            <a:endParaRPr lang="ja-JP" altLang="en-US" sz="27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2352128" y="238749"/>
            <a:ext cx="6300030" cy="520793"/>
          </a:xfrm>
          <a:prstGeom prst="rect">
            <a:avLst/>
          </a:prstGeom>
        </p:spPr>
        <p:txBody>
          <a:bodyPr wrap="none" lIns="104274" tIns="52138" rIns="104274" bIns="52138">
            <a:spAutoFit/>
          </a:bodyPr>
          <a:lstStyle/>
          <a:p>
            <a:pPr defTabSz="1042744"/>
            <a:r>
              <a:rPr lang="en-US" altLang="ja-JP" sz="2700" dirty="0">
                <a:solidFill>
                  <a:prstClr val="black"/>
                </a:solidFill>
                <a:latin typeface="Calibri"/>
                <a:ea typeface="ＭＳ Ｐゴシック"/>
              </a:rPr>
              <a:t>Beam line will be upgrade on up and down.</a:t>
            </a: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709269" y="1265346"/>
            <a:ext cx="9511420" cy="428460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defTabSz="1042744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Thermionic DC gun will be installed to upper beam line. 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605458" y="2408730"/>
            <a:ext cx="1245341" cy="428460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defTabSz="1042744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70 MeV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4" name="Text Box 180"/>
          <p:cNvSpPr txBox="1">
            <a:spLocks noChangeAspect="1" noChangeArrowheads="1"/>
          </p:cNvSpPr>
          <p:nvPr/>
        </p:nvSpPr>
        <p:spPr bwMode="auto">
          <a:xfrm>
            <a:off x="9108153" y="521399"/>
            <a:ext cx="1503729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r">
              <a:defRPr/>
            </a:pPr>
            <a:r>
              <a:rPr lang="en-US" altLang="ja-JP" sz="1600" dirty="0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Yoshida </a:t>
            </a:r>
            <a:r>
              <a:rPr lang="en-US" altLang="ja-JP" sz="1600" dirty="0">
                <a:solidFill>
                  <a:srgbClr val="008000"/>
                </a:solidFill>
                <a:latin typeface="Arial Rounded MT Bold"/>
                <a:cs typeface="Arial Rounded MT Bold"/>
              </a:rPr>
              <a:t>et al.</a:t>
            </a:r>
          </a:p>
        </p:txBody>
      </p:sp>
      <p:sp>
        <p:nvSpPr>
          <p:cNvPr id="50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 algn="r">
              <a:defRPr/>
            </a:pPr>
            <a:fld id="{564B4DE4-18C0-CA4C-B6F1-505553AAF7C8}" type="slidenum">
              <a:rPr lang="en-US" altLang="ja-JP" smtClean="0"/>
              <a:pPr algn="r">
                <a:defRPr/>
              </a:pPr>
              <a:t>29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067761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4472" y="2446832"/>
            <a:ext cx="9085342" cy="1502066"/>
          </a:xfrm>
        </p:spPr>
        <p:txBody>
          <a:bodyPr/>
          <a:lstStyle/>
          <a:p>
            <a:pPr algn="ctr"/>
            <a:r>
              <a:rPr kumimoji="1" lang="en-US" altLang="ja-JP" cap="none" dirty="0" smtClean="0"/>
              <a:t>Linac Upgrade Overview</a:t>
            </a:r>
            <a:endParaRPr kumimoji="1" lang="ja-JP" altLang="en-US" cap="none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4B4DE4-18C0-CA4C-B6F1-505553AAF7C8}" type="slidenum">
              <a:rPr lang="en-US" altLang="ja-JP" smtClean="0"/>
              <a:pPr>
                <a:defRPr/>
              </a:pPr>
              <a:t>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6172968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33" y="3595018"/>
            <a:ext cx="7996329" cy="393633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2477" y="880420"/>
            <a:ext cx="7322953" cy="313923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7616962" y="3470713"/>
            <a:ext cx="1262579" cy="382305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defTabSz="1042744"/>
            <a:r>
              <a:rPr lang="en-US" altLang="ja-JP" sz="1800" dirty="0">
                <a:solidFill>
                  <a:prstClr val="black"/>
                </a:solidFill>
                <a:latin typeface="Calibri"/>
                <a:ea typeface="ＭＳ Ｐゴシック"/>
              </a:rPr>
              <a:t>KL_A1_A</a:t>
            </a:r>
            <a:endParaRPr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70947" y="3470713"/>
            <a:ext cx="1262579" cy="382305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defTabSz="1042744"/>
            <a:r>
              <a:rPr lang="en-US" altLang="ja-JP" sz="1800" dirty="0">
                <a:solidFill>
                  <a:prstClr val="black"/>
                </a:solidFill>
                <a:latin typeface="Calibri"/>
                <a:ea typeface="ＭＳ Ｐゴシック"/>
              </a:rPr>
              <a:t>KL_A1_B</a:t>
            </a:r>
            <a:endParaRPr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 rot="19614522">
            <a:off x="8332740" y="5123111"/>
            <a:ext cx="1262578" cy="351528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defTabSz="1042744"/>
            <a:r>
              <a:rPr lang="en-US" altLang="ja-JP" sz="1600" dirty="0">
                <a:solidFill>
                  <a:srgbClr val="FFFF00"/>
                </a:solidFill>
                <a:latin typeface="Calibri"/>
                <a:ea typeface="ＭＳ Ｐゴシック"/>
              </a:rPr>
              <a:t>RF-Gun1</a:t>
            </a:r>
            <a:endParaRPr lang="ja-JP" altLang="en-US" sz="1600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373284" y="5596513"/>
            <a:ext cx="1262578" cy="351528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defTabSz="1042744"/>
            <a:r>
              <a:rPr lang="en-US" altLang="ja-JP" sz="1600" dirty="0">
                <a:solidFill>
                  <a:srgbClr val="FFFF00"/>
                </a:solidFill>
                <a:latin typeface="Calibri"/>
                <a:ea typeface="ＭＳ Ｐゴシック"/>
              </a:rPr>
              <a:t>RF-Gun2</a:t>
            </a:r>
            <a:endParaRPr lang="ja-JP" altLang="en-US" sz="1600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 rot="19614522">
            <a:off x="5800626" y="6534678"/>
            <a:ext cx="1262578" cy="351528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defTabSz="1042744"/>
            <a:r>
              <a:rPr lang="ja-JP" altLang="en-US" sz="1600" dirty="0">
                <a:solidFill>
                  <a:prstClr val="black"/>
                </a:solidFill>
                <a:latin typeface="Calibri"/>
                <a:ea typeface="ＭＳ Ｐゴシック"/>
              </a:rPr>
              <a:t>加速管</a:t>
            </a:r>
          </a:p>
        </p:txBody>
      </p:sp>
      <p:sp>
        <p:nvSpPr>
          <p:cNvPr id="12" name="タイトル 1"/>
          <p:cNvSpPr>
            <a:spLocks noGrp="1"/>
          </p:cNvSpPr>
          <p:nvPr>
            <p:ph type="title"/>
          </p:nvPr>
        </p:nvSpPr>
        <p:spPr>
          <a:xfrm>
            <a:off x="534432" y="208029"/>
            <a:ext cx="9619774" cy="635271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Reconfiguration of A-1 injector area</a:t>
            </a:r>
            <a:endParaRPr kumimoji="1" lang="ja-JP" altLang="en-US" dirty="0"/>
          </a:p>
        </p:txBody>
      </p:sp>
      <p:pic>
        <p:nvPicPr>
          <p:cNvPr id="14" name="Picture 3" descr="D:\home\SkyDrive\slide\150219review\A1図\A1_改造後_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93" y="3329578"/>
            <a:ext cx="4605080" cy="226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 algn="r">
              <a:defRPr/>
            </a:pPr>
            <a:fld id="{564B4DE4-18C0-CA4C-B6F1-505553AAF7C8}" type="slidenum">
              <a:rPr lang="en-US" altLang="ja-JP" smtClean="0"/>
              <a:pPr algn="r">
                <a:defRPr/>
              </a:pPr>
              <a:t>30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946507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home\SkyDrive\slide\150219review\A1図\A1_改造後_3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23" y="810405"/>
            <a:ext cx="8905879" cy="438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556587" y="208029"/>
            <a:ext cx="7322951" cy="597749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algn="ctr" defTabSz="1042744"/>
            <a:r>
              <a:rPr lang="en-US" altLang="ja-JP" sz="3200" dirty="0">
                <a:solidFill>
                  <a:prstClr val="black"/>
                </a:solidFill>
                <a:latin typeface="Calibri"/>
                <a:ea typeface="ＭＳ Ｐゴシック"/>
              </a:rPr>
              <a:t>Second RF gun on the 45 degree line</a:t>
            </a:r>
            <a:endParaRPr lang="ja-JP" altLang="en-US" sz="32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14867" y="5210785"/>
            <a:ext cx="9763935" cy="2321298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defTabSz="1042744"/>
            <a:r>
              <a:rPr lang="en-US" altLang="ja-JP" sz="3600" dirty="0">
                <a:solidFill>
                  <a:prstClr val="black"/>
                </a:solidFill>
                <a:latin typeface="Calibri"/>
                <a:ea typeface="ＭＳ Ｐゴシック"/>
              </a:rPr>
              <a:t>Studies on</a:t>
            </a:r>
          </a:p>
          <a:p>
            <a:pPr marL="325858" indent="-325858" defTabSz="1042744">
              <a:buFontTx/>
              <a:buChar char="-"/>
            </a:pPr>
            <a:r>
              <a:rPr lang="en-US" altLang="ja-JP" sz="3600" dirty="0">
                <a:solidFill>
                  <a:prstClr val="black"/>
                </a:solidFill>
                <a:latin typeface="Calibri"/>
                <a:ea typeface="ＭＳ Ｐゴシック"/>
              </a:rPr>
              <a:t>Improved RF-Gun cavity</a:t>
            </a:r>
          </a:p>
          <a:p>
            <a:pPr marL="325858" indent="-325858" defTabSz="1042744">
              <a:buFontTx/>
              <a:buChar char="-"/>
            </a:pPr>
            <a:r>
              <a:rPr lang="en-US" altLang="ja-JP" sz="3600" dirty="0">
                <a:solidFill>
                  <a:prstClr val="black"/>
                </a:solidFill>
                <a:latin typeface="Calibri"/>
                <a:ea typeface="ＭＳ Ｐゴシック"/>
              </a:rPr>
              <a:t>Normal laser injection</a:t>
            </a:r>
          </a:p>
          <a:p>
            <a:pPr marL="325858" indent="-325858" defTabSz="1042744">
              <a:buFontTx/>
              <a:buChar char="-"/>
            </a:pPr>
            <a:r>
              <a:rPr lang="en-US" altLang="ja-JP" sz="3600" dirty="0">
                <a:solidFill>
                  <a:prstClr val="black"/>
                </a:solidFill>
                <a:latin typeface="Calibri"/>
                <a:ea typeface="ＭＳ Ｐゴシック"/>
              </a:rPr>
              <a:t>Cathode change including alkaline cathode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4502601" y="1955022"/>
            <a:ext cx="2104296" cy="206462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>
            <a:off x="6634469" y="3442042"/>
            <a:ext cx="46986" cy="44137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2911322" y="2783691"/>
            <a:ext cx="2680875" cy="428460"/>
          </a:xfrm>
          <a:prstGeom prst="rect">
            <a:avLst/>
          </a:prstGeom>
          <a:noFill/>
        </p:spPr>
        <p:txBody>
          <a:bodyPr wrap="none" lIns="104274" tIns="52138" rIns="104274" bIns="52138" rtlCol="0">
            <a:spAutoFit/>
          </a:bodyPr>
          <a:lstStyle/>
          <a:p>
            <a:pPr defTabSz="1042744"/>
            <a:r>
              <a:rPr lang="en-US" altLang="ja-JP" b="1" dirty="0">
                <a:solidFill>
                  <a:srgbClr val="FF0000"/>
                </a:solidFill>
                <a:latin typeface="Calibri"/>
                <a:ea typeface="ＭＳ Ｐゴシック"/>
              </a:rPr>
              <a:t>Normal laser injection</a:t>
            </a:r>
            <a:endParaRPr lang="ja-JP" altLang="en-US" b="1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354382" y="3037016"/>
            <a:ext cx="2626435" cy="428460"/>
          </a:xfrm>
          <a:prstGeom prst="rect">
            <a:avLst/>
          </a:prstGeom>
          <a:noFill/>
        </p:spPr>
        <p:txBody>
          <a:bodyPr wrap="none" lIns="104274" tIns="52138" rIns="104274" bIns="52138" rtlCol="0">
            <a:spAutoFit/>
          </a:bodyPr>
          <a:lstStyle/>
          <a:p>
            <a:pPr defTabSz="1042744"/>
            <a:r>
              <a:rPr lang="en-US" altLang="ja-JP" b="1" dirty="0">
                <a:solidFill>
                  <a:srgbClr val="FF0000"/>
                </a:solidFill>
                <a:latin typeface="Calibri"/>
                <a:ea typeface="ＭＳ Ｐゴシック"/>
              </a:rPr>
              <a:t>Angled laser injection</a:t>
            </a:r>
            <a:endParaRPr lang="ja-JP" altLang="en-US" b="1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10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 algn="r">
              <a:defRPr/>
            </a:pPr>
            <a:fld id="{564B4DE4-18C0-CA4C-B6F1-505553AAF7C8}" type="slidenum">
              <a:rPr lang="en-US" altLang="ja-JP" smtClean="0"/>
              <a:pPr algn="r">
                <a:defRPr/>
              </a:pPr>
              <a:t>31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760152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33174" y="208028"/>
            <a:ext cx="10184794" cy="659305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algn="ctr" defTabSz="1042744"/>
            <a:r>
              <a:rPr lang="en-US" altLang="ja-JP" sz="3600" dirty="0">
                <a:solidFill>
                  <a:prstClr val="black"/>
                </a:solidFill>
                <a:latin typeface="Calibri"/>
                <a:ea typeface="ＭＳ Ｐゴシック"/>
              </a:rPr>
              <a:t>Second Side coupled Quasi-travelling wave RF-Gun</a:t>
            </a:r>
            <a:endParaRPr lang="ja-JP" altLang="en-US" sz="3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768391" y="863130"/>
            <a:ext cx="6649577" cy="4352611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defTabSz="1042744"/>
            <a:r>
              <a:rPr lang="en-US" altLang="ja-JP" sz="2300" dirty="0">
                <a:solidFill>
                  <a:prstClr val="black"/>
                </a:solidFill>
                <a:latin typeface="Calibri"/>
                <a:ea typeface="ＭＳ Ｐゴシック"/>
              </a:rPr>
              <a:t>Conditioning progress was too slow. </a:t>
            </a:r>
            <a:br>
              <a:rPr lang="en-US" altLang="ja-JP" sz="2300" dirty="0">
                <a:solidFill>
                  <a:prstClr val="black"/>
                </a:solidFill>
                <a:latin typeface="Calibri"/>
                <a:ea typeface="ＭＳ Ｐゴシック"/>
              </a:rPr>
            </a:br>
            <a:r>
              <a:rPr lang="en-US" altLang="ja-JP" sz="2300" dirty="0" smtClean="0">
                <a:solidFill>
                  <a:prstClr val="black"/>
                </a:solidFill>
                <a:latin typeface="Calibri"/>
                <a:ea typeface="ＭＳ Ｐゴシック"/>
              </a:rPr>
              <a:t>Frequent break </a:t>
            </a:r>
            <a:r>
              <a:rPr lang="en-US" altLang="ja-JP" sz="2300" dirty="0">
                <a:solidFill>
                  <a:prstClr val="black"/>
                </a:solidFill>
                <a:latin typeface="Calibri"/>
                <a:ea typeface="ＭＳ Ｐゴシック"/>
              </a:rPr>
              <a:t>down is </a:t>
            </a:r>
            <a:r>
              <a:rPr lang="en-US" altLang="ja-JP" sz="2300" dirty="0" smtClean="0">
                <a:solidFill>
                  <a:prstClr val="black"/>
                </a:solidFill>
                <a:latin typeface="Calibri"/>
                <a:ea typeface="ＭＳ Ｐゴシック"/>
              </a:rPr>
              <a:t>the issue to be cured.</a:t>
            </a:r>
            <a:endParaRPr lang="en-US" altLang="ja-JP" sz="2300" dirty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defTabSz="1042744"/>
            <a:r>
              <a:rPr lang="en-US" altLang="ja-JP" sz="2300" dirty="0">
                <a:solidFill>
                  <a:srgbClr val="FF0000"/>
                </a:solidFill>
                <a:latin typeface="Calibri"/>
                <a:ea typeface="ＭＳ Ｐゴシック"/>
              </a:rPr>
              <a:t>	Cathode rod contact?</a:t>
            </a:r>
          </a:p>
          <a:p>
            <a:pPr defTabSz="1042744"/>
            <a:r>
              <a:rPr lang="en-US" altLang="ja-JP" sz="2300" dirty="0">
                <a:solidFill>
                  <a:srgbClr val="FF0000"/>
                </a:solidFill>
                <a:latin typeface="Calibri"/>
                <a:ea typeface="ＭＳ Ｐゴシック"/>
              </a:rPr>
              <a:t>	Cathode material fixation?</a:t>
            </a:r>
          </a:p>
          <a:p>
            <a:pPr defTabSz="1042744"/>
            <a:r>
              <a:rPr lang="en-US" altLang="ja-JP" sz="2300" dirty="0">
                <a:solidFill>
                  <a:srgbClr val="FF0000"/>
                </a:solidFill>
                <a:latin typeface="Calibri"/>
                <a:ea typeface="ＭＳ Ｐゴシック"/>
              </a:rPr>
              <a:t>	Cathode material sputtering due to laser?</a:t>
            </a:r>
            <a:endParaRPr lang="en-US" altLang="ja-JP" sz="2300" dirty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defTabSz="1042744"/>
            <a:r>
              <a:rPr lang="en-US" altLang="ja-JP" sz="2300" dirty="0">
                <a:solidFill>
                  <a:prstClr val="black"/>
                </a:solidFill>
                <a:latin typeface="Calibri"/>
                <a:ea typeface="ＭＳ Ｐゴシック"/>
              </a:rPr>
              <a:t>We have to </a:t>
            </a:r>
            <a:r>
              <a:rPr lang="en-US" altLang="ja-JP" sz="2300" dirty="0" smtClean="0">
                <a:solidFill>
                  <a:prstClr val="black"/>
                </a:solidFill>
                <a:latin typeface="Calibri"/>
                <a:ea typeface="ＭＳ Ｐゴシック"/>
              </a:rPr>
              <a:t>analyze break-down issues.</a:t>
            </a:r>
            <a:endParaRPr lang="en-US" altLang="ja-JP" sz="2300" dirty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marL="391028" indent="-391028" defTabSz="1042744">
              <a:buFontTx/>
              <a:buAutoNum type="arabicPeriod"/>
            </a:pPr>
            <a:r>
              <a:rPr lang="en-US" altLang="ja-JP" sz="2300" dirty="0">
                <a:solidFill>
                  <a:prstClr val="black"/>
                </a:solidFill>
                <a:latin typeface="Calibri"/>
                <a:ea typeface="ＭＳ Ｐゴシック"/>
              </a:rPr>
              <a:t>Cavity conditioning, used dummy cathode rod without cathode material (all Cu).</a:t>
            </a:r>
          </a:p>
          <a:p>
            <a:pPr marL="391028" indent="-391028" defTabSz="1042744">
              <a:buFontTx/>
              <a:buAutoNum type="arabicPeriod"/>
            </a:pPr>
            <a:r>
              <a:rPr lang="en-US" altLang="ja-JP" sz="2300" dirty="0">
                <a:solidFill>
                  <a:prstClr val="black"/>
                </a:solidFill>
                <a:latin typeface="Calibri"/>
                <a:ea typeface="ＭＳ Ｐゴシック"/>
              </a:rPr>
              <a:t>Replace new cathode rod with material (new fixation is shrinkage fit). </a:t>
            </a:r>
          </a:p>
          <a:p>
            <a:pPr marL="391028" indent="-391028" defTabSz="1042744">
              <a:buFontTx/>
              <a:buAutoNum type="arabicPeriod"/>
            </a:pPr>
            <a:r>
              <a:rPr lang="en-US" altLang="ja-JP" sz="2300" dirty="0">
                <a:solidFill>
                  <a:prstClr val="black"/>
                </a:solidFill>
                <a:latin typeface="Calibri"/>
                <a:ea typeface="ＭＳ Ｐゴシック"/>
              </a:rPr>
              <a:t>For reduce </a:t>
            </a:r>
            <a:r>
              <a:rPr lang="en-US" altLang="ja-JP" sz="2300" dirty="0" err="1">
                <a:solidFill>
                  <a:prstClr val="black"/>
                </a:solidFill>
                <a:latin typeface="Calibri"/>
                <a:ea typeface="ＭＳ Ｐゴシック"/>
              </a:rPr>
              <a:t>multipactoring</a:t>
            </a:r>
            <a:r>
              <a:rPr lang="en-US" altLang="ja-JP" sz="2300" dirty="0">
                <a:solidFill>
                  <a:prstClr val="black"/>
                </a:solidFill>
                <a:latin typeface="Calibri"/>
                <a:ea typeface="ＭＳ Ｐゴシック"/>
              </a:rPr>
              <a:t> effect, another cathode cell design is required.</a:t>
            </a:r>
          </a:p>
        </p:txBody>
      </p:sp>
      <p:pic>
        <p:nvPicPr>
          <p:cNvPr id="4" name="Picture 2" descr="C:\Users\takuya\GoogleDrive\写真\20150223_14294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664" y="1120715"/>
            <a:ext cx="3283820" cy="365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07725" y="684481"/>
            <a:ext cx="3455063" cy="428460"/>
          </a:xfrm>
          <a:prstGeom prst="rect">
            <a:avLst/>
          </a:prstGeom>
          <a:noFill/>
        </p:spPr>
        <p:txBody>
          <a:bodyPr wrap="none" lIns="104274" tIns="52138" rIns="104274" bIns="52138" rtlCol="0">
            <a:spAutoFit/>
          </a:bodyPr>
          <a:lstStyle/>
          <a:p>
            <a:pPr defTabSz="1042744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Second RF-Gun under brazing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54" y="5687237"/>
            <a:ext cx="3737457" cy="170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右矢印 7"/>
          <p:cNvSpPr/>
          <p:nvPr/>
        </p:nvSpPr>
        <p:spPr>
          <a:xfrm>
            <a:off x="2783192" y="6461156"/>
            <a:ext cx="1010062" cy="15881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" name="右矢印 8"/>
          <p:cNvSpPr/>
          <p:nvPr/>
        </p:nvSpPr>
        <p:spPr>
          <a:xfrm>
            <a:off x="2204475" y="6373725"/>
            <a:ext cx="157858" cy="32565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9473" y="5687237"/>
            <a:ext cx="1942497" cy="168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右矢印 10"/>
          <p:cNvSpPr/>
          <p:nvPr/>
        </p:nvSpPr>
        <p:spPr>
          <a:xfrm rot="10800000">
            <a:off x="7031925" y="6377737"/>
            <a:ext cx="252516" cy="32565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228687" y="5131376"/>
            <a:ext cx="4629452" cy="2342561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5279000" y="5131375"/>
            <a:ext cx="4797795" cy="2342560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7262508" y="6708383"/>
            <a:ext cx="2154071" cy="520804"/>
          </a:xfrm>
          <a:prstGeom prst="rect">
            <a:avLst/>
          </a:prstGeom>
        </p:spPr>
        <p:txBody>
          <a:bodyPr wrap="square" lIns="104274" tIns="52138" rIns="104274" bIns="52138">
            <a:spAutoFit/>
          </a:bodyPr>
          <a:lstStyle/>
          <a:p>
            <a:pPr defTabSz="1042744"/>
            <a:r>
              <a:rPr lang="en-US" altLang="ja-JP" sz="2700" dirty="0">
                <a:solidFill>
                  <a:srgbClr val="FF0000"/>
                </a:solidFill>
                <a:latin typeface="Calibri"/>
                <a:ea typeface="ＭＳ Ｐゴシック"/>
              </a:rPr>
              <a:t>shrinkage fit</a:t>
            </a:r>
            <a:endParaRPr lang="ja-JP" altLang="en-US" sz="2700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86235" y="5170518"/>
            <a:ext cx="3030187" cy="520804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defTabSz="1042744"/>
            <a:r>
              <a:rPr lang="en-US" altLang="ja-JP" sz="2700" dirty="0" smtClean="0">
                <a:solidFill>
                  <a:prstClr val="black"/>
                </a:solidFill>
                <a:latin typeface="Calibri"/>
                <a:ea typeface="ＭＳ Ｐゴシック"/>
              </a:rPr>
              <a:t>Present </a:t>
            </a:r>
            <a:r>
              <a:rPr lang="en-US" altLang="ja-JP" sz="2700" dirty="0">
                <a:solidFill>
                  <a:prstClr val="black"/>
                </a:solidFill>
                <a:latin typeface="Calibri"/>
                <a:ea typeface="ＭＳ Ｐゴシック"/>
              </a:rPr>
              <a:t>cathode</a:t>
            </a:r>
            <a:endParaRPr lang="ja-JP" altLang="en-US" sz="27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162803" y="5192447"/>
            <a:ext cx="3030187" cy="520804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defTabSz="1042744"/>
            <a:r>
              <a:rPr lang="en-US" altLang="ja-JP" sz="2700" dirty="0">
                <a:solidFill>
                  <a:prstClr val="black"/>
                </a:solidFill>
                <a:latin typeface="Calibri"/>
                <a:ea typeface="ＭＳ Ｐゴシック"/>
              </a:rPr>
              <a:t>New cathode</a:t>
            </a:r>
            <a:endParaRPr lang="ja-JP" altLang="en-US" sz="27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7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 algn="r">
              <a:defRPr/>
            </a:pPr>
            <a:fld id="{564B4DE4-18C0-CA4C-B6F1-505553AAF7C8}" type="slidenum">
              <a:rPr lang="en-US" altLang="ja-JP" smtClean="0"/>
              <a:pPr algn="r">
                <a:defRPr/>
              </a:pPr>
              <a:t>32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5400802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6523" y="49210"/>
            <a:ext cx="9619774" cy="619843"/>
          </a:xfrm>
        </p:spPr>
        <p:txBody>
          <a:bodyPr>
            <a:normAutofit fontScale="90000"/>
          </a:bodyPr>
          <a:lstStyle/>
          <a:p>
            <a:r>
              <a:rPr lang="en-US" altLang="ja-JP" sz="3600" dirty="0"/>
              <a:t>Short term plan for laser development</a:t>
            </a:r>
            <a:endParaRPr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5664" y="684481"/>
            <a:ext cx="10521482" cy="6590932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 err="1" smtClean="0"/>
              <a:t>Undeground</a:t>
            </a:r>
            <a:r>
              <a:rPr lang="ja-JP" altLang="en-US" dirty="0" smtClean="0"/>
              <a:t> </a:t>
            </a:r>
            <a:r>
              <a:rPr lang="en-US" altLang="ja-JP" dirty="0" err="1" smtClean="0"/>
              <a:t>Yb</a:t>
            </a:r>
            <a:r>
              <a:rPr lang="en-US" altLang="ja-JP" dirty="0" smtClean="0"/>
              <a:t>-Fiber + </a:t>
            </a:r>
            <a:r>
              <a:rPr lang="en-US" altLang="ja-JP" dirty="0" err="1" smtClean="0"/>
              <a:t>Yb:YAG</a:t>
            </a:r>
            <a:r>
              <a:rPr lang="en-US" altLang="ja-JP" dirty="0"/>
              <a:t> </a:t>
            </a:r>
            <a:r>
              <a:rPr lang="en-US" altLang="ja-JP" dirty="0" smtClean="0"/>
              <a:t>(Existing)</a:t>
            </a:r>
          </a:p>
          <a:p>
            <a:pPr lvl="1"/>
            <a:r>
              <a:rPr lang="en-US" altLang="ja-JP" dirty="0" smtClean="0"/>
              <a:t>Downgrade to 25Hz 2-loop amplifier(Done p.8)</a:t>
            </a:r>
            <a:r>
              <a:rPr lang="ja-JP" altLang="en-US" dirty="0" smtClean="0"/>
              <a:t> </a:t>
            </a:r>
            <a:r>
              <a:rPr lang="en-US" altLang="ja-JP" dirty="0" smtClean="0"/>
              <a:t>=&gt; Fix configuration</a:t>
            </a:r>
            <a:endParaRPr lang="en-US" altLang="ja-JP" dirty="0"/>
          </a:p>
          <a:p>
            <a:pPr lvl="1"/>
            <a:r>
              <a:rPr lang="en-US" altLang="ja-JP" dirty="0" smtClean="0"/>
              <a:t>Increase monitor points / </a:t>
            </a:r>
            <a:r>
              <a:rPr lang="en-US" altLang="ja-JP" dirty="0"/>
              <a:t>q</a:t>
            </a:r>
            <a:r>
              <a:rPr lang="en-US" altLang="ja-JP" dirty="0" smtClean="0"/>
              <a:t>uadrant detector etc..</a:t>
            </a:r>
          </a:p>
          <a:p>
            <a:pPr lvl="1"/>
            <a:r>
              <a:rPr lang="en-US" altLang="ja-JP" dirty="0" smtClean="0"/>
              <a:t>Improve stability.</a:t>
            </a:r>
          </a:p>
          <a:p>
            <a:r>
              <a:rPr lang="en-US" altLang="ja-JP" dirty="0" smtClean="0"/>
              <a:t>Underground </a:t>
            </a:r>
            <a:r>
              <a:rPr lang="en-US" altLang="ja-JP" dirty="0" err="1" smtClean="0"/>
              <a:t>Yb</a:t>
            </a:r>
            <a:r>
              <a:rPr lang="en-US" altLang="ja-JP" dirty="0" smtClean="0"/>
              <a:t>-Fiber + </a:t>
            </a:r>
            <a:r>
              <a:rPr lang="en-US" altLang="ja-JP" dirty="0" err="1" smtClean="0"/>
              <a:t>Nd:YAG</a:t>
            </a:r>
            <a:r>
              <a:rPr lang="en-US" altLang="ja-JP" dirty="0" smtClean="0"/>
              <a:t> (</a:t>
            </a:r>
            <a:r>
              <a:rPr lang="en-US" altLang="ja-JP" dirty="0" err="1" smtClean="0"/>
              <a:t>Yb</a:t>
            </a:r>
            <a:r>
              <a:rPr lang="en-US" altLang="ja-JP" dirty="0" smtClean="0"/>
              <a:t>-Fiber small upgrade)</a:t>
            </a:r>
          </a:p>
          <a:p>
            <a:pPr lvl="1"/>
            <a:r>
              <a:rPr lang="en-US" altLang="ja-JP" dirty="0" smtClean="0"/>
              <a:t>1064nm(</a:t>
            </a:r>
            <a:r>
              <a:rPr lang="en-US" altLang="ja-JP" dirty="0" err="1" smtClean="0"/>
              <a:t>Nd:YAG</a:t>
            </a:r>
            <a:r>
              <a:rPr lang="en-US" altLang="ja-JP" dirty="0" smtClean="0"/>
              <a:t> wavelength) is converted by existing </a:t>
            </a:r>
            <a:r>
              <a:rPr lang="en-US" altLang="ja-JP" dirty="0" err="1" smtClean="0"/>
              <a:t>Yb</a:t>
            </a:r>
            <a:r>
              <a:rPr lang="en-US" altLang="ja-JP" dirty="0"/>
              <a:t> </a:t>
            </a:r>
            <a:r>
              <a:rPr lang="en-US" altLang="ja-JP" dirty="0" smtClean="0"/>
              <a:t>oscillator. (p.9)</a:t>
            </a:r>
          </a:p>
          <a:p>
            <a:pPr lvl="1"/>
            <a:r>
              <a:rPr lang="en-US" altLang="ja-JP" dirty="0" smtClean="0"/>
              <a:t>Stretcher for 10 ps is similar to existing one. (p.11)</a:t>
            </a:r>
          </a:p>
          <a:p>
            <a:pPr lvl="1"/>
            <a:r>
              <a:rPr lang="en-US" altLang="ja-JP" dirty="0" smtClean="0"/>
              <a:t>Existing fiber amplifier (</a:t>
            </a:r>
            <a:r>
              <a:rPr lang="en-US" altLang="ja-JP" dirty="0" err="1" smtClean="0"/>
              <a:t>Thorlabs</a:t>
            </a:r>
            <a:r>
              <a:rPr lang="en-US" altLang="ja-JP" dirty="0" smtClean="0"/>
              <a:t>) is best fit to amplify 1064nm. (p.9)</a:t>
            </a:r>
            <a:endParaRPr lang="en-US" altLang="ja-JP" dirty="0"/>
          </a:p>
          <a:p>
            <a:pPr lvl="1"/>
            <a:r>
              <a:rPr lang="en-US" altLang="ja-JP" dirty="0" smtClean="0"/>
              <a:t>Preliminary test using existing</a:t>
            </a:r>
            <a:r>
              <a:rPr lang="ja-JP" altLang="en-US" dirty="0" smtClean="0"/>
              <a:t> </a:t>
            </a:r>
            <a:r>
              <a:rPr lang="en-US" altLang="ja-JP" dirty="0" err="1" smtClean="0"/>
              <a:t>Nd:YAG</a:t>
            </a:r>
            <a:r>
              <a:rPr lang="en-US" altLang="ja-JP" dirty="0" smtClean="0"/>
              <a:t> DPSS</a:t>
            </a:r>
            <a:r>
              <a:rPr lang="ja-JP" altLang="en-US" dirty="0"/>
              <a:t> </a:t>
            </a:r>
            <a:r>
              <a:rPr lang="en-US" altLang="ja-JP" dirty="0" smtClean="0"/>
              <a:t>Module (10Hz). (p.10)</a:t>
            </a:r>
          </a:p>
          <a:p>
            <a:r>
              <a:rPr lang="en-US" altLang="ja-JP" dirty="0" smtClean="0"/>
              <a:t>Ground</a:t>
            </a:r>
            <a:r>
              <a:rPr lang="ja-JP" altLang="en-US" dirty="0" smtClean="0"/>
              <a:t> </a:t>
            </a:r>
            <a:r>
              <a:rPr lang="en-US" altLang="ja-JP" dirty="0" err="1" smtClean="0"/>
              <a:t>Yb</a:t>
            </a:r>
            <a:r>
              <a:rPr lang="en-US" altLang="ja-JP" dirty="0" smtClean="0"/>
              <a:t>-Fiber(Commercial) + Cryogenic </a:t>
            </a:r>
            <a:r>
              <a:rPr lang="en-US" altLang="ja-JP" dirty="0" err="1" smtClean="0"/>
              <a:t>Yb:YAG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		=&gt; </a:t>
            </a:r>
            <a:r>
              <a:rPr lang="en-US" altLang="ja-JP" dirty="0" err="1" smtClean="0"/>
              <a:t>Postpond</a:t>
            </a:r>
            <a:r>
              <a:rPr lang="en-US" altLang="ja-JP" dirty="0" smtClean="0"/>
              <a:t> the operation until Phase-III</a:t>
            </a:r>
            <a:r>
              <a:rPr lang="en-US" altLang="ja-JP" dirty="0"/>
              <a:t>.</a:t>
            </a:r>
            <a:endParaRPr lang="en-US" altLang="ja-JP" dirty="0" smtClean="0"/>
          </a:p>
          <a:p>
            <a:r>
              <a:rPr lang="en-US" altLang="ja-JP" dirty="0" smtClean="0"/>
              <a:t>Ground</a:t>
            </a:r>
            <a:r>
              <a:rPr lang="ja-JP" altLang="en-US" dirty="0" smtClean="0"/>
              <a:t> </a:t>
            </a:r>
            <a:r>
              <a:rPr lang="en-US" altLang="ja-JP" dirty="0" err="1" smtClean="0"/>
              <a:t>Yb</a:t>
            </a:r>
            <a:r>
              <a:rPr lang="en-US" altLang="ja-JP" dirty="0" smtClean="0"/>
              <a:t>-Fiber(Commercial) + </a:t>
            </a:r>
            <a:r>
              <a:rPr lang="en-US" altLang="ja-JP" dirty="0" err="1" smtClean="0"/>
              <a:t>Nd:YAG</a:t>
            </a:r>
            <a:r>
              <a:rPr lang="en-US" altLang="ja-JP" dirty="0" smtClean="0"/>
              <a:t>(Commercial)</a:t>
            </a:r>
          </a:p>
          <a:p>
            <a:pPr lvl="1"/>
            <a:r>
              <a:rPr lang="en-US" altLang="ja-JP" dirty="0" smtClean="0"/>
              <a:t>MENLO Orange oscillator wavelength must be shifted. (p.9)</a:t>
            </a:r>
            <a:br>
              <a:rPr lang="en-US" altLang="ja-JP" dirty="0" smtClean="0"/>
            </a:br>
            <a:r>
              <a:rPr lang="en-US" altLang="ja-JP" dirty="0" smtClean="0"/>
              <a:t>		or use </a:t>
            </a:r>
            <a:r>
              <a:rPr lang="en-US" altLang="ja-JP" dirty="0" err="1" smtClean="0"/>
              <a:t>Nd:YLF</a:t>
            </a:r>
            <a:r>
              <a:rPr lang="en-US" altLang="ja-JP" dirty="0" smtClean="0"/>
              <a:t> (1047nm). (p.9)</a:t>
            </a:r>
          </a:p>
          <a:p>
            <a:pPr lvl="1"/>
            <a:r>
              <a:rPr lang="en-US" altLang="ja-JP" dirty="0" err="1" smtClean="0"/>
              <a:t>Yb</a:t>
            </a:r>
            <a:r>
              <a:rPr lang="en-US" altLang="ja-JP" dirty="0" smtClean="0"/>
              <a:t>-Fiber commercial amplifier</a:t>
            </a:r>
            <a:r>
              <a:rPr lang="ja-JP" altLang="en-US" dirty="0" smtClean="0"/>
              <a:t> </a:t>
            </a:r>
            <a:r>
              <a:rPr lang="en-US" altLang="ja-JP" dirty="0" smtClean="0"/>
              <a:t>can be used for 1064nm. (p.10)</a:t>
            </a:r>
          </a:p>
          <a:p>
            <a:pPr lvl="1"/>
            <a:r>
              <a:rPr lang="en-US" altLang="ja-JP" dirty="0" err="1" smtClean="0"/>
              <a:t>Nd:YAG</a:t>
            </a:r>
            <a:r>
              <a:rPr lang="en-US" altLang="ja-JP" dirty="0" smtClean="0"/>
              <a:t> 50Hz DPSS commercial module</a:t>
            </a:r>
            <a:r>
              <a:rPr lang="en-US" altLang="ja-JP" dirty="0"/>
              <a:t> </a:t>
            </a:r>
            <a:r>
              <a:rPr lang="en-US" altLang="ja-JP" dirty="0" smtClean="0"/>
              <a:t>(p.13)</a:t>
            </a:r>
          </a:p>
          <a:p>
            <a:pPr lvl="1"/>
            <a:r>
              <a:rPr lang="en-US" altLang="ja-JP" dirty="0" smtClean="0"/>
              <a:t>Vacuum duct</a:t>
            </a:r>
            <a:r>
              <a:rPr lang="ja-JP" altLang="en-US" dirty="0"/>
              <a:t> </a:t>
            </a:r>
            <a:r>
              <a:rPr lang="en-US" altLang="ja-JP" dirty="0" smtClean="0"/>
              <a:t>/ Room environment / Virtual cathode.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 algn="r">
              <a:defRPr/>
            </a:pPr>
            <a:fld id="{564B4DE4-18C0-CA4C-B6F1-505553AAF7C8}" type="slidenum">
              <a:rPr lang="en-US" altLang="ja-JP" smtClean="0"/>
              <a:pPr algn="r">
                <a:defRPr/>
              </a:pPr>
              <a:t>33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2306187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6523" y="49210"/>
            <a:ext cx="9619774" cy="619843"/>
          </a:xfrm>
        </p:spPr>
        <p:txBody>
          <a:bodyPr>
            <a:normAutofit fontScale="90000"/>
          </a:bodyPr>
          <a:lstStyle/>
          <a:p>
            <a:r>
              <a:rPr lang="en-US" altLang="ja-JP" sz="3600" dirty="0"/>
              <a:t>Short term plan for laser development</a:t>
            </a:r>
            <a:endParaRPr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5664" y="684481"/>
            <a:ext cx="10521482" cy="659093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altLang="ja-JP" sz="2400" dirty="0" smtClean="0"/>
              <a:t>Following recommendations at review meetings</a:t>
            </a:r>
          </a:p>
          <a:p>
            <a:pPr>
              <a:lnSpc>
                <a:spcPct val="80000"/>
              </a:lnSpc>
            </a:pPr>
            <a:r>
              <a:rPr lang="en-US" altLang="ja-JP" sz="2400" dirty="0" err="1" smtClean="0"/>
              <a:t>Undeground</a:t>
            </a:r>
            <a:r>
              <a:rPr lang="ja-JP" altLang="en-US" sz="2400" dirty="0" smtClean="0"/>
              <a:t> </a:t>
            </a:r>
            <a:r>
              <a:rPr lang="en-US" altLang="ja-JP" sz="2400" dirty="0" err="1" smtClean="0"/>
              <a:t>Yb</a:t>
            </a:r>
            <a:r>
              <a:rPr lang="en-US" altLang="ja-JP" sz="2400" dirty="0" smtClean="0"/>
              <a:t>-Fiber + </a:t>
            </a:r>
            <a:r>
              <a:rPr lang="en-US" altLang="ja-JP" sz="2400" dirty="0" err="1" smtClean="0"/>
              <a:t>Yb:YAG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(Existing)</a:t>
            </a:r>
          </a:p>
          <a:p>
            <a:pPr lvl="1">
              <a:lnSpc>
                <a:spcPct val="80000"/>
              </a:lnSpc>
            </a:pPr>
            <a:r>
              <a:rPr lang="en-US" altLang="ja-JP" sz="2400" dirty="0" smtClean="0"/>
              <a:t>Downgrade to 25Hz 2-loop amplifier(Done)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=&gt; Fix configuration</a:t>
            </a:r>
            <a:endParaRPr lang="en-US" altLang="ja-JP" sz="2400" dirty="0"/>
          </a:p>
          <a:p>
            <a:pPr lvl="1">
              <a:lnSpc>
                <a:spcPct val="80000"/>
              </a:lnSpc>
            </a:pPr>
            <a:r>
              <a:rPr lang="en-US" altLang="ja-JP" sz="2400" dirty="0" smtClean="0"/>
              <a:t>Increase monitor points / </a:t>
            </a:r>
            <a:r>
              <a:rPr lang="en-US" altLang="ja-JP" sz="2400" dirty="0"/>
              <a:t>q</a:t>
            </a:r>
            <a:r>
              <a:rPr lang="en-US" altLang="ja-JP" sz="2400" dirty="0" smtClean="0"/>
              <a:t>uadrant detector etc..</a:t>
            </a:r>
          </a:p>
          <a:p>
            <a:pPr lvl="1">
              <a:lnSpc>
                <a:spcPct val="80000"/>
              </a:lnSpc>
            </a:pPr>
            <a:r>
              <a:rPr lang="en-US" altLang="ja-JP" sz="2400" dirty="0" smtClean="0"/>
              <a:t>Improve stability.</a:t>
            </a:r>
          </a:p>
          <a:p>
            <a:pPr>
              <a:lnSpc>
                <a:spcPct val="80000"/>
              </a:lnSpc>
            </a:pPr>
            <a:r>
              <a:rPr lang="en-US" altLang="ja-JP" sz="2400" dirty="0" smtClean="0"/>
              <a:t>Underground </a:t>
            </a:r>
            <a:r>
              <a:rPr lang="en-US" altLang="ja-JP" sz="2400" dirty="0" err="1" smtClean="0"/>
              <a:t>Yb</a:t>
            </a:r>
            <a:r>
              <a:rPr lang="en-US" altLang="ja-JP" sz="2400" dirty="0" smtClean="0"/>
              <a:t>-Fiber + </a:t>
            </a:r>
            <a:r>
              <a:rPr lang="en-US" altLang="ja-JP" sz="2400" dirty="0" err="1" smtClean="0"/>
              <a:t>Nd:YAG</a:t>
            </a:r>
            <a:r>
              <a:rPr lang="en-US" altLang="ja-JP" sz="2400" dirty="0" smtClean="0"/>
              <a:t> (</a:t>
            </a:r>
            <a:r>
              <a:rPr lang="en-US" altLang="ja-JP" sz="2400" dirty="0" err="1" smtClean="0"/>
              <a:t>Yb</a:t>
            </a:r>
            <a:r>
              <a:rPr lang="en-US" altLang="ja-JP" sz="2400" dirty="0" smtClean="0"/>
              <a:t>-Fiber small upgrade)</a:t>
            </a:r>
          </a:p>
          <a:p>
            <a:pPr lvl="1">
              <a:lnSpc>
                <a:spcPct val="80000"/>
              </a:lnSpc>
            </a:pPr>
            <a:r>
              <a:rPr lang="en-US" altLang="ja-JP" sz="2400" dirty="0" smtClean="0"/>
              <a:t>1064nm(</a:t>
            </a:r>
            <a:r>
              <a:rPr lang="en-US" altLang="ja-JP" sz="2400" dirty="0" err="1" smtClean="0"/>
              <a:t>Nd:YAG</a:t>
            </a:r>
            <a:r>
              <a:rPr lang="en-US" altLang="ja-JP" sz="2400" dirty="0" smtClean="0"/>
              <a:t> wavelength) is converted by existing </a:t>
            </a:r>
            <a:r>
              <a:rPr lang="en-US" altLang="ja-JP" sz="2400" dirty="0" err="1" smtClean="0"/>
              <a:t>Yb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oscillator. </a:t>
            </a:r>
          </a:p>
          <a:p>
            <a:pPr lvl="1">
              <a:lnSpc>
                <a:spcPct val="80000"/>
              </a:lnSpc>
            </a:pPr>
            <a:r>
              <a:rPr lang="en-US" altLang="ja-JP" sz="2400" dirty="0" smtClean="0"/>
              <a:t>Stretcher for 10 ps is similar to existing one. </a:t>
            </a:r>
          </a:p>
          <a:p>
            <a:pPr lvl="1">
              <a:lnSpc>
                <a:spcPct val="80000"/>
              </a:lnSpc>
            </a:pPr>
            <a:r>
              <a:rPr lang="en-US" altLang="ja-JP" sz="2400" dirty="0" smtClean="0"/>
              <a:t>Existing fiber amplifier (</a:t>
            </a:r>
            <a:r>
              <a:rPr lang="en-US" altLang="ja-JP" sz="2400" dirty="0" err="1" smtClean="0"/>
              <a:t>Thorlabs</a:t>
            </a:r>
            <a:r>
              <a:rPr lang="en-US" altLang="ja-JP" sz="2400" dirty="0" smtClean="0"/>
              <a:t>) is best fit to amplify 1064nm. </a:t>
            </a:r>
            <a:endParaRPr lang="en-US" altLang="ja-JP" sz="2400" dirty="0"/>
          </a:p>
          <a:p>
            <a:pPr lvl="1">
              <a:lnSpc>
                <a:spcPct val="80000"/>
              </a:lnSpc>
            </a:pPr>
            <a:r>
              <a:rPr lang="en-US" altLang="ja-JP" sz="2400" dirty="0" smtClean="0"/>
              <a:t>Preliminary test using existing</a:t>
            </a:r>
            <a:r>
              <a:rPr lang="ja-JP" altLang="en-US" sz="2400" dirty="0" smtClean="0"/>
              <a:t> </a:t>
            </a:r>
            <a:r>
              <a:rPr lang="en-US" altLang="ja-JP" sz="2400" dirty="0" err="1" smtClean="0"/>
              <a:t>Nd:YAG</a:t>
            </a:r>
            <a:r>
              <a:rPr lang="en-US" altLang="ja-JP" sz="2400" dirty="0" smtClean="0"/>
              <a:t> DPSS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Module (10Hz). </a:t>
            </a:r>
          </a:p>
          <a:p>
            <a:pPr>
              <a:lnSpc>
                <a:spcPct val="80000"/>
              </a:lnSpc>
            </a:pPr>
            <a:r>
              <a:rPr lang="en-US" altLang="ja-JP" sz="2400" dirty="0" smtClean="0"/>
              <a:t>Ground</a:t>
            </a:r>
            <a:r>
              <a:rPr lang="ja-JP" altLang="en-US" sz="2400" dirty="0" smtClean="0"/>
              <a:t> </a:t>
            </a:r>
            <a:r>
              <a:rPr lang="en-US" altLang="ja-JP" sz="2400" dirty="0" err="1" smtClean="0"/>
              <a:t>Yb</a:t>
            </a:r>
            <a:r>
              <a:rPr lang="en-US" altLang="ja-JP" sz="2400" dirty="0" smtClean="0"/>
              <a:t>-Fiber(Commercial) + Cryogenic </a:t>
            </a:r>
            <a:r>
              <a:rPr lang="en-US" altLang="ja-JP" sz="2400" dirty="0" err="1" smtClean="0"/>
              <a:t>Yb:YAG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		=&gt; Postponed the operation until Phase-III</a:t>
            </a:r>
            <a:r>
              <a:rPr lang="en-US" altLang="ja-JP" sz="2400" dirty="0"/>
              <a:t>.</a:t>
            </a:r>
            <a:endParaRPr lang="en-US" altLang="ja-JP" sz="2400" dirty="0" smtClean="0"/>
          </a:p>
          <a:p>
            <a:pPr>
              <a:lnSpc>
                <a:spcPct val="80000"/>
              </a:lnSpc>
            </a:pPr>
            <a:r>
              <a:rPr lang="en-US" altLang="ja-JP" sz="2400" dirty="0" smtClean="0"/>
              <a:t>Ground</a:t>
            </a:r>
            <a:r>
              <a:rPr lang="ja-JP" altLang="en-US" sz="2400" dirty="0" smtClean="0"/>
              <a:t> </a:t>
            </a:r>
            <a:r>
              <a:rPr lang="en-US" altLang="ja-JP" sz="2400" dirty="0" err="1" smtClean="0"/>
              <a:t>Yb</a:t>
            </a:r>
            <a:r>
              <a:rPr lang="en-US" altLang="ja-JP" sz="2400" dirty="0" smtClean="0"/>
              <a:t>-Fiber(Commercial) + </a:t>
            </a:r>
            <a:r>
              <a:rPr lang="en-US" altLang="ja-JP" sz="2400" dirty="0" err="1" smtClean="0"/>
              <a:t>Nd:YAG</a:t>
            </a:r>
            <a:r>
              <a:rPr lang="en-US" altLang="ja-JP" sz="2400" dirty="0" smtClean="0"/>
              <a:t>(Commercial)</a:t>
            </a:r>
          </a:p>
          <a:p>
            <a:pPr lvl="1">
              <a:lnSpc>
                <a:spcPct val="80000"/>
              </a:lnSpc>
            </a:pPr>
            <a:r>
              <a:rPr lang="en-US" altLang="ja-JP" sz="2400" dirty="0" smtClean="0"/>
              <a:t>MENLO Orange oscillator wavelength must be shifted. 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 smtClean="0"/>
              <a:t>		or use </a:t>
            </a:r>
            <a:r>
              <a:rPr lang="en-US" altLang="ja-JP" sz="2400" dirty="0" err="1" smtClean="0"/>
              <a:t>Nd:YLF</a:t>
            </a:r>
            <a:r>
              <a:rPr lang="en-US" altLang="ja-JP" sz="2400" dirty="0" smtClean="0"/>
              <a:t> (1047nm). </a:t>
            </a:r>
          </a:p>
          <a:p>
            <a:pPr lvl="1">
              <a:lnSpc>
                <a:spcPct val="80000"/>
              </a:lnSpc>
            </a:pPr>
            <a:r>
              <a:rPr lang="en-US" altLang="ja-JP" sz="2400" dirty="0" err="1" smtClean="0"/>
              <a:t>Yb</a:t>
            </a:r>
            <a:r>
              <a:rPr lang="en-US" altLang="ja-JP" sz="2400" dirty="0" smtClean="0"/>
              <a:t>-Fiber commercial amplifier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can be used for 1064nm. </a:t>
            </a:r>
          </a:p>
          <a:p>
            <a:pPr lvl="1">
              <a:lnSpc>
                <a:spcPct val="80000"/>
              </a:lnSpc>
            </a:pPr>
            <a:r>
              <a:rPr lang="en-US" altLang="ja-JP" sz="2400" dirty="0" err="1" smtClean="0"/>
              <a:t>Nd:YAG</a:t>
            </a:r>
            <a:r>
              <a:rPr lang="en-US" altLang="ja-JP" sz="2400" dirty="0" smtClean="0"/>
              <a:t> 50Hz DPSS commercial module</a:t>
            </a:r>
            <a:r>
              <a:rPr lang="en-US" altLang="ja-JP" sz="2400" dirty="0"/>
              <a:t> </a:t>
            </a:r>
            <a:endParaRPr lang="en-US" altLang="ja-JP" sz="2400" dirty="0" smtClean="0"/>
          </a:p>
          <a:p>
            <a:pPr lvl="1">
              <a:lnSpc>
                <a:spcPct val="80000"/>
              </a:lnSpc>
            </a:pPr>
            <a:r>
              <a:rPr lang="en-US" altLang="ja-JP" sz="2400" dirty="0" smtClean="0"/>
              <a:t>Vacuum duct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/ Room environment / Virtual cathode.</a:t>
            </a:r>
            <a:endParaRPr lang="en-US" altLang="ja-JP" sz="2400" dirty="0"/>
          </a:p>
          <a:p>
            <a:pPr>
              <a:lnSpc>
                <a:spcPct val="80000"/>
              </a:lnSpc>
            </a:pP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 algn="r">
              <a:defRPr/>
            </a:pPr>
            <a:fld id="{564B4DE4-18C0-CA4C-B6F1-505553AAF7C8}" type="slidenum">
              <a:rPr lang="en-US" altLang="ja-JP" smtClean="0"/>
              <a:pPr algn="r">
                <a:defRPr/>
              </a:pPr>
              <a:t>34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796108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テキスト ボックス 97"/>
          <p:cNvSpPr txBox="1">
            <a:spLocks noChangeArrowheads="1"/>
          </p:cNvSpPr>
          <p:nvPr/>
        </p:nvSpPr>
        <p:spPr bwMode="auto">
          <a:xfrm>
            <a:off x="1168149" y="128619"/>
            <a:ext cx="8248842" cy="81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274" tIns="52138" rIns="104274" bIns="52138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defTabSz="1042744"/>
            <a:r>
              <a:rPr lang="en-US" altLang="ja-JP" sz="2300" b="1" dirty="0">
                <a:solidFill>
                  <a:srgbClr val="33CC33"/>
                </a:solidFill>
              </a:rPr>
              <a:t>New high gain multi-pass amplifier(10-15 pass x 2 loop) </a:t>
            </a:r>
          </a:p>
          <a:p>
            <a:pPr algn="ctr" defTabSz="1042744"/>
            <a:r>
              <a:rPr lang="en-US" altLang="ja-JP" sz="2300" b="1" dirty="0">
                <a:solidFill>
                  <a:srgbClr val="33CC33"/>
                </a:solidFill>
              </a:rPr>
              <a:t>to simplify the laser </a:t>
            </a:r>
            <a:endParaRPr lang="ja-JP" altLang="en-US" sz="2300" b="1" dirty="0">
              <a:solidFill>
                <a:srgbClr val="33CC33"/>
              </a:solidFill>
            </a:endParaRPr>
          </a:p>
        </p:txBody>
      </p:sp>
      <p:grpSp>
        <p:nvGrpSpPr>
          <p:cNvPr id="12291" name="グループ化 4"/>
          <p:cNvGrpSpPr>
            <a:grpSpLocks/>
          </p:cNvGrpSpPr>
          <p:nvPr/>
        </p:nvGrpSpPr>
        <p:grpSpPr bwMode="auto">
          <a:xfrm rot="4290211">
            <a:off x="1868193" y="705557"/>
            <a:ext cx="1178397" cy="1784591"/>
            <a:chOff x="7468750" y="2430986"/>
            <a:chExt cx="1404068" cy="2028999"/>
          </a:xfrm>
        </p:grpSpPr>
        <p:sp>
          <p:nvSpPr>
            <p:cNvPr id="2" name="二等辺三角形 1"/>
            <p:cNvSpPr/>
            <p:nvPr/>
          </p:nvSpPr>
          <p:spPr>
            <a:xfrm rot="9099204">
              <a:off x="8318681" y="3268219"/>
              <a:ext cx="554137" cy="1191766"/>
            </a:xfrm>
            <a:prstGeom prst="triangle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42744">
                <a:defRPr/>
              </a:pPr>
              <a:endParaRPr lang="ja-JP" alt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4" name="角丸四角形 3"/>
            <p:cNvSpPr/>
            <p:nvPr/>
          </p:nvSpPr>
          <p:spPr>
            <a:xfrm rot="9160547">
              <a:off x="7866517" y="2644461"/>
              <a:ext cx="485862" cy="720455"/>
            </a:xfrm>
            <a:prstGeom prst="round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42744">
                <a:defRPr/>
              </a:pPr>
              <a:endParaRPr lang="ja-JP" alt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2404" name="AutoShape 31"/>
            <p:cNvSpPr>
              <a:spLocks noChangeArrowheads="1"/>
            </p:cNvSpPr>
            <p:nvPr/>
          </p:nvSpPr>
          <p:spPr bwMode="auto">
            <a:xfrm rot="3692509">
              <a:off x="8083536" y="2540074"/>
              <a:ext cx="81864" cy="895350"/>
            </a:xfrm>
            <a:prstGeom prst="flowChartTerminator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042744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2405" name="AutoShape 31"/>
            <p:cNvSpPr>
              <a:spLocks noChangeArrowheads="1"/>
            </p:cNvSpPr>
            <p:nvPr/>
          </p:nvSpPr>
          <p:spPr bwMode="auto">
            <a:xfrm rot="3692509">
              <a:off x="8238166" y="2866090"/>
              <a:ext cx="81864" cy="895350"/>
            </a:xfrm>
            <a:prstGeom prst="flowChartTerminator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042744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2406" name="Rectangle 38"/>
            <p:cNvSpPr>
              <a:spLocks noChangeArrowheads="1"/>
            </p:cNvSpPr>
            <p:nvPr/>
          </p:nvSpPr>
          <p:spPr bwMode="auto">
            <a:xfrm rot="19974426">
              <a:off x="7468750" y="2430986"/>
              <a:ext cx="824435" cy="287337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1042744"/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/>
                </a:rPr>
                <a:t>LD</a:t>
              </a:r>
              <a:endParaRPr lang="ja-JP" altLang="en-US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grpSp>
        <p:nvGrpSpPr>
          <p:cNvPr id="12290" name="グループ化 136"/>
          <p:cNvGrpSpPr>
            <a:grpSpLocks/>
          </p:cNvGrpSpPr>
          <p:nvPr/>
        </p:nvGrpSpPr>
        <p:grpSpPr bwMode="auto">
          <a:xfrm rot="10800000">
            <a:off x="5701415" y="2723180"/>
            <a:ext cx="445360" cy="66525"/>
            <a:chOff x="4678751" y="4194635"/>
            <a:chExt cx="380207" cy="148765"/>
          </a:xfrm>
        </p:grpSpPr>
        <p:sp>
          <p:nvSpPr>
            <p:cNvPr id="218" name="正方形/長方形 217"/>
            <p:cNvSpPr/>
            <p:nvPr/>
          </p:nvSpPr>
          <p:spPr>
            <a:xfrm>
              <a:off x="4678751" y="4194635"/>
              <a:ext cx="380207" cy="148765"/>
            </a:xfrm>
            <a:prstGeom prst="rect">
              <a:avLst/>
            </a:prstGeom>
            <a:solidFill>
              <a:srgbClr val="FFCC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42744">
                <a:defRPr/>
              </a:pPr>
              <a:endParaRPr lang="ja-JP" alt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22" name="正方形/長方形 221"/>
            <p:cNvSpPr/>
            <p:nvPr/>
          </p:nvSpPr>
          <p:spPr>
            <a:xfrm>
              <a:off x="4832418" y="4194636"/>
              <a:ext cx="72873" cy="14876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42744">
                <a:defRPr/>
              </a:pPr>
              <a:endParaRPr lang="ja-JP" alt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200" name="正方形/長方形 199"/>
          <p:cNvSpPr/>
          <p:nvPr/>
        </p:nvSpPr>
        <p:spPr bwMode="auto">
          <a:xfrm rot="5400000">
            <a:off x="2276931" y="2742002"/>
            <a:ext cx="2913098" cy="231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 defTabSz="1042744"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98" name="正方形/長方形 197"/>
          <p:cNvSpPr/>
          <p:nvPr/>
        </p:nvSpPr>
        <p:spPr bwMode="auto">
          <a:xfrm rot="5400000">
            <a:off x="5302582" y="2897424"/>
            <a:ext cx="2603230" cy="276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 defTabSz="1042744"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1" name="正方形/長方形 30"/>
          <p:cNvSpPr/>
          <p:nvPr/>
        </p:nvSpPr>
        <p:spPr bwMode="auto">
          <a:xfrm rot="5400000">
            <a:off x="6519584" y="2936079"/>
            <a:ext cx="2592726" cy="209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 defTabSz="1042744"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grpSp>
        <p:nvGrpSpPr>
          <p:cNvPr id="12297" name="グループ化 157"/>
          <p:cNvGrpSpPr>
            <a:grpSpLocks/>
          </p:cNvGrpSpPr>
          <p:nvPr/>
        </p:nvGrpSpPr>
        <p:grpSpPr bwMode="auto">
          <a:xfrm rot="16200000">
            <a:off x="7414333" y="3899064"/>
            <a:ext cx="252095" cy="267216"/>
            <a:chOff x="8159633" y="1966507"/>
            <a:chExt cx="228658" cy="228423"/>
          </a:xfrm>
        </p:grpSpPr>
        <p:sp>
          <p:nvSpPr>
            <p:cNvPr id="281" name="正方形/長方形 280"/>
            <p:cNvSpPr/>
            <p:nvPr/>
          </p:nvSpPr>
          <p:spPr>
            <a:xfrm>
              <a:off x="8159633" y="1966507"/>
              <a:ext cx="228658" cy="228423"/>
            </a:xfrm>
            <a:prstGeom prst="rect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42744">
                <a:defRPr/>
              </a:pPr>
              <a:endParaRPr lang="ja-JP" alt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cxnSp>
          <p:nvCxnSpPr>
            <p:cNvPr id="282" name="直線コネクタ 281"/>
            <p:cNvCxnSpPr/>
            <p:nvPr/>
          </p:nvCxnSpPr>
          <p:spPr>
            <a:xfrm rot="10800000" flipV="1">
              <a:off x="8165985" y="1972852"/>
              <a:ext cx="217542" cy="2157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98" name="グループ化 14"/>
          <p:cNvGrpSpPr>
            <a:grpSpLocks/>
          </p:cNvGrpSpPr>
          <p:nvPr/>
        </p:nvGrpSpPr>
        <p:grpSpPr bwMode="auto">
          <a:xfrm rot="5400000">
            <a:off x="6585251" y="2005986"/>
            <a:ext cx="420158" cy="72372"/>
            <a:chOff x="4678751" y="4194635"/>
            <a:chExt cx="380207" cy="148765"/>
          </a:xfrm>
        </p:grpSpPr>
        <p:sp>
          <p:nvSpPr>
            <p:cNvPr id="275" name="正方形/長方形 274"/>
            <p:cNvSpPr/>
            <p:nvPr/>
          </p:nvSpPr>
          <p:spPr>
            <a:xfrm>
              <a:off x="4678751" y="4194635"/>
              <a:ext cx="380207" cy="148765"/>
            </a:xfrm>
            <a:prstGeom prst="rect">
              <a:avLst/>
            </a:prstGeom>
            <a:solidFill>
              <a:srgbClr val="FFCC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42744">
                <a:defRPr/>
              </a:pPr>
              <a:endParaRPr lang="ja-JP" alt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76" name="正方形/長方形 275"/>
            <p:cNvSpPr/>
            <p:nvPr/>
          </p:nvSpPr>
          <p:spPr>
            <a:xfrm>
              <a:off x="4832417" y="4194635"/>
              <a:ext cx="72873" cy="14876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42744">
                <a:defRPr/>
              </a:pPr>
              <a:endParaRPr lang="ja-JP" alt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</p:grpSp>
      <p:grpSp>
        <p:nvGrpSpPr>
          <p:cNvPr id="12312" name="グループ化 24"/>
          <p:cNvGrpSpPr>
            <a:grpSpLocks/>
          </p:cNvGrpSpPr>
          <p:nvPr/>
        </p:nvGrpSpPr>
        <p:grpSpPr bwMode="auto">
          <a:xfrm rot="5400000">
            <a:off x="4707526" y="3602735"/>
            <a:ext cx="519946" cy="840617"/>
            <a:chOff x="4644008" y="2636912"/>
            <a:chExt cx="470917" cy="720080"/>
          </a:xfrm>
        </p:grpSpPr>
        <p:sp>
          <p:nvSpPr>
            <p:cNvPr id="12391" name="AutoShape 31"/>
            <p:cNvSpPr>
              <a:spLocks noChangeArrowheads="1"/>
            </p:cNvSpPr>
            <p:nvPr/>
          </p:nvSpPr>
          <p:spPr bwMode="auto">
            <a:xfrm rot="5400000">
              <a:off x="4830947" y="2634072"/>
              <a:ext cx="66650" cy="360363"/>
            </a:xfrm>
            <a:prstGeom prst="flowChartTerminator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042744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2392" name="AutoShape 31"/>
            <p:cNvSpPr>
              <a:spLocks noChangeArrowheads="1"/>
            </p:cNvSpPr>
            <p:nvPr/>
          </p:nvSpPr>
          <p:spPr bwMode="auto">
            <a:xfrm rot="5400000">
              <a:off x="4826135" y="2989172"/>
              <a:ext cx="66650" cy="360363"/>
            </a:xfrm>
            <a:prstGeom prst="flowChartTerminator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042744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4644008" y="2636912"/>
              <a:ext cx="470917" cy="72008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42744">
                <a:defRPr/>
              </a:pPr>
              <a:endParaRPr lang="ja-JP" alt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12315" name="Rectangle 36"/>
          <p:cNvSpPr>
            <a:spLocks noChangeArrowheads="1"/>
          </p:cNvSpPr>
          <p:nvPr/>
        </p:nvSpPr>
        <p:spPr bwMode="auto">
          <a:xfrm rot="10800000">
            <a:off x="1685753" y="2247001"/>
            <a:ext cx="168866" cy="31862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pPr defTabSz="1042744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2323" name="テキスト ボックス 7"/>
          <p:cNvSpPr txBox="1">
            <a:spLocks noChangeArrowheads="1"/>
          </p:cNvSpPr>
          <p:nvPr/>
        </p:nvSpPr>
        <p:spPr bwMode="auto">
          <a:xfrm>
            <a:off x="3242639" y="832473"/>
            <a:ext cx="1326838" cy="3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274" tIns="52138" rIns="104274" bIns="52138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defTabSz="1042744"/>
            <a:r>
              <a:rPr lang="en-US" altLang="ja-JP" sz="1400" dirty="0">
                <a:solidFill>
                  <a:prstClr val="black"/>
                </a:solidFill>
              </a:rPr>
              <a:t>Laser Diode</a:t>
            </a:r>
            <a:endParaRPr lang="ja-JP" altLang="en-US" sz="1100" dirty="0">
              <a:solidFill>
                <a:prstClr val="black"/>
              </a:solidFill>
            </a:endParaRPr>
          </a:p>
        </p:txBody>
      </p:sp>
      <p:grpSp>
        <p:nvGrpSpPr>
          <p:cNvPr id="12324" name="グループ化 157"/>
          <p:cNvGrpSpPr>
            <a:grpSpLocks/>
          </p:cNvGrpSpPr>
          <p:nvPr/>
        </p:nvGrpSpPr>
        <p:grpSpPr bwMode="auto">
          <a:xfrm rot="16200000">
            <a:off x="5797329" y="3864768"/>
            <a:ext cx="259098" cy="272784"/>
            <a:chOff x="8153400" y="1971675"/>
            <a:chExt cx="235024" cy="233189"/>
          </a:xfrm>
        </p:grpSpPr>
        <p:sp>
          <p:nvSpPr>
            <p:cNvPr id="220" name="正方形/長方形 219"/>
            <p:cNvSpPr/>
            <p:nvPr/>
          </p:nvSpPr>
          <p:spPr>
            <a:xfrm>
              <a:off x="8159752" y="1976434"/>
              <a:ext cx="228672" cy="228430"/>
            </a:xfrm>
            <a:prstGeom prst="rect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42744">
                <a:defRPr/>
              </a:pPr>
              <a:endParaRPr lang="ja-JP" alt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cxnSp>
          <p:nvCxnSpPr>
            <p:cNvPr id="221" name="直線コネクタ 220"/>
            <p:cNvCxnSpPr/>
            <p:nvPr/>
          </p:nvCxnSpPr>
          <p:spPr>
            <a:xfrm>
              <a:off x="8153400" y="1971675"/>
              <a:ext cx="235024" cy="2331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1" name="直線矢印コネクタ 210"/>
          <p:cNvCxnSpPr/>
          <p:nvPr/>
        </p:nvCxnSpPr>
        <p:spPr bwMode="auto">
          <a:xfrm flipH="1">
            <a:off x="5925952" y="1526541"/>
            <a:ext cx="3713" cy="247461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 bwMode="auto">
          <a:xfrm flipH="1" flipV="1">
            <a:off x="3702791" y="3997658"/>
            <a:ext cx="2180481" cy="350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27" name="Rectangle 25"/>
          <p:cNvSpPr>
            <a:spLocks noChangeArrowheads="1"/>
          </p:cNvSpPr>
          <p:nvPr/>
        </p:nvSpPr>
        <p:spPr bwMode="auto">
          <a:xfrm rot="8100000">
            <a:off x="3628660" y="3869274"/>
            <a:ext cx="61236" cy="30636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pPr defTabSz="1042744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2328" name="Rectangle 25"/>
          <p:cNvSpPr>
            <a:spLocks noChangeArrowheads="1"/>
          </p:cNvSpPr>
          <p:nvPr/>
        </p:nvSpPr>
        <p:spPr bwMode="auto">
          <a:xfrm rot="8100000">
            <a:off x="3808635" y="2875486"/>
            <a:ext cx="61238" cy="3063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pPr defTabSz="1042744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233" name="直線矢印コネクタ 232"/>
          <p:cNvCxnSpPr/>
          <p:nvPr/>
        </p:nvCxnSpPr>
        <p:spPr bwMode="auto">
          <a:xfrm rot="5400000" flipH="1" flipV="1">
            <a:off x="3267035" y="3500385"/>
            <a:ext cx="936602" cy="6494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直線矢印コネクタ 235"/>
          <p:cNvCxnSpPr>
            <a:endCxn id="12315" idx="1"/>
          </p:cNvCxnSpPr>
          <p:nvPr/>
        </p:nvCxnSpPr>
        <p:spPr bwMode="auto">
          <a:xfrm rot="5400000" flipH="1">
            <a:off x="2482091" y="1778838"/>
            <a:ext cx="658248" cy="191319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31" name="AutoShape 31"/>
          <p:cNvSpPr>
            <a:spLocks noChangeArrowheads="1"/>
          </p:cNvSpPr>
          <p:nvPr/>
        </p:nvSpPr>
        <p:spPr bwMode="auto">
          <a:xfrm rot="9559725">
            <a:off x="2766105" y="1877277"/>
            <a:ext cx="97132" cy="452784"/>
          </a:xfrm>
          <a:prstGeom prst="flowChartTerminator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pPr defTabSz="1042744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2332" name="Rectangle 25"/>
          <p:cNvSpPr>
            <a:spLocks noChangeArrowheads="1"/>
          </p:cNvSpPr>
          <p:nvPr/>
        </p:nvSpPr>
        <p:spPr bwMode="auto">
          <a:xfrm rot="2700000">
            <a:off x="4167794" y="3375410"/>
            <a:ext cx="64775" cy="55298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pPr defTabSz="1042744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243" name="直線矢印コネクタ 242"/>
          <p:cNvCxnSpPr>
            <a:stCxn id="12315" idx="1"/>
          </p:cNvCxnSpPr>
          <p:nvPr/>
        </p:nvCxnSpPr>
        <p:spPr bwMode="auto">
          <a:xfrm rot="5400000" flipH="1" flipV="1">
            <a:off x="2683852" y="904824"/>
            <a:ext cx="672253" cy="233071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直線矢印コネクタ 245"/>
          <p:cNvCxnSpPr/>
          <p:nvPr/>
        </p:nvCxnSpPr>
        <p:spPr bwMode="auto">
          <a:xfrm rot="5400000">
            <a:off x="3257486" y="2661906"/>
            <a:ext cx="1855699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直線矢印コネクタ 248"/>
          <p:cNvCxnSpPr>
            <a:endCxn id="12315" idx="1"/>
          </p:cNvCxnSpPr>
          <p:nvPr/>
        </p:nvCxnSpPr>
        <p:spPr bwMode="auto">
          <a:xfrm rot="5400000" flipH="1">
            <a:off x="2396708" y="1864222"/>
            <a:ext cx="1183446" cy="226762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36" name="Rectangle 25"/>
          <p:cNvSpPr>
            <a:spLocks noChangeArrowheads="1"/>
          </p:cNvSpPr>
          <p:nvPr/>
        </p:nvSpPr>
        <p:spPr bwMode="auto">
          <a:xfrm rot="8100000">
            <a:off x="4099975" y="1389176"/>
            <a:ext cx="72370" cy="561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pPr defTabSz="1042744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2337" name="Rectangle 25"/>
          <p:cNvSpPr>
            <a:spLocks noChangeArrowheads="1"/>
          </p:cNvSpPr>
          <p:nvPr/>
        </p:nvSpPr>
        <p:spPr bwMode="auto">
          <a:xfrm rot="8100000">
            <a:off x="3875439" y="2465832"/>
            <a:ext cx="61238" cy="3063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pPr defTabSz="1042744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254" name="直線矢印コネクタ 253"/>
          <p:cNvCxnSpPr>
            <a:stCxn id="12315" idx="1"/>
          </p:cNvCxnSpPr>
          <p:nvPr/>
        </p:nvCxnSpPr>
        <p:spPr bwMode="auto">
          <a:xfrm rot="5400000" flipH="1" flipV="1">
            <a:off x="2563179" y="934462"/>
            <a:ext cx="763288" cy="218040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直線矢印コネクタ 256"/>
          <p:cNvCxnSpPr/>
          <p:nvPr/>
        </p:nvCxnSpPr>
        <p:spPr bwMode="auto">
          <a:xfrm rot="5400000">
            <a:off x="3538820" y="2037481"/>
            <a:ext cx="903340" cy="10391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直線矢印コネクタ 258"/>
          <p:cNvCxnSpPr/>
          <p:nvPr/>
        </p:nvCxnSpPr>
        <p:spPr bwMode="auto">
          <a:xfrm rot="5400000" flipV="1">
            <a:off x="4555541" y="1914823"/>
            <a:ext cx="0" cy="125257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41" name="Rectangle 25"/>
          <p:cNvSpPr>
            <a:spLocks noChangeArrowheads="1"/>
          </p:cNvSpPr>
          <p:nvPr/>
        </p:nvSpPr>
        <p:spPr bwMode="auto">
          <a:xfrm rot="2700000">
            <a:off x="5180778" y="2427705"/>
            <a:ext cx="57772" cy="32659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pPr defTabSz="1042744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2342" name="Rectangle 25"/>
          <p:cNvSpPr>
            <a:spLocks noChangeArrowheads="1"/>
          </p:cNvSpPr>
          <p:nvPr/>
        </p:nvSpPr>
        <p:spPr bwMode="auto">
          <a:xfrm rot="2700000">
            <a:off x="4913563" y="1820226"/>
            <a:ext cx="57771" cy="32659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pPr defTabSz="1042744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264" name="直線矢印コネクタ 263"/>
          <p:cNvCxnSpPr/>
          <p:nvPr/>
        </p:nvCxnSpPr>
        <p:spPr bwMode="auto">
          <a:xfrm rot="5400000" flipH="1">
            <a:off x="4882782" y="2191297"/>
            <a:ext cx="423660" cy="17443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44" name="AutoShape 31"/>
          <p:cNvSpPr>
            <a:spLocks noChangeArrowheads="1"/>
          </p:cNvSpPr>
          <p:nvPr/>
        </p:nvSpPr>
        <p:spPr bwMode="auto">
          <a:xfrm rot="10800000">
            <a:off x="6321208" y="1844346"/>
            <a:ext cx="77938" cy="399150"/>
          </a:xfrm>
          <a:prstGeom prst="flowChartTerminator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pPr defTabSz="1042744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2345" name="AutoShape 31"/>
          <p:cNvSpPr>
            <a:spLocks noChangeArrowheads="1"/>
          </p:cNvSpPr>
          <p:nvPr/>
        </p:nvSpPr>
        <p:spPr bwMode="auto">
          <a:xfrm rot="10800000">
            <a:off x="5603067" y="1837345"/>
            <a:ext cx="77938" cy="397400"/>
          </a:xfrm>
          <a:prstGeom prst="flowChartTerminator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pPr defTabSz="1042744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72" name="正方形/長方形 271"/>
          <p:cNvSpPr/>
          <p:nvPr/>
        </p:nvSpPr>
        <p:spPr bwMode="auto">
          <a:xfrm rot="5400000">
            <a:off x="5738350" y="1500773"/>
            <a:ext cx="519945" cy="1098554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 defTabSz="1042744"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cxnSp>
        <p:nvCxnSpPr>
          <p:cNvPr id="267" name="直線矢印コネクタ 266"/>
          <p:cNvCxnSpPr/>
          <p:nvPr/>
        </p:nvCxnSpPr>
        <p:spPr bwMode="auto">
          <a:xfrm rot="5400000" flipV="1">
            <a:off x="6778174" y="261590"/>
            <a:ext cx="15756" cy="359442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矢印コネクタ 151"/>
          <p:cNvCxnSpPr/>
          <p:nvPr/>
        </p:nvCxnSpPr>
        <p:spPr bwMode="auto">
          <a:xfrm rot="5400000" flipV="1">
            <a:off x="7606397" y="3047051"/>
            <a:ext cx="1953736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51" name="Rectangle 25"/>
          <p:cNvSpPr>
            <a:spLocks noChangeArrowheads="1"/>
          </p:cNvSpPr>
          <p:nvPr/>
        </p:nvSpPr>
        <p:spPr bwMode="auto">
          <a:xfrm rot="2700000">
            <a:off x="8597059" y="3866749"/>
            <a:ext cx="57772" cy="32659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pPr defTabSz="1042744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2352" name="Rectangle 27"/>
          <p:cNvSpPr>
            <a:spLocks noChangeArrowheads="1"/>
          </p:cNvSpPr>
          <p:nvPr/>
        </p:nvSpPr>
        <p:spPr bwMode="auto">
          <a:xfrm rot="10800000">
            <a:off x="7985740" y="3820842"/>
            <a:ext cx="83504" cy="399150"/>
          </a:xfrm>
          <a:prstGeom prst="rect">
            <a:avLst/>
          </a:prstGeom>
          <a:solidFill>
            <a:srgbClr val="FFCC99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pPr defTabSz="1042744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2353" name="Rectangle 27"/>
          <p:cNvSpPr>
            <a:spLocks noChangeArrowheads="1"/>
          </p:cNvSpPr>
          <p:nvPr/>
        </p:nvSpPr>
        <p:spPr bwMode="auto">
          <a:xfrm rot="10800000">
            <a:off x="8132337" y="3829596"/>
            <a:ext cx="83506" cy="399150"/>
          </a:xfrm>
          <a:prstGeom prst="rect">
            <a:avLst/>
          </a:prstGeom>
          <a:solidFill>
            <a:srgbClr val="FFCC99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pPr defTabSz="1042744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156" name="直線矢印コネクタ 155"/>
          <p:cNvCxnSpPr/>
          <p:nvPr/>
        </p:nvCxnSpPr>
        <p:spPr bwMode="auto">
          <a:xfrm rot="5400000">
            <a:off x="8053527" y="3492430"/>
            <a:ext cx="1750" cy="105773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線矢印コネクタ 165"/>
          <p:cNvCxnSpPr/>
          <p:nvPr/>
        </p:nvCxnSpPr>
        <p:spPr bwMode="auto">
          <a:xfrm flipH="1" flipV="1">
            <a:off x="7508834" y="1526541"/>
            <a:ext cx="1856" cy="247462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62" name="テキスト ボックス 31"/>
          <p:cNvSpPr txBox="1">
            <a:spLocks noChangeArrowheads="1"/>
          </p:cNvSpPr>
          <p:nvPr/>
        </p:nvSpPr>
        <p:spPr bwMode="auto">
          <a:xfrm rot="5400000">
            <a:off x="5491978" y="3499163"/>
            <a:ext cx="1029388" cy="32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defTabSz="1042744"/>
            <a:r>
              <a:rPr lang="en-US" altLang="ja-JP" sz="1400" b="1">
                <a:solidFill>
                  <a:srgbClr val="C0504D"/>
                </a:solidFill>
              </a:rPr>
              <a:t>INPUT</a:t>
            </a:r>
            <a:endParaRPr lang="ja-JP" altLang="en-US" sz="1400" b="1">
              <a:solidFill>
                <a:srgbClr val="C0504D"/>
              </a:solidFill>
            </a:endParaRPr>
          </a:p>
        </p:txBody>
      </p:sp>
      <p:sp>
        <p:nvSpPr>
          <p:cNvPr id="12363" name="テキスト ボックス 200"/>
          <p:cNvSpPr txBox="1">
            <a:spLocks noChangeArrowheads="1"/>
          </p:cNvSpPr>
          <p:nvPr/>
        </p:nvSpPr>
        <p:spPr bwMode="auto">
          <a:xfrm rot="5400000">
            <a:off x="7103623" y="3351285"/>
            <a:ext cx="1029388" cy="32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defTabSz="1042744"/>
            <a:r>
              <a:rPr lang="en-US" altLang="ja-JP" sz="1400" b="1">
                <a:solidFill>
                  <a:srgbClr val="C0504D"/>
                </a:solidFill>
              </a:rPr>
              <a:t>OUTPUT</a:t>
            </a:r>
            <a:endParaRPr lang="ja-JP" altLang="en-US" sz="1400" b="1">
              <a:solidFill>
                <a:srgbClr val="C0504D"/>
              </a:solidFill>
            </a:endParaRPr>
          </a:p>
        </p:txBody>
      </p:sp>
      <p:cxnSp>
        <p:nvCxnSpPr>
          <p:cNvPr id="201" name="直線矢印コネクタ 200"/>
          <p:cNvCxnSpPr/>
          <p:nvPr/>
        </p:nvCxnSpPr>
        <p:spPr bwMode="auto">
          <a:xfrm rot="5400000">
            <a:off x="3114494" y="2617263"/>
            <a:ext cx="1944984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66" name="テキスト ボックス 95"/>
          <p:cNvSpPr txBox="1">
            <a:spLocks noChangeArrowheads="1"/>
          </p:cNvSpPr>
          <p:nvPr/>
        </p:nvSpPr>
        <p:spPr bwMode="auto">
          <a:xfrm rot="5400000">
            <a:off x="3201809" y="2671975"/>
            <a:ext cx="803553" cy="32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defTabSz="1042744"/>
            <a:r>
              <a:rPr lang="en-US" altLang="ja-JP" sz="1400">
                <a:solidFill>
                  <a:prstClr val="black"/>
                </a:solidFill>
              </a:rPr>
              <a:t>1pass</a:t>
            </a:r>
            <a:endParaRPr lang="ja-JP" altLang="en-US" sz="1400">
              <a:solidFill>
                <a:prstClr val="black"/>
              </a:solidFill>
            </a:endParaRPr>
          </a:p>
        </p:txBody>
      </p:sp>
      <p:sp>
        <p:nvSpPr>
          <p:cNvPr id="12367" name="テキスト ボックス 95"/>
          <p:cNvSpPr txBox="1">
            <a:spLocks noChangeArrowheads="1"/>
          </p:cNvSpPr>
          <p:nvPr/>
        </p:nvSpPr>
        <p:spPr bwMode="auto">
          <a:xfrm rot="5400000">
            <a:off x="3905016" y="3254122"/>
            <a:ext cx="1202704" cy="32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defTabSz="1042744"/>
            <a:r>
              <a:rPr lang="en-US" altLang="ja-JP" sz="1400" dirty="0">
                <a:solidFill>
                  <a:prstClr val="black"/>
                </a:solidFill>
              </a:rPr>
              <a:t>10-15pass</a:t>
            </a:r>
            <a:endParaRPr lang="ja-JP" altLang="en-US" sz="1400" dirty="0">
              <a:solidFill>
                <a:prstClr val="black"/>
              </a:solidFill>
            </a:endParaRPr>
          </a:p>
        </p:txBody>
      </p:sp>
      <p:sp>
        <p:nvSpPr>
          <p:cNvPr id="12369" name="Rectangle 25"/>
          <p:cNvSpPr>
            <a:spLocks noChangeArrowheads="1"/>
          </p:cNvSpPr>
          <p:nvPr/>
        </p:nvSpPr>
        <p:spPr bwMode="auto">
          <a:xfrm rot="8100000">
            <a:off x="8607388" y="1868857"/>
            <a:ext cx="61238" cy="30636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pPr defTabSz="1042744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2370" name="Rectangle 33"/>
          <p:cNvSpPr>
            <a:spLocks noChangeArrowheads="1"/>
          </p:cNvSpPr>
          <p:nvPr/>
        </p:nvSpPr>
        <p:spPr bwMode="auto">
          <a:xfrm>
            <a:off x="6458528" y="3850605"/>
            <a:ext cx="506597" cy="31862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pPr algn="ctr" defTabSz="1042744"/>
            <a:r>
              <a:rPr lang="ja-JP" altLang="en-US">
                <a:solidFill>
                  <a:prstClr val="black"/>
                </a:solidFill>
                <a:latin typeface="Calibri"/>
                <a:ea typeface="ＭＳ Ｐゴシック"/>
              </a:rPr>
              <a:t>←</a:t>
            </a:r>
          </a:p>
        </p:txBody>
      </p:sp>
      <p:sp>
        <p:nvSpPr>
          <p:cNvPr id="12371" name="Rectangle 27"/>
          <p:cNvSpPr>
            <a:spLocks noChangeArrowheads="1"/>
          </p:cNvSpPr>
          <p:nvPr/>
        </p:nvSpPr>
        <p:spPr bwMode="auto">
          <a:xfrm rot="10800000">
            <a:off x="6111517" y="3812088"/>
            <a:ext cx="83504" cy="399150"/>
          </a:xfrm>
          <a:prstGeom prst="rect">
            <a:avLst/>
          </a:prstGeom>
          <a:solidFill>
            <a:srgbClr val="FFCC99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pPr defTabSz="1042744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2372" name="Rectangle 27"/>
          <p:cNvSpPr>
            <a:spLocks noChangeArrowheads="1"/>
          </p:cNvSpPr>
          <p:nvPr/>
        </p:nvSpPr>
        <p:spPr bwMode="auto">
          <a:xfrm rot="10800000">
            <a:off x="6258114" y="3820843"/>
            <a:ext cx="83506" cy="399150"/>
          </a:xfrm>
          <a:prstGeom prst="rect">
            <a:avLst/>
          </a:prstGeom>
          <a:solidFill>
            <a:srgbClr val="FFCC99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pPr defTabSz="1042744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228" name="直線矢印コネクタ 227"/>
          <p:cNvCxnSpPr/>
          <p:nvPr/>
        </p:nvCxnSpPr>
        <p:spPr bwMode="auto">
          <a:xfrm rot="5400000">
            <a:off x="6158224" y="3755269"/>
            <a:ext cx="10504" cy="52329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直線矢印コネクタ 237"/>
          <p:cNvCxnSpPr/>
          <p:nvPr/>
        </p:nvCxnSpPr>
        <p:spPr bwMode="auto">
          <a:xfrm rot="5400000">
            <a:off x="7267597" y="3794938"/>
            <a:ext cx="0" cy="48247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AutoShape 31"/>
          <p:cNvSpPr>
            <a:spLocks noChangeArrowheads="1"/>
          </p:cNvSpPr>
          <p:nvPr/>
        </p:nvSpPr>
        <p:spPr bwMode="auto">
          <a:xfrm rot="12473878">
            <a:off x="3298702" y="2798745"/>
            <a:ext cx="86160" cy="484553"/>
          </a:xfrm>
          <a:prstGeom prst="flowChartTerminator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pPr defTabSz="1042744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1431" y="4309578"/>
            <a:ext cx="7342278" cy="320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上下矢印 11"/>
          <p:cNvSpPr/>
          <p:nvPr/>
        </p:nvSpPr>
        <p:spPr>
          <a:xfrm rot="4497575">
            <a:off x="3769308" y="1181121"/>
            <a:ext cx="215047" cy="37397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73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 algn="r">
              <a:defRPr/>
            </a:pPr>
            <a:fld id="{564B4DE4-18C0-CA4C-B6F1-505553AAF7C8}" type="slidenum">
              <a:rPr lang="en-US" altLang="ja-JP" smtClean="0"/>
              <a:pPr algn="r">
                <a:defRPr/>
              </a:pPr>
              <a:t>35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0496647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88353" y="128619"/>
            <a:ext cx="9619774" cy="476453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Spectrum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523" y="706649"/>
            <a:ext cx="9511420" cy="681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 algn="r">
              <a:defRPr/>
            </a:pPr>
            <a:fld id="{564B4DE4-18C0-CA4C-B6F1-505553AAF7C8}" type="slidenum">
              <a:rPr lang="en-US" altLang="ja-JP" smtClean="0"/>
              <a:pPr algn="r">
                <a:defRPr/>
              </a:pPr>
              <a:t>36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2012253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422" y="1945551"/>
            <a:ext cx="1672413" cy="1497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5664" y="128619"/>
            <a:ext cx="10521482" cy="555862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Simplify and stabilize our laser system without pulse shaping</a:t>
            </a:r>
            <a:endParaRPr lang="ja-JP" altLang="en-US" sz="3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77466" y="1292282"/>
            <a:ext cx="2020125" cy="843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104274" tIns="52138" rIns="104274" bIns="52138" rtlCol="0">
            <a:spAutoFit/>
          </a:bodyPr>
          <a:lstStyle/>
          <a:p>
            <a:pPr algn="ctr" defTabSz="1042744"/>
            <a:r>
              <a:rPr lang="en-US" altLang="ja-JP" sz="1600" dirty="0">
                <a:solidFill>
                  <a:prstClr val="black"/>
                </a:solidFill>
                <a:latin typeface="Calibri"/>
                <a:ea typeface="ＭＳ Ｐゴシック"/>
              </a:rPr>
              <a:t>Yb-doped fiber oscillator</a:t>
            </a:r>
            <a:r>
              <a:rPr lang="ja-JP" altLang="en-US" sz="1600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1600" dirty="0">
                <a:solidFill>
                  <a:prstClr val="black"/>
                </a:solidFill>
                <a:latin typeface="Calibri"/>
                <a:ea typeface="ＭＳ Ｐゴシック"/>
              </a:rPr>
              <a:t>with Transmission grating</a:t>
            </a:r>
            <a:endParaRPr lang="ja-JP" altLang="en-US" sz="1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246774" y="1274520"/>
            <a:ext cx="1654860" cy="10747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104274" tIns="52138" rIns="104274" bIns="52138" rtlCol="0">
            <a:spAutoFit/>
          </a:bodyPr>
          <a:lstStyle/>
          <a:p>
            <a:pPr algn="ctr" defTabSz="1042744"/>
            <a:r>
              <a:rPr lang="en-US" altLang="ja-JP" b="1" dirty="0">
                <a:solidFill>
                  <a:prstClr val="black"/>
                </a:solidFill>
                <a:latin typeface="Calibri"/>
                <a:ea typeface="ＭＳ Ｐゴシック"/>
              </a:rPr>
              <a:t>PCF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/>
              </a:rPr>
              <a:t>Yb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-doped fiber  amplifier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403017" y="1389775"/>
            <a:ext cx="907888" cy="7516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104274" tIns="52138" rIns="104274" bIns="52138" rtlCol="0">
            <a:spAutoFit/>
          </a:bodyPr>
          <a:lstStyle/>
          <a:p>
            <a:pPr algn="ctr" defTabSz="1042744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Pulse picker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696290" y="3607104"/>
            <a:ext cx="4277482" cy="7516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lIns="104274" tIns="52138" rIns="104274" bIns="52138" rtlCol="0">
            <a:spAutoFit/>
          </a:bodyPr>
          <a:lstStyle/>
          <a:p>
            <a:pPr algn="ctr" defTabSz="1042744"/>
            <a:r>
              <a:rPr lang="en-US" altLang="ja-JP" b="1" dirty="0" err="1">
                <a:solidFill>
                  <a:prstClr val="black"/>
                </a:solidFill>
                <a:latin typeface="Calibri"/>
                <a:ea typeface="ＭＳ Ｐゴシック"/>
              </a:rPr>
              <a:t>Commertial</a:t>
            </a:r>
            <a:r>
              <a:rPr lang="en-US" altLang="ja-JP" b="1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b="1" dirty="0" err="1">
                <a:solidFill>
                  <a:prstClr val="black"/>
                </a:solidFill>
                <a:latin typeface="Calibri"/>
                <a:ea typeface="ＭＳ Ｐゴシック"/>
              </a:rPr>
              <a:t>Nd:YAG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 rod</a:t>
            </a:r>
          </a:p>
          <a:p>
            <a:pPr algn="ctr" defTabSz="1042744"/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/>
              </a:rPr>
              <a:t>multipass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 amplifier (10 Hz </a:t>
            </a:r>
            <a:r>
              <a:rPr lang="en-US" altLang="ja-JP" b="1" dirty="0">
                <a:solidFill>
                  <a:srgbClr val="FF0000"/>
                </a:solidFill>
                <a:latin typeface="Calibri"/>
                <a:ea typeface="ＭＳ Ｐゴシック"/>
              </a:rPr>
              <a:t>=&gt; 50 Hz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937268" y="1240344"/>
            <a:ext cx="2572169" cy="10747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lIns="104274" tIns="52138" rIns="104274" bIns="52138" rtlCol="0">
            <a:spAutoFit/>
          </a:bodyPr>
          <a:lstStyle/>
          <a:p>
            <a:pPr algn="ctr" defTabSz="1042744"/>
            <a:r>
              <a:rPr lang="en-US" altLang="ja-JP" b="1" dirty="0">
                <a:solidFill>
                  <a:prstClr val="black"/>
                </a:solidFill>
                <a:latin typeface="Calibri"/>
                <a:ea typeface="ＭＳ Ｐゴシック"/>
              </a:rPr>
              <a:t>Yb:YAG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 thin-disk </a:t>
            </a:r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/>
              </a:rPr>
              <a:t>multipass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 amplifier</a:t>
            </a:r>
          </a:p>
          <a:p>
            <a:pPr algn="ctr" defTabSz="1042744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(25 Hz)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2" name="右矢印 11"/>
          <p:cNvSpPr/>
          <p:nvPr/>
        </p:nvSpPr>
        <p:spPr>
          <a:xfrm>
            <a:off x="3230002" y="1616400"/>
            <a:ext cx="984933" cy="236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4" name="右矢印 13"/>
          <p:cNvSpPr/>
          <p:nvPr/>
        </p:nvSpPr>
        <p:spPr>
          <a:xfrm>
            <a:off x="5935853" y="1616400"/>
            <a:ext cx="467164" cy="236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8" name="右矢印 17"/>
          <p:cNvSpPr/>
          <p:nvPr/>
        </p:nvSpPr>
        <p:spPr>
          <a:xfrm>
            <a:off x="5015344" y="3863309"/>
            <a:ext cx="505031" cy="236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374259" y="975240"/>
            <a:ext cx="1338689" cy="382305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algn="ctr" defTabSz="1042744"/>
            <a:r>
              <a:rPr lang="en-US" altLang="ja-JP" sz="1800" dirty="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114.2 MHz</a:t>
            </a:r>
            <a:endParaRPr lang="ja-JP" altLang="en-US" sz="1800" dirty="0">
              <a:solidFill>
                <a:prstClr val="black"/>
              </a:solidFill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712948" y="1178885"/>
            <a:ext cx="1935953" cy="351528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algn="ctr" defTabSz="1042744"/>
            <a:r>
              <a:rPr lang="en-US" altLang="ja-JP" sz="1600" dirty="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@ 1030 nm</a:t>
            </a:r>
            <a:endParaRPr lang="ja-JP" altLang="en-US" sz="1600" dirty="0">
              <a:solidFill>
                <a:prstClr val="black"/>
              </a:solidFill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41" name="右矢印 40"/>
          <p:cNvSpPr/>
          <p:nvPr/>
        </p:nvSpPr>
        <p:spPr>
          <a:xfrm rot="5400000">
            <a:off x="1640224" y="2620546"/>
            <a:ext cx="1277518" cy="2501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256979" y="2235951"/>
            <a:ext cx="1319590" cy="351528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algn="ctr" defTabSz="1042744"/>
            <a:r>
              <a:rPr lang="en-US" altLang="ja-JP" sz="1600" dirty="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@ 1064 nm</a:t>
            </a:r>
            <a:endParaRPr lang="ja-JP" altLang="en-US" sz="1600" dirty="0">
              <a:solidFill>
                <a:prstClr val="black"/>
              </a:solidFill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576631" y="3477876"/>
            <a:ext cx="1654860" cy="10747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104274" tIns="52138" rIns="104274" bIns="52138" rtlCol="0">
            <a:spAutoFit/>
          </a:bodyPr>
          <a:lstStyle/>
          <a:p>
            <a:pPr algn="ctr" defTabSz="1042744"/>
            <a:r>
              <a:rPr lang="en-US" altLang="ja-JP" b="1" dirty="0">
                <a:solidFill>
                  <a:prstClr val="black"/>
                </a:solidFill>
                <a:latin typeface="Calibri"/>
                <a:ea typeface="ＭＳ Ｐゴシック"/>
              </a:rPr>
              <a:t>LIEKKI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/>
              </a:rPr>
              <a:t>Yb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-doped fiber  amplifier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4" name="右矢印 43"/>
          <p:cNvSpPr/>
          <p:nvPr/>
        </p:nvSpPr>
        <p:spPr>
          <a:xfrm>
            <a:off x="7443501" y="1616400"/>
            <a:ext cx="467164" cy="236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3948669" y="3630450"/>
            <a:ext cx="907888" cy="7516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104274" tIns="52138" rIns="104274" bIns="52138" rtlCol="0">
            <a:spAutoFit/>
          </a:bodyPr>
          <a:lstStyle/>
          <a:p>
            <a:pPr algn="ctr" defTabSz="1042744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Pulse picker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6" name="右矢印 45"/>
          <p:cNvSpPr/>
          <p:nvPr/>
        </p:nvSpPr>
        <p:spPr>
          <a:xfrm>
            <a:off x="3346360" y="3845485"/>
            <a:ext cx="467164" cy="236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51" name="テキスト ボックス 48"/>
          <p:cNvSpPr txBox="1">
            <a:spLocks noChangeArrowheads="1"/>
          </p:cNvSpPr>
          <p:nvPr/>
        </p:nvSpPr>
        <p:spPr bwMode="auto">
          <a:xfrm>
            <a:off x="3398222" y="4947574"/>
            <a:ext cx="1495839" cy="30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74" tIns="52138" rIns="104274" bIns="52138">
            <a:spAutoFit/>
          </a:bodyPr>
          <a:lstStyle/>
          <a:p>
            <a:pPr algn="ctr" defTabSz="1042744"/>
            <a:r>
              <a:rPr lang="en-US" altLang="ja-JP" sz="1300" dirty="0">
                <a:solidFill>
                  <a:prstClr val="black"/>
                </a:solidFill>
                <a:latin typeface="Times New Roman" pitchFamily="18" charset="0"/>
                <a:ea typeface="HG明朝E" pitchFamily="17" charset="-128"/>
              </a:rPr>
              <a:t>Grating pair</a:t>
            </a:r>
            <a:endParaRPr lang="ja-JP" altLang="en-US" sz="1300" dirty="0">
              <a:solidFill>
                <a:prstClr val="black"/>
              </a:solidFill>
              <a:latin typeface="Times New Roman" pitchFamily="18" charset="0"/>
              <a:ea typeface="HG明朝E" pitchFamily="17" charset="-128"/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7076180" y="5036588"/>
            <a:ext cx="2368803" cy="751625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algn="ctr" defTabSz="1042744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Fiber Amplifier @1030 nm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7053188" y="6340593"/>
            <a:ext cx="2368803" cy="751625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algn="ctr" defTabSz="1042744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Fiber Amplifier</a:t>
            </a:r>
            <a:r>
              <a:rPr lang="ja-JP" altLang="en-US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@1064 nm</a:t>
            </a:r>
          </a:p>
        </p:txBody>
      </p:sp>
      <p:grpSp>
        <p:nvGrpSpPr>
          <p:cNvPr id="100" name="グループ化 99"/>
          <p:cNvGrpSpPr/>
          <p:nvPr/>
        </p:nvGrpSpPr>
        <p:grpSpPr>
          <a:xfrm flipH="1">
            <a:off x="1270521" y="3142899"/>
            <a:ext cx="5968792" cy="5879508"/>
            <a:chOff x="2820856" y="2842432"/>
            <a:chExt cx="5106229" cy="5331544"/>
          </a:xfrm>
        </p:grpSpPr>
        <p:cxnSp>
          <p:nvCxnSpPr>
            <p:cNvPr id="47" name="AutoShape 14"/>
            <p:cNvCxnSpPr>
              <a:cxnSpLocks noChangeShapeType="1"/>
              <a:endCxn id="50" idx="1"/>
            </p:cNvCxnSpPr>
            <p:nvPr/>
          </p:nvCxnSpPr>
          <p:spPr bwMode="auto">
            <a:xfrm>
              <a:off x="6507602" y="4765630"/>
              <a:ext cx="878014" cy="11963"/>
            </a:xfrm>
            <a:prstGeom prst="straightConnector1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</p:spPr>
        </p:cxnSp>
        <p:cxnSp>
          <p:nvCxnSpPr>
            <p:cNvPr id="48" name="AutoShape 17"/>
            <p:cNvCxnSpPr>
              <a:cxnSpLocks noChangeShapeType="1"/>
              <a:endCxn id="50" idx="1"/>
            </p:cNvCxnSpPr>
            <p:nvPr/>
          </p:nvCxnSpPr>
          <p:spPr bwMode="auto">
            <a:xfrm flipV="1">
              <a:off x="7353641" y="4777593"/>
              <a:ext cx="31975" cy="760421"/>
            </a:xfrm>
            <a:prstGeom prst="straightConnector1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</p:spPr>
        </p:cxnSp>
        <p:sp>
          <p:nvSpPr>
            <p:cNvPr id="50" name="Rectangle 16"/>
            <p:cNvSpPr>
              <a:spLocks noChangeArrowheads="1"/>
            </p:cNvSpPr>
            <p:nvPr/>
          </p:nvSpPr>
          <p:spPr bwMode="auto">
            <a:xfrm rot="18900000" flipV="1">
              <a:off x="7372044" y="4648154"/>
              <a:ext cx="92677" cy="193347"/>
            </a:xfrm>
            <a:prstGeom prst="rect">
              <a:avLst/>
            </a:prstGeom>
            <a:solidFill>
              <a:srgbClr val="C0C0C0">
                <a:alpha val="50195"/>
              </a:srgbClr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1042744"/>
              <a:endParaRPr lang="ja-JP" altLang="en-US" sz="130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endParaRPr>
            </a:p>
          </p:txBody>
        </p:sp>
        <p:grpSp>
          <p:nvGrpSpPr>
            <p:cNvPr id="52" name="Group 3"/>
            <p:cNvGrpSpPr>
              <a:grpSpLocks/>
            </p:cNvGrpSpPr>
            <p:nvPr/>
          </p:nvGrpSpPr>
          <p:grpSpPr bwMode="auto">
            <a:xfrm rot="20040000" flipH="1">
              <a:off x="6470439" y="4463727"/>
              <a:ext cx="74325" cy="693948"/>
              <a:chOff x="3605" y="12072"/>
              <a:chExt cx="540" cy="1716"/>
            </a:xfrm>
          </p:grpSpPr>
          <p:sp>
            <p:nvSpPr>
              <p:cNvPr id="53" name="Rectangle 4"/>
              <p:cNvSpPr>
                <a:spLocks noChangeArrowheads="1"/>
              </p:cNvSpPr>
              <p:nvPr/>
            </p:nvSpPr>
            <p:spPr bwMode="auto">
              <a:xfrm>
                <a:off x="3605" y="12072"/>
                <a:ext cx="360" cy="171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1042744"/>
                <a:endParaRPr lang="ja-JP" altLang="en-US" sz="1300">
                  <a:solidFill>
                    <a:prstClr val="black"/>
                  </a:solidFill>
                  <a:latin typeface="Times New Roman" pitchFamily="18" charset="0"/>
                  <a:ea typeface="ＭＳ Ｐゴシック"/>
                  <a:cs typeface="Times New Roman" pitchFamily="18" charset="0"/>
                </a:endParaRPr>
              </a:p>
            </p:txBody>
          </p:sp>
          <p:sp>
            <p:nvSpPr>
              <p:cNvPr id="54" name="Rectangle 5"/>
              <p:cNvSpPr>
                <a:spLocks noChangeArrowheads="1"/>
              </p:cNvSpPr>
              <p:nvPr/>
            </p:nvSpPr>
            <p:spPr bwMode="auto">
              <a:xfrm>
                <a:off x="3965" y="12072"/>
                <a:ext cx="180" cy="1716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1042744"/>
                <a:endParaRPr lang="ja-JP" altLang="en-US" sz="1300">
                  <a:solidFill>
                    <a:prstClr val="black"/>
                  </a:solidFill>
                  <a:latin typeface="Times New Roman" pitchFamily="18" charset="0"/>
                  <a:ea typeface="ＭＳ Ｐゴシック"/>
                  <a:cs typeface="Times New Roman" pitchFamily="18" charset="0"/>
                </a:endParaRPr>
              </a:p>
            </p:txBody>
          </p:sp>
        </p:grpSp>
        <p:sp>
          <p:nvSpPr>
            <p:cNvPr id="55" name="Line 7"/>
            <p:cNvSpPr>
              <a:spLocks noChangeShapeType="1"/>
            </p:cNvSpPr>
            <p:nvPr/>
          </p:nvSpPr>
          <p:spPr bwMode="auto">
            <a:xfrm flipH="1">
              <a:off x="5584691" y="4769884"/>
              <a:ext cx="922910" cy="27386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042744"/>
              <a:endParaRPr lang="ja-JP" altLang="en-US" sz="130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56" name="Line 8"/>
            <p:cNvSpPr>
              <a:spLocks noChangeShapeType="1"/>
            </p:cNvSpPr>
            <p:nvPr/>
          </p:nvSpPr>
          <p:spPr bwMode="auto">
            <a:xfrm flipH="1">
              <a:off x="6046145" y="4769883"/>
              <a:ext cx="461453" cy="123447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042744"/>
              <a:endParaRPr lang="ja-JP" altLang="en-US" sz="130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57" name="Line 10"/>
            <p:cNvSpPr>
              <a:spLocks noChangeShapeType="1"/>
            </p:cNvSpPr>
            <p:nvPr/>
          </p:nvSpPr>
          <p:spPr bwMode="auto">
            <a:xfrm flipH="1" flipV="1">
              <a:off x="4964898" y="5374543"/>
              <a:ext cx="38398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042744"/>
              <a:endParaRPr lang="ja-JP" altLang="en-US" sz="130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endParaRPr>
            </a:p>
          </p:txBody>
        </p:sp>
        <p:cxnSp>
          <p:nvCxnSpPr>
            <p:cNvPr id="58" name="直線コネクタ 72"/>
            <p:cNvCxnSpPr>
              <a:cxnSpLocks noChangeShapeType="1"/>
            </p:cNvCxnSpPr>
            <p:nvPr/>
          </p:nvCxnSpPr>
          <p:spPr bwMode="auto">
            <a:xfrm flipH="1" flipV="1">
              <a:off x="4975525" y="5158994"/>
              <a:ext cx="385110" cy="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  <p:grpSp>
          <p:nvGrpSpPr>
            <p:cNvPr id="59" name="Group 3"/>
            <p:cNvGrpSpPr>
              <a:grpSpLocks/>
            </p:cNvGrpSpPr>
            <p:nvPr/>
          </p:nvGrpSpPr>
          <p:grpSpPr bwMode="auto">
            <a:xfrm rot="20040000" flipH="1">
              <a:off x="5805406" y="4912058"/>
              <a:ext cx="139237" cy="1229441"/>
              <a:chOff x="3605" y="12072"/>
              <a:chExt cx="540" cy="1716"/>
            </a:xfrm>
          </p:grpSpPr>
          <p:sp>
            <p:nvSpPr>
              <p:cNvPr id="60" name="Rectangle 4"/>
              <p:cNvSpPr>
                <a:spLocks noChangeArrowheads="1"/>
              </p:cNvSpPr>
              <p:nvPr/>
            </p:nvSpPr>
            <p:spPr bwMode="auto">
              <a:xfrm>
                <a:off x="3605" y="12072"/>
                <a:ext cx="360" cy="171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1042744"/>
                <a:endParaRPr lang="ja-JP" altLang="en-US" sz="1300">
                  <a:solidFill>
                    <a:prstClr val="black"/>
                  </a:solidFill>
                  <a:latin typeface="Times New Roman" pitchFamily="18" charset="0"/>
                  <a:ea typeface="ＭＳ Ｐゴシック"/>
                  <a:cs typeface="Times New Roman" pitchFamily="18" charset="0"/>
                </a:endParaRPr>
              </a:p>
            </p:txBody>
          </p:sp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3965" y="12072"/>
                <a:ext cx="180" cy="1716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1042744"/>
                <a:endParaRPr lang="ja-JP" altLang="en-US" sz="1300">
                  <a:solidFill>
                    <a:prstClr val="black"/>
                  </a:solidFill>
                  <a:latin typeface="Times New Roman" pitchFamily="18" charset="0"/>
                  <a:ea typeface="ＭＳ Ｐゴシック"/>
                  <a:cs typeface="Times New Roman" pitchFamily="18" charset="0"/>
                </a:endParaRPr>
              </a:p>
            </p:txBody>
          </p:sp>
        </p:grpSp>
        <p:sp>
          <p:nvSpPr>
            <p:cNvPr id="62" name="円/楕円 61"/>
            <p:cNvSpPr/>
            <p:nvPr/>
          </p:nvSpPr>
          <p:spPr>
            <a:xfrm>
              <a:off x="4873705" y="5017683"/>
              <a:ext cx="101819" cy="4781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42744"/>
              <a:endParaRPr lang="ja-JP" alt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4652944" y="6156397"/>
              <a:ext cx="135485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042744"/>
              <a:r>
                <a:rPr lang="en-US" altLang="ja-JP" sz="1400" dirty="0">
                  <a:solidFill>
                    <a:prstClr val="black"/>
                  </a:solidFill>
                  <a:latin typeface="Calibri"/>
                  <a:ea typeface="ＭＳ Ｐゴシック"/>
                </a:rPr>
                <a:t>Spatially dispersed</a:t>
              </a:r>
              <a:endParaRPr lang="ja-JP" altLang="en-US" sz="140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64" name="テキスト ボックス 63"/>
            <p:cNvSpPr txBox="1"/>
            <p:nvPr/>
          </p:nvSpPr>
          <p:spPr>
            <a:xfrm>
              <a:off x="6750943" y="5518332"/>
              <a:ext cx="1176142" cy="5302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042744"/>
              <a:r>
                <a:rPr lang="en-US" altLang="ja-JP" sz="1600" dirty="0" err="1">
                  <a:solidFill>
                    <a:prstClr val="black"/>
                  </a:solidFill>
                  <a:latin typeface="Calibri"/>
                  <a:ea typeface="ＭＳ Ｐゴシック"/>
                </a:rPr>
                <a:t>Yb</a:t>
              </a:r>
              <a:r>
                <a:rPr lang="en-US" altLang="ja-JP" sz="1600" dirty="0">
                  <a:solidFill>
                    <a:prstClr val="black"/>
                  </a:solidFill>
                  <a:latin typeface="Calibri"/>
                  <a:ea typeface="ＭＳ Ｐゴシック"/>
                </a:rPr>
                <a:t> fiber Oscillator</a:t>
              </a:r>
              <a:endParaRPr lang="ja-JP" altLang="en-US" sz="160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67" name="Line 7"/>
            <p:cNvSpPr>
              <a:spLocks noChangeShapeType="1"/>
            </p:cNvSpPr>
            <p:nvPr/>
          </p:nvSpPr>
          <p:spPr bwMode="auto">
            <a:xfrm flipH="1">
              <a:off x="4940989" y="5644116"/>
              <a:ext cx="40789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042744"/>
              <a:endParaRPr lang="ja-JP" altLang="en-US" sz="130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endParaRPr>
            </a:p>
          </p:txBody>
        </p:sp>
        <p:grpSp>
          <p:nvGrpSpPr>
            <p:cNvPr id="74" name="グループ化 73"/>
            <p:cNvGrpSpPr/>
            <p:nvPr/>
          </p:nvGrpSpPr>
          <p:grpSpPr>
            <a:xfrm>
              <a:off x="5348443" y="4845952"/>
              <a:ext cx="0" cy="1308925"/>
              <a:chOff x="5076056" y="4670515"/>
              <a:chExt cx="0" cy="1308925"/>
            </a:xfrm>
          </p:grpSpPr>
          <p:cxnSp>
            <p:nvCxnSpPr>
              <p:cNvPr id="69" name="直線コネクタ 68"/>
              <p:cNvCxnSpPr/>
              <p:nvPr/>
            </p:nvCxnSpPr>
            <p:spPr>
              <a:xfrm>
                <a:off x="5076056" y="4670515"/>
                <a:ext cx="0" cy="31111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線コネクタ 71"/>
              <p:cNvCxnSpPr/>
              <p:nvPr/>
            </p:nvCxnSpPr>
            <p:spPr>
              <a:xfrm>
                <a:off x="5076056" y="5668322"/>
                <a:ext cx="0" cy="31111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コネクタ 72"/>
              <p:cNvCxnSpPr/>
              <p:nvPr/>
            </p:nvCxnSpPr>
            <p:spPr>
              <a:xfrm>
                <a:off x="5076056" y="5157561"/>
                <a:ext cx="0" cy="31111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Line 7"/>
            <p:cNvSpPr>
              <a:spLocks noChangeShapeType="1"/>
            </p:cNvSpPr>
            <p:nvPr/>
          </p:nvSpPr>
          <p:spPr bwMode="auto">
            <a:xfrm flipH="1">
              <a:off x="4940989" y="5843759"/>
              <a:ext cx="45389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042744"/>
              <a:endParaRPr lang="ja-JP" altLang="en-US" sz="130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77" name="Line 7"/>
            <p:cNvSpPr>
              <a:spLocks noChangeShapeType="1"/>
            </p:cNvSpPr>
            <p:nvPr/>
          </p:nvSpPr>
          <p:spPr bwMode="auto">
            <a:xfrm flipH="1">
              <a:off x="5360635" y="6004363"/>
              <a:ext cx="66737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042744"/>
              <a:endParaRPr lang="ja-JP" altLang="en-US" sz="130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78" name="Line 7"/>
            <p:cNvSpPr>
              <a:spLocks noChangeShapeType="1"/>
            </p:cNvSpPr>
            <p:nvPr/>
          </p:nvSpPr>
          <p:spPr bwMode="auto">
            <a:xfrm flipH="1">
              <a:off x="5379419" y="5043748"/>
              <a:ext cx="20527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042744"/>
              <a:endParaRPr lang="ja-JP" altLang="en-US" sz="130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endParaRPr>
            </a:p>
          </p:txBody>
        </p:sp>
        <p:grpSp>
          <p:nvGrpSpPr>
            <p:cNvPr id="79" name="グループ化 78"/>
            <p:cNvGrpSpPr/>
            <p:nvPr/>
          </p:nvGrpSpPr>
          <p:grpSpPr>
            <a:xfrm rot="10800000">
              <a:off x="2820856" y="5665561"/>
              <a:ext cx="2640072" cy="2508415"/>
              <a:chOff x="6002292" y="3199518"/>
              <a:chExt cx="4264493" cy="4051828"/>
            </a:xfrm>
          </p:grpSpPr>
          <p:sp>
            <p:nvSpPr>
              <p:cNvPr id="80" name="円弧 79"/>
              <p:cNvSpPr/>
              <p:nvPr/>
            </p:nvSpPr>
            <p:spPr>
              <a:xfrm flipV="1">
                <a:off x="6002292" y="3199518"/>
                <a:ext cx="4264493" cy="3910054"/>
              </a:xfrm>
              <a:prstGeom prst="arc">
                <a:avLst>
                  <a:gd name="adj1" fmla="val 15871355"/>
                  <a:gd name="adj2" fmla="val 19854470"/>
                </a:avLst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42744"/>
                <a:endParaRPr lang="ja-JP" altLang="en-US" sz="3200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81" name="フローチャート: 手作業 80"/>
              <p:cNvSpPr/>
              <p:nvPr/>
            </p:nvSpPr>
            <p:spPr>
              <a:xfrm rot="16200000" flipH="1">
                <a:off x="7782054" y="6765737"/>
                <a:ext cx="303692" cy="667526"/>
              </a:xfrm>
              <a:prstGeom prst="flowChartManualOperation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42744"/>
                <a:endParaRPr lang="ja-JP" altLang="en-US" sz="3200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</p:grpSp>
        <p:grpSp>
          <p:nvGrpSpPr>
            <p:cNvPr id="83" name="グループ化 82"/>
            <p:cNvGrpSpPr/>
            <p:nvPr/>
          </p:nvGrpSpPr>
          <p:grpSpPr>
            <a:xfrm rot="10800000" flipV="1">
              <a:off x="2820857" y="2842432"/>
              <a:ext cx="2640072" cy="2508415"/>
              <a:chOff x="6002292" y="3199518"/>
              <a:chExt cx="4264493" cy="4051828"/>
            </a:xfrm>
          </p:grpSpPr>
          <p:sp>
            <p:nvSpPr>
              <p:cNvPr id="84" name="円弧 83"/>
              <p:cNvSpPr/>
              <p:nvPr/>
            </p:nvSpPr>
            <p:spPr>
              <a:xfrm flipV="1">
                <a:off x="6002292" y="3199518"/>
                <a:ext cx="4264493" cy="3910054"/>
              </a:xfrm>
              <a:prstGeom prst="arc">
                <a:avLst>
                  <a:gd name="adj1" fmla="val 15871355"/>
                  <a:gd name="adj2" fmla="val 19854470"/>
                </a:avLst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42744"/>
                <a:endParaRPr lang="ja-JP" altLang="en-US" sz="3200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85" name="フローチャート: 手作業 84"/>
              <p:cNvSpPr/>
              <p:nvPr/>
            </p:nvSpPr>
            <p:spPr>
              <a:xfrm rot="16200000" flipH="1">
                <a:off x="7782054" y="6765737"/>
                <a:ext cx="303692" cy="667526"/>
              </a:xfrm>
              <a:prstGeom prst="flowChartManualOperation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42744"/>
                <a:endParaRPr lang="ja-JP" altLang="en-US" sz="3200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</p:grpSp>
        <p:cxnSp>
          <p:nvCxnSpPr>
            <p:cNvPr id="90" name="直線コネクタ 72"/>
            <p:cNvCxnSpPr>
              <a:cxnSpLocks noChangeShapeType="1"/>
            </p:cNvCxnSpPr>
            <p:nvPr/>
          </p:nvCxnSpPr>
          <p:spPr bwMode="auto">
            <a:xfrm flipH="1">
              <a:off x="4488595" y="5157070"/>
              <a:ext cx="411100" cy="977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92" name="直線コネクタ 72"/>
            <p:cNvCxnSpPr>
              <a:cxnSpLocks noChangeShapeType="1"/>
            </p:cNvCxnSpPr>
            <p:nvPr/>
          </p:nvCxnSpPr>
          <p:spPr bwMode="auto">
            <a:xfrm flipH="1" flipV="1">
              <a:off x="4488595" y="5256777"/>
              <a:ext cx="385110" cy="9407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  <p:sp>
          <p:nvSpPr>
            <p:cNvPr id="95" name="円/楕円 94"/>
            <p:cNvSpPr/>
            <p:nvPr/>
          </p:nvSpPr>
          <p:spPr>
            <a:xfrm>
              <a:off x="4863079" y="5526174"/>
              <a:ext cx="101819" cy="4781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42744"/>
              <a:endParaRPr lang="ja-JP" alt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cxnSp>
          <p:nvCxnSpPr>
            <p:cNvPr id="96" name="直線コネクタ 72"/>
            <p:cNvCxnSpPr>
              <a:cxnSpLocks noChangeShapeType="1"/>
            </p:cNvCxnSpPr>
            <p:nvPr/>
          </p:nvCxnSpPr>
          <p:spPr bwMode="auto">
            <a:xfrm flipH="1">
              <a:off x="4477969" y="5665561"/>
              <a:ext cx="411100" cy="977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97" name="直線コネクタ 72"/>
            <p:cNvCxnSpPr>
              <a:cxnSpLocks noChangeShapeType="1"/>
            </p:cNvCxnSpPr>
            <p:nvPr/>
          </p:nvCxnSpPr>
          <p:spPr bwMode="auto">
            <a:xfrm flipH="1" flipV="1">
              <a:off x="4477969" y="5765268"/>
              <a:ext cx="385110" cy="9407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5" name="テキスト ボックス 4"/>
          <p:cNvSpPr txBox="1"/>
          <p:nvPr/>
        </p:nvSpPr>
        <p:spPr>
          <a:xfrm>
            <a:off x="153982" y="1624031"/>
            <a:ext cx="906887" cy="382305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defTabSz="1042744"/>
            <a:r>
              <a:rPr lang="en-US" altLang="ja-JP" sz="1800" b="1" dirty="0">
                <a:solidFill>
                  <a:srgbClr val="0070C0"/>
                </a:solidFill>
                <a:latin typeface="Calibri"/>
                <a:ea typeface="ＭＳ Ｐゴシック"/>
              </a:rPr>
              <a:t>Menlo</a:t>
            </a:r>
            <a:endParaRPr lang="ja-JP" altLang="en-US" sz="1800" b="1" dirty="0">
              <a:solidFill>
                <a:srgbClr val="0070C0"/>
              </a:solidFill>
              <a:latin typeface="Calibri"/>
              <a:ea typeface="ＭＳ Ｐゴシック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315344" y="4436998"/>
            <a:ext cx="2828232" cy="659292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defTabSz="1042744"/>
            <a:r>
              <a:rPr lang="en-US" altLang="ja-JP" sz="1800" b="1" i="1" dirty="0" err="1">
                <a:solidFill>
                  <a:prstClr val="black"/>
                </a:solidFill>
                <a:latin typeface="Calibri"/>
                <a:ea typeface="ＭＳ Ｐゴシック"/>
              </a:rPr>
              <a:t>Optilab</a:t>
            </a:r>
            <a:r>
              <a:rPr lang="en-US" altLang="ja-JP" sz="1800" b="1" i="1" dirty="0">
                <a:solidFill>
                  <a:prstClr val="black"/>
                </a:solidFill>
                <a:latin typeface="Calibri"/>
                <a:ea typeface="ＭＳ Ｐゴシック"/>
              </a:rPr>
              <a:t>  YDFA-r-40-S, </a:t>
            </a:r>
            <a:r>
              <a:rPr lang="en-US" altLang="ja-JP" sz="1800" i="1" dirty="0">
                <a:solidFill>
                  <a:prstClr val="black"/>
                </a:solidFill>
                <a:latin typeface="Calibri"/>
                <a:ea typeface="ＭＳ Ｐゴシック"/>
              </a:rPr>
              <a:t>Output power of</a:t>
            </a:r>
            <a:r>
              <a:rPr lang="en-US" altLang="ja-JP" sz="1800" b="1" i="1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1800" b="1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20W</a:t>
            </a:r>
            <a:endParaRPr lang="en-US" altLang="ja-JP" sz="1800" b="1" i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125664" y="975238"/>
            <a:ext cx="10437310" cy="1669489"/>
          </a:xfrm>
          <a:prstGeom prst="roundRect">
            <a:avLst/>
          </a:prstGeom>
          <a:noFill/>
          <a:ln w="5715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66" name="角丸四角形 65"/>
          <p:cNvSpPr/>
          <p:nvPr/>
        </p:nvSpPr>
        <p:spPr>
          <a:xfrm>
            <a:off x="125664" y="3430110"/>
            <a:ext cx="10437310" cy="4004121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966354" y="605072"/>
            <a:ext cx="2519134" cy="428460"/>
          </a:xfrm>
          <a:prstGeom prst="rect">
            <a:avLst/>
          </a:prstGeom>
          <a:noFill/>
        </p:spPr>
        <p:txBody>
          <a:bodyPr wrap="none" lIns="104274" tIns="52138" rIns="104274" bIns="52138" rtlCol="0">
            <a:spAutoFit/>
          </a:bodyPr>
          <a:lstStyle/>
          <a:p>
            <a:pPr defTabSz="1042744"/>
            <a:r>
              <a:rPr lang="en-US" altLang="ja-JP" b="1" dirty="0">
                <a:solidFill>
                  <a:srgbClr val="00CC00"/>
                </a:solidFill>
                <a:latin typeface="Calibri"/>
                <a:ea typeface="ＭＳ Ｐゴシック"/>
              </a:rPr>
              <a:t>Existing laser system</a:t>
            </a:r>
            <a:endParaRPr lang="ja-JP" altLang="en-US" b="1" dirty="0">
              <a:solidFill>
                <a:srgbClr val="00CC00"/>
              </a:solidFill>
              <a:latin typeface="Calibri"/>
              <a:ea typeface="ＭＳ Ｐゴシック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4080267" y="2749112"/>
            <a:ext cx="6408270" cy="751625"/>
          </a:xfrm>
          <a:prstGeom prst="rect">
            <a:avLst/>
          </a:prstGeom>
          <a:noFill/>
        </p:spPr>
        <p:txBody>
          <a:bodyPr wrap="none" lIns="104274" tIns="52138" rIns="104274" bIns="52138" rtlCol="0">
            <a:spAutoFit/>
          </a:bodyPr>
          <a:lstStyle/>
          <a:p>
            <a:pPr defTabSz="1042744"/>
            <a:r>
              <a:rPr lang="en-US" altLang="ja-JP" b="1" dirty="0">
                <a:solidFill>
                  <a:srgbClr val="00B0F0"/>
                </a:solidFill>
                <a:latin typeface="Calibri"/>
                <a:ea typeface="ＭＳ Ｐゴシック"/>
              </a:rPr>
              <a:t>Simple </a:t>
            </a:r>
            <a:r>
              <a:rPr lang="en-US" altLang="ja-JP" b="1" dirty="0" err="1">
                <a:solidFill>
                  <a:srgbClr val="00B0F0"/>
                </a:solidFill>
                <a:latin typeface="Calibri"/>
                <a:ea typeface="ＭＳ Ｐゴシック"/>
              </a:rPr>
              <a:t>Nd</a:t>
            </a:r>
            <a:r>
              <a:rPr lang="en-US" altLang="ja-JP" b="1" dirty="0">
                <a:solidFill>
                  <a:srgbClr val="00B0F0"/>
                </a:solidFill>
                <a:latin typeface="Calibri"/>
                <a:ea typeface="ＭＳ Ｐゴシック"/>
              </a:rPr>
              <a:t> amplifier laser system without pulse shaping</a:t>
            </a:r>
            <a:br>
              <a:rPr lang="en-US" altLang="ja-JP" b="1" dirty="0">
                <a:solidFill>
                  <a:srgbClr val="00B0F0"/>
                </a:solidFill>
                <a:latin typeface="Calibri"/>
                <a:ea typeface="ＭＳ Ｐゴシック"/>
              </a:rPr>
            </a:br>
            <a:r>
              <a:rPr lang="en-US" altLang="ja-JP" b="1" dirty="0">
                <a:solidFill>
                  <a:srgbClr val="00B0F0"/>
                </a:solidFill>
                <a:latin typeface="Calibri"/>
                <a:ea typeface="ＭＳ Ｐゴシック"/>
              </a:rPr>
              <a:t>according to RF-Gun reviewer’s comment</a:t>
            </a:r>
            <a:endParaRPr lang="ja-JP" altLang="en-US" b="1" dirty="0">
              <a:solidFill>
                <a:srgbClr val="00B0F0"/>
              </a:solidFill>
              <a:latin typeface="Calibri"/>
              <a:ea typeface="ＭＳ Ｐゴシック"/>
            </a:endParaRPr>
          </a:p>
        </p:txBody>
      </p:sp>
      <p:sp>
        <p:nvSpPr>
          <p:cNvPr id="70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 algn="r">
              <a:defRPr/>
            </a:pPr>
            <a:fld id="{564B4DE4-18C0-CA4C-B6F1-505553AAF7C8}" type="slidenum">
              <a:rPr lang="en-US" altLang="ja-JP" smtClean="0"/>
              <a:pPr algn="r">
                <a:defRPr/>
              </a:pPr>
              <a:t>37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631451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937478"/>
          </a:xfrm>
        </p:spPr>
        <p:txBody>
          <a:bodyPr/>
          <a:lstStyle/>
          <a:p>
            <a:r>
              <a:rPr lang="en-US" altLang="ja-JP" dirty="0" err="1" smtClean="0"/>
              <a:t>Strecher</a:t>
            </a:r>
            <a:r>
              <a:rPr lang="en-US" altLang="ja-JP" dirty="0" smtClean="0"/>
              <a:t> for </a:t>
            </a:r>
            <a:r>
              <a:rPr lang="en-US" altLang="ja-JP" dirty="0" err="1" smtClean="0"/>
              <a:t>Yb:YAG</a:t>
            </a:r>
            <a:r>
              <a:rPr lang="en-US" altLang="ja-JP" dirty="0" smtClean="0"/>
              <a:t> &amp; </a:t>
            </a:r>
            <a:r>
              <a:rPr lang="en-US" altLang="ja-JP" dirty="0" err="1" smtClean="0"/>
              <a:t>Nd:YAG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967382" y="4363690"/>
            <a:ext cx="3848983" cy="3098077"/>
            <a:chOff x="1387475" y="1576000"/>
            <a:chExt cx="4064000" cy="3467354"/>
          </a:xfrm>
        </p:grpSpPr>
        <p:pic>
          <p:nvPicPr>
            <p:cNvPr id="3" name="図 2" descr="Copy20140624_000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7475" y="1576000"/>
              <a:ext cx="4064000" cy="3048000"/>
            </a:xfrm>
            <a:prstGeom prst="rect">
              <a:avLst/>
            </a:prstGeom>
          </p:spPr>
        </p:pic>
        <p:cxnSp>
          <p:nvCxnSpPr>
            <p:cNvPr id="4" name="直線矢印コネクタ 3"/>
            <p:cNvCxnSpPr/>
            <p:nvPr/>
          </p:nvCxnSpPr>
          <p:spPr>
            <a:xfrm>
              <a:off x="3228975" y="3904453"/>
              <a:ext cx="381000" cy="1588"/>
            </a:xfrm>
            <a:prstGeom prst="straightConnector1">
              <a:avLst/>
            </a:prstGeom>
            <a:ln>
              <a:solidFill>
                <a:srgbClr val="FF66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テキスト ボックス 24"/>
            <p:cNvSpPr txBox="1"/>
            <p:nvPr/>
          </p:nvSpPr>
          <p:spPr>
            <a:xfrm>
              <a:off x="3114675" y="4629999"/>
              <a:ext cx="974318" cy="413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b="1" dirty="0">
                  <a:solidFill>
                    <a:srgbClr val="FF6600"/>
                  </a:solidFill>
                  <a:latin typeface="Calibri"/>
                  <a:ea typeface="ＭＳ Ｐゴシック"/>
                </a:rPr>
                <a:t>2.0nm</a:t>
              </a:r>
              <a:endParaRPr lang="ja-JP" altLang="en-US" b="1" dirty="0">
                <a:solidFill>
                  <a:srgbClr val="FF6600"/>
                </a:solidFill>
                <a:latin typeface="Calibri"/>
                <a:ea typeface="ＭＳ Ｐゴシック"/>
              </a:endParaRPr>
            </a:p>
          </p:txBody>
        </p:sp>
      </p:grp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311533"/>
              </p:ext>
            </p:extLst>
          </p:nvPr>
        </p:nvGraphicFramePr>
        <p:xfrm>
          <a:off x="1781441" y="1399163"/>
          <a:ext cx="7125759" cy="2460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5253"/>
                <a:gridCol w="2375253"/>
                <a:gridCol w="2375253"/>
              </a:tblGrid>
              <a:tr h="635269"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/>
                    </a:p>
                  </a:txBody>
                  <a:tcPr marL="106886" marR="106886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err="1" smtClean="0"/>
                        <a:t>Yb:YAG</a:t>
                      </a:r>
                      <a:endParaRPr kumimoji="1" lang="ja-JP" altLang="en-US" sz="2000" dirty="0"/>
                    </a:p>
                  </a:txBody>
                  <a:tcPr marL="106886" marR="106886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err="1" smtClean="0"/>
                        <a:t>Nd:YAG</a:t>
                      </a:r>
                      <a:endParaRPr kumimoji="1" lang="ja-JP" altLang="en-US" sz="2000" dirty="0"/>
                    </a:p>
                  </a:txBody>
                  <a:tcPr marL="106886" marR="106886" marT="50419" marB="50419" anchor="ctr"/>
                </a:tc>
              </a:tr>
              <a:tr h="40895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Center wavelength</a:t>
                      </a:r>
                      <a:endParaRPr kumimoji="1" lang="ja-JP" altLang="en-US" sz="2000" dirty="0"/>
                    </a:p>
                  </a:txBody>
                  <a:tcPr marL="106886" marR="106886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1030 nm</a:t>
                      </a:r>
                      <a:endParaRPr kumimoji="1" lang="ja-JP" altLang="en-US" sz="2000" dirty="0"/>
                    </a:p>
                  </a:txBody>
                  <a:tcPr marL="106886" marR="106886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1064 nm</a:t>
                      </a:r>
                      <a:endParaRPr kumimoji="1" lang="ja-JP" altLang="en-US" sz="2000" dirty="0"/>
                    </a:p>
                  </a:txBody>
                  <a:tcPr marL="106886" marR="106886" marT="50419" marB="50419" anchor="ctr"/>
                </a:tc>
              </a:tr>
              <a:tr h="70586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Gain spectrum</a:t>
                      </a:r>
                      <a:r>
                        <a:rPr kumimoji="1" lang="en-US" altLang="ja-JP" sz="2000" baseline="0" dirty="0" smtClean="0"/>
                        <a:t> width</a:t>
                      </a:r>
                      <a:endParaRPr kumimoji="1" lang="ja-JP" altLang="en-US" sz="2000" dirty="0"/>
                    </a:p>
                  </a:txBody>
                  <a:tcPr marL="106886" marR="106886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~2 nm</a:t>
                      </a:r>
                      <a:endParaRPr kumimoji="1" lang="ja-JP" altLang="en-US" sz="2000" dirty="0"/>
                    </a:p>
                  </a:txBody>
                  <a:tcPr marL="106886" marR="106886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~0.5nm</a:t>
                      </a:r>
                      <a:endParaRPr kumimoji="1" lang="ja-JP" altLang="en-US" sz="2000" dirty="0"/>
                    </a:p>
                  </a:txBody>
                  <a:tcPr marL="106886" marR="106886" marT="50419" marB="50419" anchor="ctr"/>
                </a:tc>
              </a:tr>
              <a:tr h="71043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Distance of the Stretcher to 30 </a:t>
                      </a:r>
                      <a:r>
                        <a:rPr kumimoji="1" lang="en-US" altLang="ja-JP" sz="2000" dirty="0" err="1" smtClean="0"/>
                        <a:t>ps</a:t>
                      </a:r>
                      <a:endParaRPr kumimoji="1" lang="ja-JP" altLang="en-US" sz="2000" dirty="0"/>
                    </a:p>
                  </a:txBody>
                  <a:tcPr marL="106886" marR="106886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1.5 m</a:t>
                      </a:r>
                      <a:endParaRPr kumimoji="1" lang="ja-JP" altLang="en-US" sz="2000" dirty="0"/>
                    </a:p>
                  </a:txBody>
                  <a:tcPr marL="106886" marR="106886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6 m (</a:t>
                      </a:r>
                      <a:r>
                        <a:rPr kumimoji="1" lang="en-US" altLang="ja-JP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kumimoji="1" lang="en-US" altLang="ja-JP" sz="2000" dirty="0" smtClean="0"/>
                        <a:t>4)</a:t>
                      </a:r>
                      <a:endParaRPr kumimoji="1" lang="ja-JP" altLang="en-US" sz="2000" dirty="0"/>
                    </a:p>
                  </a:txBody>
                  <a:tcPr marL="106886" marR="106886" marT="50419" marB="50419" anchor="ctr"/>
                </a:tc>
              </a:tr>
            </a:tbl>
          </a:graphicData>
        </a:graphic>
      </p:graphicFrame>
      <p:cxnSp>
        <p:nvCxnSpPr>
          <p:cNvPr id="8" name="AutoShape 14"/>
          <p:cNvCxnSpPr>
            <a:cxnSpLocks noChangeShapeType="1"/>
          </p:cNvCxnSpPr>
          <p:nvPr/>
        </p:nvCxnSpPr>
        <p:spPr bwMode="auto">
          <a:xfrm>
            <a:off x="8526474" y="5013586"/>
            <a:ext cx="961666" cy="16619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cxnSp>
      <p:sp>
        <p:nvSpPr>
          <p:cNvPr id="9" name="Rectangle 16"/>
          <p:cNvSpPr>
            <a:spLocks noChangeArrowheads="1"/>
          </p:cNvSpPr>
          <p:nvPr/>
        </p:nvSpPr>
        <p:spPr bwMode="auto">
          <a:xfrm rot="18900000" flipV="1">
            <a:off x="8958761" y="4785752"/>
            <a:ext cx="185361" cy="364826"/>
          </a:xfrm>
          <a:prstGeom prst="rect">
            <a:avLst/>
          </a:prstGeom>
          <a:solidFill>
            <a:srgbClr val="C0C0C0">
              <a:alpha val="50195"/>
            </a:srgbClr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lIns="104274" tIns="52138" rIns="104274" bIns="52138"/>
          <a:lstStyle/>
          <a:p>
            <a:pPr defTabSz="1042744"/>
            <a:endParaRPr lang="ja-JP" altLang="en-US" sz="1300">
              <a:solidFill>
                <a:prstClr val="black"/>
              </a:solidFill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0" name="テキスト ボックス 48"/>
          <p:cNvSpPr txBox="1">
            <a:spLocks noChangeArrowheads="1"/>
          </p:cNvSpPr>
          <p:nvPr/>
        </p:nvSpPr>
        <p:spPr bwMode="auto">
          <a:xfrm>
            <a:off x="6767603" y="6822461"/>
            <a:ext cx="2559445" cy="38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74" tIns="52138" rIns="104274" bIns="52138">
            <a:spAutoFit/>
          </a:bodyPr>
          <a:lstStyle/>
          <a:p>
            <a:pPr algn="ctr" defTabSz="1042744"/>
            <a:r>
              <a:rPr lang="en-US" altLang="ja-JP" sz="1800" dirty="0">
                <a:solidFill>
                  <a:prstClr val="black"/>
                </a:solidFill>
                <a:latin typeface="Times New Roman" pitchFamily="18" charset="0"/>
                <a:ea typeface="HG明朝E" pitchFamily="17" charset="-128"/>
              </a:rPr>
              <a:t>Grating pair</a:t>
            </a:r>
            <a:endParaRPr lang="ja-JP" altLang="en-US" sz="1800" dirty="0">
              <a:solidFill>
                <a:prstClr val="black"/>
              </a:solidFill>
              <a:latin typeface="Times New Roman" pitchFamily="18" charset="0"/>
              <a:ea typeface="HG明朝E" pitchFamily="17" charset="-128"/>
            </a:endParaRPr>
          </a:p>
        </p:txBody>
      </p:sp>
      <p:grpSp>
        <p:nvGrpSpPr>
          <p:cNvPr id="11" name="Group 3"/>
          <p:cNvGrpSpPr>
            <a:grpSpLocks/>
          </p:cNvGrpSpPr>
          <p:nvPr/>
        </p:nvGrpSpPr>
        <p:grpSpPr bwMode="auto">
          <a:xfrm rot="20040000" flipH="1">
            <a:off x="8480751" y="4666455"/>
            <a:ext cx="91441" cy="702291"/>
            <a:chOff x="3605" y="12072"/>
            <a:chExt cx="540" cy="1716"/>
          </a:xfrm>
        </p:grpSpPr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3605" y="12072"/>
              <a:ext cx="360" cy="171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1042744"/>
              <a:endParaRPr lang="ja-JP" altLang="en-US" sz="130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3965" y="12072"/>
              <a:ext cx="180" cy="171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1042744"/>
              <a:endParaRPr lang="ja-JP" altLang="en-US" sz="130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endParaRPr>
            </a:p>
          </p:txBody>
        </p:sp>
      </p:grpSp>
      <p:sp>
        <p:nvSpPr>
          <p:cNvPr id="14" name="Line 7"/>
          <p:cNvSpPr>
            <a:spLocks noChangeShapeType="1"/>
          </p:cNvSpPr>
          <p:nvPr/>
        </p:nvSpPr>
        <p:spPr bwMode="auto">
          <a:xfrm flipH="1">
            <a:off x="7020420" y="5013587"/>
            <a:ext cx="1506053" cy="131126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lIns="104274" tIns="52138" rIns="104274" bIns="52138"/>
          <a:lstStyle/>
          <a:p>
            <a:pPr defTabSz="1042744"/>
            <a:endParaRPr lang="ja-JP" altLang="en-US" sz="1300">
              <a:solidFill>
                <a:prstClr val="black"/>
              </a:solidFill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 flipH="1">
            <a:off x="7136689" y="5017601"/>
            <a:ext cx="1444575" cy="152863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lIns="104274" tIns="52138" rIns="104274" bIns="52138"/>
          <a:lstStyle/>
          <a:p>
            <a:pPr defTabSz="1042744"/>
            <a:endParaRPr lang="ja-JP" altLang="en-US" sz="1300">
              <a:solidFill>
                <a:prstClr val="black"/>
              </a:solidFill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H="1" flipV="1">
            <a:off x="6101731" y="6546239"/>
            <a:ext cx="105800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lIns="104274" tIns="52138" rIns="104274" bIns="52138"/>
          <a:lstStyle/>
          <a:p>
            <a:pPr defTabSz="1042744"/>
            <a:endParaRPr lang="ja-JP" altLang="en-US" sz="1300">
              <a:solidFill>
                <a:prstClr val="black"/>
              </a:solidFill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cxnSp>
        <p:nvCxnSpPr>
          <p:cNvPr id="17" name="直線コネクタ 72"/>
          <p:cNvCxnSpPr>
            <a:cxnSpLocks noChangeShapeType="1"/>
          </p:cNvCxnSpPr>
          <p:nvPr/>
        </p:nvCxnSpPr>
        <p:spPr bwMode="auto">
          <a:xfrm rot="10800000">
            <a:off x="6101734" y="6324851"/>
            <a:ext cx="91868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grpSp>
        <p:nvGrpSpPr>
          <p:cNvPr id="18" name="Group 3"/>
          <p:cNvGrpSpPr>
            <a:grpSpLocks/>
          </p:cNvGrpSpPr>
          <p:nvPr/>
        </p:nvGrpSpPr>
        <p:grpSpPr bwMode="auto">
          <a:xfrm rot="20040000" flipH="1">
            <a:off x="7077274" y="5945388"/>
            <a:ext cx="91441" cy="905549"/>
            <a:chOff x="3605" y="12072"/>
            <a:chExt cx="540" cy="1716"/>
          </a:xfrm>
        </p:grpSpPr>
        <p:sp>
          <p:nvSpPr>
            <p:cNvPr id="19" name="Rectangle 4"/>
            <p:cNvSpPr>
              <a:spLocks noChangeArrowheads="1"/>
            </p:cNvSpPr>
            <p:nvPr/>
          </p:nvSpPr>
          <p:spPr bwMode="auto">
            <a:xfrm>
              <a:off x="3605" y="12072"/>
              <a:ext cx="360" cy="171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1042744"/>
              <a:endParaRPr lang="ja-JP" altLang="en-US" sz="130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20" name="Rectangle 5"/>
            <p:cNvSpPr>
              <a:spLocks noChangeArrowheads="1"/>
            </p:cNvSpPr>
            <p:nvPr/>
          </p:nvSpPr>
          <p:spPr bwMode="auto">
            <a:xfrm>
              <a:off x="3965" y="12072"/>
              <a:ext cx="180" cy="171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1042744"/>
              <a:endParaRPr lang="ja-JP" altLang="en-US" sz="130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endParaRPr>
            </a:p>
          </p:txBody>
        </p:sp>
      </p:grpSp>
      <p:cxnSp>
        <p:nvCxnSpPr>
          <p:cNvPr id="25" name="AutoShape 14"/>
          <p:cNvCxnSpPr>
            <a:cxnSpLocks noChangeShapeType="1"/>
          </p:cNvCxnSpPr>
          <p:nvPr/>
        </p:nvCxnSpPr>
        <p:spPr bwMode="auto">
          <a:xfrm flipH="1">
            <a:off x="8978628" y="5004670"/>
            <a:ext cx="28680" cy="967633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</p:spPr>
      </p:cxnSp>
      <p:sp>
        <p:nvSpPr>
          <p:cNvPr id="27" name="テキスト ボックス 26"/>
          <p:cNvSpPr txBox="1"/>
          <p:nvPr/>
        </p:nvSpPr>
        <p:spPr>
          <a:xfrm>
            <a:off x="8675939" y="6147779"/>
            <a:ext cx="812202" cy="428460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defTabSz="1042744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30 </a:t>
            </a:r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/>
              </a:rPr>
              <a:t>ps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5784579" y="5997512"/>
            <a:ext cx="317150" cy="8249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986416" y="3956398"/>
            <a:ext cx="2946015" cy="428460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defTabSz="1042744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Gain spectrum of </a:t>
            </a:r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/>
              </a:rPr>
              <a:t>Yb:YAG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31" name="直線矢印コネクタ 30"/>
          <p:cNvCxnSpPr/>
          <p:nvPr/>
        </p:nvCxnSpPr>
        <p:spPr>
          <a:xfrm flipV="1">
            <a:off x="7020420" y="4893150"/>
            <a:ext cx="1185742" cy="832233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48"/>
          <p:cNvSpPr txBox="1">
            <a:spLocks noChangeArrowheads="1"/>
          </p:cNvSpPr>
          <p:nvPr/>
        </p:nvSpPr>
        <p:spPr bwMode="auto">
          <a:xfrm>
            <a:off x="6103398" y="4570709"/>
            <a:ext cx="1834047" cy="659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74" tIns="52138" rIns="104274" bIns="52138">
            <a:spAutoFit/>
          </a:bodyPr>
          <a:lstStyle/>
          <a:p>
            <a:pPr algn="ctr" defTabSz="1042744"/>
            <a:r>
              <a:rPr lang="en-US" altLang="ja-JP" sz="1800" dirty="0">
                <a:solidFill>
                  <a:prstClr val="black"/>
                </a:solidFill>
                <a:latin typeface="Times New Roman" pitchFamily="18" charset="0"/>
                <a:ea typeface="HG明朝E" pitchFamily="17" charset="-128"/>
              </a:rPr>
              <a:t>Distance of grating pair</a:t>
            </a:r>
            <a:endParaRPr lang="ja-JP" altLang="en-US" sz="1800" dirty="0">
              <a:solidFill>
                <a:prstClr val="black"/>
              </a:solidFill>
              <a:latin typeface="Times New Roman" pitchFamily="18" charset="0"/>
              <a:ea typeface="HG明朝E" pitchFamily="17" charset="-128"/>
            </a:endParaRPr>
          </a:p>
        </p:txBody>
      </p:sp>
      <p:sp>
        <p:nvSpPr>
          <p:cNvPr id="30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 algn="r">
              <a:defRPr/>
            </a:pPr>
            <a:fld id="{564B4DE4-18C0-CA4C-B6F1-505553AAF7C8}" type="slidenum">
              <a:rPr lang="en-US" altLang="ja-JP" smtClean="0"/>
              <a:pPr algn="r">
                <a:defRPr/>
              </a:pPr>
              <a:t>38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3055089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2351" y="128619"/>
            <a:ext cx="9619774" cy="778660"/>
          </a:xfrm>
        </p:spPr>
        <p:txBody>
          <a:bodyPr>
            <a:normAutofit fontScale="90000"/>
          </a:bodyPr>
          <a:lstStyle/>
          <a:p>
            <a:r>
              <a:rPr lang="en-US" altLang="ja-JP" sz="3600" dirty="0" err="1"/>
              <a:t>Nd:YAG</a:t>
            </a:r>
            <a:r>
              <a:rPr lang="en-US" altLang="ja-JP" sz="3600" dirty="0"/>
              <a:t> DPSS module regenerative amplifier (experimental)</a:t>
            </a:r>
            <a:endParaRPr lang="ja-JP" altLang="en-US" sz="36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809102" y="7037188"/>
            <a:ext cx="8327478" cy="520793"/>
          </a:xfrm>
          <a:prstGeom prst="rect">
            <a:avLst/>
          </a:prstGeom>
          <a:noFill/>
        </p:spPr>
        <p:txBody>
          <a:bodyPr wrap="none" lIns="104274" tIns="52138" rIns="104274" bIns="52138" rtlCol="0">
            <a:spAutoFit/>
          </a:bodyPr>
          <a:lstStyle/>
          <a:p>
            <a:pPr defTabSz="1042744"/>
            <a:r>
              <a:rPr lang="en-US" altLang="ja-JP" sz="2700" dirty="0">
                <a:solidFill>
                  <a:prstClr val="black"/>
                </a:solidFill>
                <a:latin typeface="Calibri"/>
                <a:ea typeface="ＭＳ Ｐゴシック"/>
              </a:rPr>
              <a:t>Test at A-1 underground using existing </a:t>
            </a:r>
            <a:r>
              <a:rPr lang="en-US" altLang="ja-JP" sz="2700" dirty="0" err="1">
                <a:solidFill>
                  <a:prstClr val="black"/>
                </a:solidFill>
                <a:latin typeface="Calibri"/>
                <a:ea typeface="ＭＳ Ｐゴシック"/>
              </a:rPr>
              <a:t>Yb</a:t>
            </a:r>
            <a:r>
              <a:rPr lang="en-US" altLang="ja-JP" sz="2700" dirty="0">
                <a:solidFill>
                  <a:prstClr val="black"/>
                </a:solidFill>
                <a:latin typeface="Calibri"/>
                <a:ea typeface="ＭＳ Ｐゴシック"/>
              </a:rPr>
              <a:t>-Fiber oscillator.</a:t>
            </a:r>
            <a:endParaRPr lang="ja-JP" altLang="en-US" sz="27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5122" name="Picture 2" descr="D:\DCIM\101SHARP\DSC_000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5726" y="1319753"/>
            <a:ext cx="8080498" cy="571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角丸四角形 4"/>
          <p:cNvSpPr/>
          <p:nvPr/>
        </p:nvSpPr>
        <p:spPr>
          <a:xfrm>
            <a:off x="1135726" y="1317325"/>
            <a:ext cx="5639514" cy="476695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6775240" y="1317323"/>
            <a:ext cx="2525156" cy="476695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03336" y="912460"/>
            <a:ext cx="2696128" cy="428460"/>
          </a:xfrm>
          <a:prstGeom prst="rect">
            <a:avLst/>
          </a:prstGeom>
          <a:noFill/>
        </p:spPr>
        <p:txBody>
          <a:bodyPr wrap="none" lIns="104274" tIns="52138" rIns="104274" bIns="52138" rtlCol="0">
            <a:spAutoFit/>
          </a:bodyPr>
          <a:lstStyle/>
          <a:p>
            <a:pPr defTabSz="1042744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Regenerative amplifier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517513" y="910033"/>
            <a:ext cx="1249331" cy="428460"/>
          </a:xfrm>
          <a:prstGeom prst="rect">
            <a:avLst/>
          </a:prstGeom>
          <a:noFill/>
        </p:spPr>
        <p:txBody>
          <a:bodyPr wrap="none" lIns="104274" tIns="52138" rIns="104274" bIns="52138" rtlCol="0">
            <a:spAutoFit/>
          </a:bodyPr>
          <a:lstStyle/>
          <a:p>
            <a:pPr defTabSz="1042744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Oscillator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 algn="r">
              <a:defRPr/>
            </a:pPr>
            <a:fld id="{564B4DE4-18C0-CA4C-B6F1-505553AAF7C8}" type="slidenum">
              <a:rPr lang="en-US" altLang="ja-JP" smtClean="0"/>
              <a:pPr algn="r">
                <a:defRPr/>
              </a:pPr>
              <a:t>39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644211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skekb-nakamura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400" y="3369600"/>
            <a:ext cx="6307455" cy="3778885"/>
          </a:xfrm>
          <a:prstGeom prst="rect">
            <a:avLst/>
          </a:prstGeom>
        </p:spPr>
      </p:pic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77799" y="962025"/>
            <a:ext cx="10510839" cy="6221413"/>
          </a:xfrm>
          <a:effectLst/>
        </p:spPr>
        <p:txBody>
          <a:bodyPr/>
          <a:lstStyle/>
          <a:p>
            <a:r>
              <a:rPr lang="en-US" altLang="ja-JP" sz="2800" dirty="0" smtClean="0"/>
              <a:t>40-times higher Luminosity</a:t>
            </a:r>
          </a:p>
          <a:p>
            <a:pPr lvl="1"/>
            <a:r>
              <a:rPr lang="en-US" altLang="ja-JP" sz="2400" dirty="0" smtClean="0"/>
              <a:t>Twice larger storage beam		</a:t>
            </a:r>
            <a:r>
              <a:rPr lang="ja-JP" altLang="en-US" sz="2400" dirty="0" smtClean="0">
                <a:solidFill>
                  <a:srgbClr val="004000"/>
                </a:solidFill>
                <a:sym typeface="Wingdings"/>
              </a:rPr>
              <a:t></a:t>
            </a:r>
            <a:r>
              <a:rPr lang="en-US" altLang="ja-JP" sz="2400" dirty="0" smtClean="0">
                <a:solidFill>
                  <a:srgbClr val="004000"/>
                </a:solidFill>
                <a:sym typeface="Wingdings"/>
              </a:rPr>
              <a:t> </a:t>
            </a:r>
            <a:r>
              <a:rPr lang="en-US" altLang="ja-JP" sz="2400" dirty="0" smtClean="0">
                <a:solidFill>
                  <a:srgbClr val="0000FF"/>
                </a:solidFill>
                <a:sym typeface="Wingdings"/>
              </a:rPr>
              <a:t>Higher beam current </a:t>
            </a:r>
            <a:r>
              <a:rPr lang="en-US" altLang="ja-JP" sz="2400" dirty="0" smtClean="0">
                <a:solidFill>
                  <a:srgbClr val="004000"/>
                </a:solidFill>
                <a:sym typeface="Wingdings"/>
              </a:rPr>
              <a:t>at Linac</a:t>
            </a:r>
            <a:endParaRPr lang="en-US" altLang="ja-JP" sz="2400" dirty="0" smtClean="0">
              <a:sym typeface="Wingdings"/>
            </a:endParaRPr>
          </a:p>
          <a:p>
            <a:pPr lvl="1"/>
            <a:r>
              <a:rPr lang="en-US" altLang="ja-JP" sz="2400" dirty="0" smtClean="0">
                <a:sym typeface="Wingdings"/>
              </a:rPr>
              <a:t>20-times higher collision rate with nano-beam scheme </a:t>
            </a:r>
            <a:r>
              <a:rPr lang="ja-JP" altLang="en-US" sz="2400" dirty="0" smtClean="0">
                <a:sym typeface="Wingdings"/>
              </a:rPr>
              <a:t>　</a:t>
            </a:r>
            <a:endParaRPr lang="en-US" altLang="ja-JP" sz="2400" dirty="0" smtClean="0">
              <a:sym typeface="Wingdings"/>
            </a:endParaRPr>
          </a:p>
          <a:p>
            <a:pPr lvl="2"/>
            <a:r>
              <a:rPr lang="ja-JP" altLang="en-US" sz="2000" dirty="0" smtClean="0">
                <a:sym typeface="Wingdings"/>
              </a:rPr>
              <a:t></a:t>
            </a:r>
            <a:r>
              <a:rPr lang="en-US" altLang="ja-JP" sz="2000" dirty="0" smtClean="0">
                <a:sym typeface="Wingdings"/>
              </a:rPr>
              <a:t> Low-emittance even at first turn	</a:t>
            </a:r>
            <a:r>
              <a:rPr lang="ja-JP" altLang="en-US" sz="2000" dirty="0" smtClean="0">
                <a:sym typeface="Wingdings"/>
              </a:rPr>
              <a:t></a:t>
            </a:r>
            <a:r>
              <a:rPr lang="en-US" altLang="ja-JP" sz="2000" dirty="0" smtClean="0">
                <a:sym typeface="Wingdings"/>
              </a:rPr>
              <a:t> </a:t>
            </a:r>
            <a:r>
              <a:rPr lang="en-US" altLang="ja-JP" sz="2000" dirty="0" smtClean="0">
                <a:solidFill>
                  <a:srgbClr val="0000FF"/>
                </a:solidFill>
                <a:sym typeface="Wingdings"/>
              </a:rPr>
              <a:t>Low-emittance beam </a:t>
            </a:r>
            <a:r>
              <a:rPr lang="en-US" altLang="ja-JP" sz="2000" dirty="0" smtClean="0">
                <a:sym typeface="Wingdings"/>
              </a:rPr>
              <a:t>from Linac</a:t>
            </a:r>
          </a:p>
          <a:p>
            <a:pPr lvl="2"/>
            <a:r>
              <a:rPr lang="ja-JP" altLang="en-US" sz="2000" dirty="0" smtClean="0">
                <a:sym typeface="Wingdings"/>
              </a:rPr>
              <a:t></a:t>
            </a:r>
            <a:r>
              <a:rPr lang="en-US" altLang="ja-JP" sz="2000" dirty="0" smtClean="0">
                <a:sym typeface="Wingdings"/>
              </a:rPr>
              <a:t> Shorter storage lifetime		</a:t>
            </a:r>
            <a:r>
              <a:rPr lang="ja-JP" altLang="en-US" sz="2000" dirty="0" smtClean="0">
                <a:sym typeface="Wingdings"/>
              </a:rPr>
              <a:t></a:t>
            </a:r>
            <a:r>
              <a:rPr lang="en-US" altLang="ja-JP" sz="2000" dirty="0" smtClean="0">
                <a:sym typeface="Wingdings"/>
              </a:rPr>
              <a:t> Higher Linac beam current</a:t>
            </a:r>
            <a:endParaRPr lang="en-US" altLang="ja-JP" sz="1200" dirty="0" smtClean="0">
              <a:sym typeface="Wingdings"/>
            </a:endParaRPr>
          </a:p>
          <a:p>
            <a:r>
              <a:rPr lang="en-US" altLang="ja-JP" sz="2900" dirty="0" smtClean="0">
                <a:sym typeface="Wingdings"/>
              </a:rPr>
              <a:t>Linac challenges</a:t>
            </a:r>
          </a:p>
          <a:p>
            <a:pPr lvl="1"/>
            <a:r>
              <a:rPr lang="en-US" altLang="ja-JP" sz="2400" dirty="0" smtClean="0">
                <a:sym typeface="Wingdings"/>
              </a:rPr>
              <a:t>Low emittance e-</a:t>
            </a:r>
          </a:p>
          <a:p>
            <a:pPr lvl="2"/>
            <a:r>
              <a:rPr lang="en-US" altLang="ja-JP" sz="2000" dirty="0" smtClean="0">
                <a:sym typeface="Wingdings"/>
              </a:rPr>
              <a:t>with high-charge RF-gun</a:t>
            </a:r>
          </a:p>
          <a:p>
            <a:pPr lvl="1"/>
            <a:r>
              <a:rPr lang="en-US" altLang="ja-JP" sz="2400" dirty="0" smtClean="0"/>
              <a:t>Low emittance e+</a:t>
            </a:r>
          </a:p>
          <a:p>
            <a:pPr lvl="2"/>
            <a:r>
              <a:rPr lang="en-US" altLang="ja-JP" sz="2000" dirty="0" smtClean="0"/>
              <a:t>with damping ring</a:t>
            </a:r>
            <a:endParaRPr lang="en-US" altLang="ja-JP" sz="2400" dirty="0" smtClean="0"/>
          </a:p>
          <a:p>
            <a:pPr lvl="1"/>
            <a:r>
              <a:rPr lang="en-US" altLang="ja-JP" sz="2400" dirty="0" smtClean="0"/>
              <a:t>Higher e+ beam current</a:t>
            </a:r>
          </a:p>
          <a:p>
            <a:pPr lvl="2"/>
            <a:r>
              <a:rPr lang="en-US" altLang="ja-JP" sz="2000" dirty="0" smtClean="0"/>
              <a:t>with new capture section</a:t>
            </a:r>
          </a:p>
          <a:p>
            <a:pPr lvl="1"/>
            <a:r>
              <a:rPr lang="en-US" altLang="ja-JP" sz="2400" dirty="0" smtClean="0"/>
              <a:t>Emittance preservation</a:t>
            </a:r>
          </a:p>
          <a:p>
            <a:pPr lvl="2"/>
            <a:r>
              <a:rPr lang="en-US" altLang="ja-JP" sz="2000" dirty="0" smtClean="0"/>
              <a:t>with precise beam control</a:t>
            </a:r>
          </a:p>
          <a:p>
            <a:pPr lvl="1"/>
            <a:r>
              <a:rPr lang="en-US" altLang="ja-JP" sz="2400" dirty="0" smtClean="0"/>
              <a:t>4+1 ring simultaneous injection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397493"/>
            <a:ext cx="10358438" cy="576262"/>
          </a:xfrm>
          <a:effectLst/>
        </p:spPr>
        <p:txBody>
          <a:bodyPr/>
          <a:lstStyle/>
          <a:p>
            <a:r>
              <a:rPr lang="en-US" altLang="ja-JP" sz="3200" dirty="0" smtClean="0"/>
              <a:t>Mission of electron/positron Injector in SuperKEKB</a:t>
            </a:r>
            <a:endParaRPr lang="ja-JP" altLang="en-US" sz="32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4</a:t>
            </a:fld>
            <a:endParaRPr lang="en-US" altLang="ja-JP" dirty="0"/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Linac Upgrade Overview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6523" y="144048"/>
            <a:ext cx="9619774" cy="619843"/>
          </a:xfrm>
        </p:spPr>
        <p:txBody>
          <a:bodyPr>
            <a:normAutofit fontScale="90000"/>
          </a:bodyPr>
          <a:lstStyle/>
          <a:p>
            <a:r>
              <a:rPr lang="en-US" altLang="ja-JP" sz="3600" dirty="0" err="1"/>
              <a:t>Nd:YAG</a:t>
            </a:r>
            <a:r>
              <a:rPr lang="en-US" altLang="ja-JP" sz="3600" dirty="0"/>
              <a:t> DPSS module</a:t>
            </a:r>
            <a:r>
              <a:rPr lang="ja-JP" altLang="en-US" sz="3600" dirty="0"/>
              <a:t> </a:t>
            </a:r>
            <a:r>
              <a:rPr lang="en-US" altLang="ja-JP" sz="3600" dirty="0"/>
              <a:t>/ Northrup </a:t>
            </a:r>
            <a:r>
              <a:rPr lang="en-US" altLang="ja-JP" sz="3600" dirty="0" err="1"/>
              <a:t>Grumann</a:t>
            </a:r>
            <a:endParaRPr lang="ja-JP" altLang="en-US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664" y="5687237"/>
            <a:ext cx="10406200" cy="174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945" y="869913"/>
            <a:ext cx="10187608" cy="4658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角丸四角形 3"/>
          <p:cNvSpPr/>
          <p:nvPr/>
        </p:nvSpPr>
        <p:spPr>
          <a:xfrm>
            <a:off x="287944" y="4297949"/>
            <a:ext cx="4551345" cy="23822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295023" y="2530919"/>
            <a:ext cx="4551345" cy="23822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125664" y="6878370"/>
            <a:ext cx="10521482" cy="63527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59414" y="7106349"/>
            <a:ext cx="3688663" cy="428460"/>
          </a:xfrm>
          <a:prstGeom prst="rect">
            <a:avLst/>
          </a:prstGeom>
          <a:noFill/>
        </p:spPr>
        <p:txBody>
          <a:bodyPr wrap="none" lIns="104274" tIns="52138" rIns="104274" bIns="52138" rtlCol="0">
            <a:spAutoFit/>
          </a:bodyPr>
          <a:lstStyle/>
          <a:p>
            <a:pPr defTabSz="1042744"/>
            <a:r>
              <a:rPr lang="ja-JP" altLang="en-US" dirty="0">
                <a:solidFill>
                  <a:prstClr val="black"/>
                </a:solidFill>
                <a:latin typeface="Calibri"/>
                <a:ea typeface="ＭＳ Ｐゴシック"/>
              </a:rPr>
              <a:t>円安　→ 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×3</a:t>
            </a:r>
            <a:r>
              <a:rPr lang="ja-JP" altLang="en-US" dirty="0">
                <a:solidFill>
                  <a:prstClr val="black"/>
                </a:solidFill>
                <a:latin typeface="Calibri"/>
                <a:ea typeface="ＭＳ Ｐゴシック"/>
              </a:rPr>
              <a:t>台 →  </a:t>
            </a:r>
            <a:r>
              <a:rPr lang="en-US" altLang="ja-JP" b="1" u="sng" dirty="0">
                <a:solidFill>
                  <a:prstClr val="black"/>
                </a:solidFill>
                <a:latin typeface="Calibri"/>
                <a:ea typeface="ＭＳ Ｐゴシック"/>
              </a:rPr>
              <a:t>1200</a:t>
            </a:r>
            <a:r>
              <a:rPr lang="ja-JP" altLang="en-US" b="1" u="sng" dirty="0">
                <a:solidFill>
                  <a:prstClr val="black"/>
                </a:solidFill>
                <a:latin typeface="Calibri"/>
                <a:ea typeface="ＭＳ Ｐゴシック"/>
              </a:rPr>
              <a:t>万円</a:t>
            </a:r>
            <a:r>
              <a:rPr lang="ja-JP" altLang="en-US" dirty="0">
                <a:solidFill>
                  <a:prstClr val="black"/>
                </a:solidFill>
                <a:latin typeface="Calibri"/>
                <a:ea typeface="ＭＳ Ｐゴシック"/>
              </a:rPr>
              <a:t>？</a:t>
            </a:r>
          </a:p>
        </p:txBody>
      </p:sp>
      <p:sp>
        <p:nvSpPr>
          <p:cNvPr id="9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 algn="r">
              <a:defRPr/>
            </a:pPr>
            <a:fld id="{564B4DE4-18C0-CA4C-B6F1-505553AAF7C8}" type="slidenum">
              <a:rPr lang="en-US" altLang="ja-JP" smtClean="0"/>
              <a:pPr algn="r">
                <a:defRPr/>
              </a:pPr>
              <a:t>40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12988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6523" y="208029"/>
            <a:ext cx="9619774" cy="619843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err="1" smtClean="0"/>
              <a:t>Nd:YLF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8180" y="843300"/>
            <a:ext cx="9619774" cy="4991131"/>
          </a:xfrm>
        </p:spPr>
        <p:txBody>
          <a:bodyPr/>
          <a:lstStyle/>
          <a:p>
            <a:r>
              <a:rPr kumimoji="1" lang="ja-JP" altLang="en-US" dirty="0" smtClean="0"/>
              <a:t>蛍光寿命が長い  ～</a:t>
            </a:r>
            <a:r>
              <a:rPr kumimoji="1" lang="en-US" altLang="ja-JP" dirty="0" smtClean="0"/>
              <a:t>485μs (</a:t>
            </a:r>
            <a:r>
              <a:rPr kumimoji="1" lang="en-US" altLang="ja-JP" dirty="0" err="1" smtClean="0"/>
              <a:t>Nd:YAG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の倍</a:t>
            </a:r>
            <a:r>
              <a:rPr kumimoji="1" lang="en-US" altLang="ja-JP" dirty="0" smtClean="0"/>
              <a:t>)</a:t>
            </a:r>
            <a:r>
              <a:rPr kumimoji="1" lang="ja-JP" altLang="en-US" dirty="0" smtClean="0"/>
              <a:t> </a:t>
            </a:r>
            <a:endParaRPr kumimoji="1" lang="en-US" altLang="ja-JP" dirty="0" smtClean="0"/>
          </a:p>
          <a:p>
            <a:r>
              <a:rPr lang="ja-JP" altLang="en-US" dirty="0" smtClean="0"/>
              <a:t>発振波長が </a:t>
            </a:r>
            <a:r>
              <a:rPr lang="en-US" altLang="ja-JP" dirty="0" err="1" smtClean="0"/>
              <a:t>Yb</a:t>
            </a:r>
            <a:r>
              <a:rPr lang="en-US" altLang="ja-JP" dirty="0" smtClean="0"/>
              <a:t> </a:t>
            </a:r>
            <a:r>
              <a:rPr lang="ja-JP" altLang="en-US" dirty="0" smtClean="0"/>
              <a:t>に近い</a:t>
            </a:r>
            <a:endParaRPr kumimoji="1" lang="ja-JP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4071" y="2144246"/>
            <a:ext cx="7659639" cy="541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 algn="r">
              <a:defRPr/>
            </a:pPr>
            <a:fld id="{564B4DE4-18C0-CA4C-B6F1-505553AAF7C8}" type="slidenum">
              <a:rPr lang="en-US" altLang="ja-JP" smtClean="0"/>
              <a:pPr algn="r">
                <a:defRPr/>
              </a:pPr>
              <a:t>41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4686069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1472414" y="970503"/>
            <a:ext cx="7996326" cy="2718900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6523" y="97007"/>
            <a:ext cx="9619774" cy="619843"/>
          </a:xfrm>
        </p:spPr>
        <p:txBody>
          <a:bodyPr>
            <a:normAutofit fontScale="90000"/>
          </a:bodyPr>
          <a:lstStyle/>
          <a:p>
            <a:r>
              <a:rPr lang="en-US" altLang="ja-JP" sz="3600" dirty="0"/>
              <a:t>Improvement of fiber collimation</a:t>
            </a:r>
            <a:endParaRPr lang="ja-JP" altLang="en-US" sz="36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809101" y="1685184"/>
            <a:ext cx="2946015" cy="1351802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marL="391028" indent="-391028" defTabSz="1042744">
              <a:buFont typeface="Arial" panose="020B0604020202020204" pitchFamily="34" charset="0"/>
              <a:buChar char="•"/>
            </a:pPr>
            <a:r>
              <a:rPr lang="en-US" altLang="ja-JP" sz="2700" dirty="0">
                <a:solidFill>
                  <a:prstClr val="black"/>
                </a:solidFill>
                <a:latin typeface="Calibri"/>
                <a:ea typeface="ＭＳ Ｐゴシック"/>
              </a:rPr>
              <a:t>Fiber coupler</a:t>
            </a:r>
          </a:p>
          <a:p>
            <a:pPr marL="391028" indent="-391028" defTabSz="1042744">
              <a:buFont typeface="Arial" panose="020B0604020202020204" pitchFamily="34" charset="0"/>
              <a:buChar char="•"/>
            </a:pPr>
            <a:r>
              <a:rPr lang="en-US" altLang="ja-JP" sz="2700" dirty="0">
                <a:solidFill>
                  <a:prstClr val="black"/>
                </a:solidFill>
                <a:latin typeface="Calibri"/>
                <a:ea typeface="ＭＳ Ｐゴシック"/>
              </a:rPr>
              <a:t>Cooling system</a:t>
            </a:r>
          </a:p>
          <a:p>
            <a:pPr marL="391028" indent="-391028" defTabSz="1042744">
              <a:buFont typeface="Arial" panose="020B0604020202020204" pitchFamily="34" charset="0"/>
              <a:buChar char="•"/>
            </a:pPr>
            <a:endParaRPr lang="ja-JP" altLang="en-US" sz="27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1026" name="Picture 2" descr="C:\Users\ZXY\Documents\2015-02-20 163729x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1007" y="1208731"/>
            <a:ext cx="2888492" cy="207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5931543" y="3282112"/>
            <a:ext cx="2525156" cy="428460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defTabSz="1042744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Fiber coupler in ERL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7" name="Picture 5" descr="スクリーンショット 2015-02-20 14.17.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7" y="3932526"/>
            <a:ext cx="2775692" cy="2445492"/>
          </a:xfrm>
          <a:prstGeom prst="rect">
            <a:avLst/>
          </a:prstGeom>
        </p:spPr>
      </p:pic>
      <p:sp>
        <p:nvSpPr>
          <p:cNvPr id="8" name="角丸四角形 7"/>
          <p:cNvSpPr/>
          <p:nvPr/>
        </p:nvSpPr>
        <p:spPr>
          <a:xfrm>
            <a:off x="1472414" y="3829221"/>
            <a:ext cx="7996326" cy="2652104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778245" y="4493425"/>
            <a:ext cx="2946015" cy="936304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marL="391028" indent="-391028" defTabSz="1042744">
              <a:buFont typeface="Arial" panose="020B0604020202020204" pitchFamily="34" charset="0"/>
              <a:buChar char="•"/>
            </a:pPr>
            <a:r>
              <a:rPr lang="en-US" altLang="ja-JP" sz="2700" dirty="0">
                <a:solidFill>
                  <a:prstClr val="black"/>
                </a:solidFill>
                <a:latin typeface="Calibri"/>
                <a:ea typeface="ＭＳ Ｐゴシック"/>
              </a:rPr>
              <a:t>Drum Lens</a:t>
            </a:r>
          </a:p>
          <a:p>
            <a:pPr marL="391028" indent="-391028" defTabSz="1042744">
              <a:buFont typeface="Arial" panose="020B0604020202020204" pitchFamily="34" charset="0"/>
              <a:buChar char="•"/>
            </a:pPr>
            <a:endParaRPr lang="ja-JP" altLang="en-US" sz="27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83211" y="541847"/>
            <a:ext cx="7209214" cy="428460"/>
          </a:xfrm>
          <a:prstGeom prst="rect">
            <a:avLst/>
          </a:prstGeom>
          <a:noFill/>
        </p:spPr>
        <p:txBody>
          <a:bodyPr wrap="none" lIns="104274" tIns="52138" rIns="104274" bIns="52138" rtlCol="0">
            <a:spAutoFit/>
          </a:bodyPr>
          <a:lstStyle/>
          <a:p>
            <a:pPr defTabSz="1042744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PCF fiber damage is one issue  =&gt;   Improve the fiber collimation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78180" y="6560734"/>
            <a:ext cx="9759621" cy="936291"/>
          </a:xfrm>
          <a:prstGeom prst="rect">
            <a:avLst/>
          </a:prstGeom>
          <a:noFill/>
        </p:spPr>
        <p:txBody>
          <a:bodyPr wrap="none" lIns="104274" tIns="52138" rIns="104274" bIns="52138" rtlCol="0">
            <a:spAutoFit/>
          </a:bodyPr>
          <a:lstStyle/>
          <a:p>
            <a:pPr defTabSz="1042744"/>
            <a:r>
              <a:rPr lang="en-US" altLang="ja-JP" sz="2700" dirty="0">
                <a:solidFill>
                  <a:prstClr val="black"/>
                </a:solidFill>
                <a:latin typeface="Calibri"/>
                <a:ea typeface="ＭＳ Ｐゴシック"/>
              </a:rPr>
              <a:t>Higher output pulse energy from fiber amplifier </a:t>
            </a:r>
          </a:p>
          <a:p>
            <a:pPr defTabSz="1042744"/>
            <a:r>
              <a:rPr lang="en-US" altLang="ja-JP" sz="2700" dirty="0">
                <a:solidFill>
                  <a:prstClr val="black"/>
                </a:solidFill>
                <a:latin typeface="Calibri"/>
                <a:ea typeface="ＭＳ Ｐゴシック"/>
              </a:rPr>
              <a:t>	=&gt;   Reduce number of stages of </a:t>
            </a:r>
            <a:r>
              <a:rPr lang="en-US" altLang="ja-JP" sz="2700" dirty="0" err="1">
                <a:solidFill>
                  <a:prstClr val="black"/>
                </a:solidFill>
                <a:latin typeface="Calibri"/>
                <a:ea typeface="ＭＳ Ｐゴシック"/>
              </a:rPr>
              <a:t>Yb:YAG</a:t>
            </a:r>
            <a:r>
              <a:rPr lang="en-US" altLang="ja-JP" sz="2700" dirty="0">
                <a:solidFill>
                  <a:prstClr val="black"/>
                </a:solidFill>
                <a:latin typeface="Calibri"/>
                <a:ea typeface="ＭＳ Ｐゴシック"/>
              </a:rPr>
              <a:t> multi-pass amplifier</a:t>
            </a:r>
            <a:endParaRPr lang="ja-JP" altLang="en-US" sz="27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2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 algn="r">
              <a:defRPr/>
            </a:pPr>
            <a:fld id="{564B4DE4-18C0-CA4C-B6F1-505553AAF7C8}" type="slidenum">
              <a:rPr lang="en-US" altLang="ja-JP" smtClean="0"/>
              <a:pPr algn="r">
                <a:defRPr/>
              </a:pPr>
              <a:t>42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1660290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4472" y="2446832"/>
            <a:ext cx="9085342" cy="1502066"/>
          </a:xfrm>
        </p:spPr>
        <p:txBody>
          <a:bodyPr/>
          <a:lstStyle/>
          <a:p>
            <a:pPr algn="ctr"/>
            <a:r>
              <a:rPr kumimoji="1" lang="en-US" altLang="ja-JP" cap="none" dirty="0" smtClean="0"/>
              <a:t>Thermionic gun</a:t>
            </a:r>
            <a:endParaRPr kumimoji="1" lang="ja-JP" altLang="en-US" cap="none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4B4DE4-18C0-CA4C-B6F1-505553AAF7C8}" type="slidenum">
              <a:rPr lang="en-US" altLang="ja-JP" smtClean="0"/>
              <a:pPr>
                <a:defRPr/>
              </a:pPr>
              <a:t>43</a:t>
            </a:fld>
            <a:endParaRPr lang="en-US" altLang="ja-JP" dirty="0"/>
          </a:p>
        </p:txBody>
      </p:sp>
      <p:sp>
        <p:nvSpPr>
          <p:cNvPr id="5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Thermionic Gun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3055821825"/>
      </p:ext>
    </p:extLst>
  </p:cSld>
  <p:clrMapOvr>
    <a:masterClrMapping/>
  </p:clrMapOvr>
  <p:transition xmlns:p14="http://schemas.microsoft.com/office/powerpoint/2010/main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5"/>
          <p:cNvGrpSpPr/>
          <p:nvPr/>
        </p:nvGrpSpPr>
        <p:grpSpPr>
          <a:xfrm>
            <a:off x="1304070" y="208029"/>
            <a:ext cx="7701131" cy="7322231"/>
            <a:chOff x="0" y="188641"/>
            <a:chExt cx="6588224" cy="6639806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88641"/>
              <a:ext cx="6588224" cy="3635048"/>
            </a:xfrm>
            <a:prstGeom prst="rect">
              <a:avLst/>
            </a:prstGeom>
          </p:spPr>
        </p:pic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267"/>
            <a:stretch/>
          </p:blipFill>
          <p:spPr>
            <a:xfrm>
              <a:off x="0" y="3384860"/>
              <a:ext cx="6588224" cy="3443587"/>
            </a:xfrm>
            <a:prstGeom prst="rect">
              <a:avLst/>
            </a:prstGeom>
          </p:spPr>
        </p:pic>
      </p:grpSp>
      <p:sp>
        <p:nvSpPr>
          <p:cNvPr id="7" name="テキスト ボックス 6"/>
          <p:cNvSpPr txBox="1"/>
          <p:nvPr/>
        </p:nvSpPr>
        <p:spPr>
          <a:xfrm>
            <a:off x="6017694" y="473416"/>
            <a:ext cx="941580" cy="320750"/>
          </a:xfrm>
          <a:prstGeom prst="rect">
            <a:avLst/>
          </a:prstGeom>
          <a:solidFill>
            <a:srgbClr val="FFFF00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400" dirty="0" smtClean="0">
                <a:solidFill>
                  <a:srgbClr val="0070C0"/>
                </a:solidFill>
              </a:rPr>
              <a:t>KL-A1-A</a:t>
            </a:r>
            <a:endParaRPr lang="ja-JP" altLang="en-US" sz="1400" dirty="0">
              <a:solidFill>
                <a:srgbClr val="0070C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398304" y="473416"/>
            <a:ext cx="936471" cy="320750"/>
          </a:xfrm>
          <a:prstGeom prst="rect">
            <a:avLst/>
          </a:prstGeom>
          <a:solidFill>
            <a:srgbClr val="FFC000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400" dirty="0" smtClean="0">
                <a:solidFill>
                  <a:srgbClr val="0070C0"/>
                </a:solidFill>
              </a:rPr>
              <a:t>KL-A1-B</a:t>
            </a:r>
            <a:endParaRPr lang="ja-JP" altLang="en-US" sz="1400" dirty="0">
              <a:solidFill>
                <a:srgbClr val="0070C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33523" y="4575514"/>
            <a:ext cx="837059" cy="320750"/>
          </a:xfrm>
          <a:prstGeom prst="rect">
            <a:avLst/>
          </a:prstGeom>
          <a:solidFill>
            <a:srgbClr val="FFFF00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400" dirty="0" smtClean="0"/>
              <a:t>RF-gun</a:t>
            </a:r>
            <a:endParaRPr lang="ja-JP" altLang="en-US" sz="1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745054" y="4575514"/>
            <a:ext cx="1035444" cy="320750"/>
          </a:xfrm>
          <a:prstGeom prst="rect">
            <a:avLst/>
          </a:prstGeom>
          <a:solidFill>
            <a:srgbClr val="FFC000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ja-JP" altLang="en-US" sz="1400" dirty="0" smtClean="0"/>
              <a:t>第</a:t>
            </a:r>
            <a:r>
              <a:rPr lang="en-US" altLang="ja-JP" sz="1400" dirty="0" smtClean="0"/>
              <a:t>2</a:t>
            </a:r>
            <a:r>
              <a:rPr lang="ja-JP" altLang="en-US" sz="1400" dirty="0" smtClean="0"/>
              <a:t>加速管</a:t>
            </a:r>
            <a:endParaRPr lang="ja-JP" altLang="en-US" sz="1400" dirty="0"/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2650820" y="4880982"/>
            <a:ext cx="1094234" cy="136211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H="1">
            <a:off x="6186037" y="4880982"/>
            <a:ext cx="84172" cy="136211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7591996" y="1906887"/>
            <a:ext cx="1467365" cy="320750"/>
          </a:xfrm>
          <a:prstGeom prst="rect">
            <a:avLst/>
          </a:prstGeom>
          <a:solidFill>
            <a:schemeClr val="bg1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ja-JP" altLang="en-US" sz="1400" dirty="0" smtClean="0">
                <a:solidFill>
                  <a:srgbClr val="0070C0"/>
                </a:solidFill>
              </a:rPr>
              <a:t>移相器・減衰器</a:t>
            </a:r>
            <a:endParaRPr lang="ja-JP" altLang="en-US" sz="1400" dirty="0">
              <a:solidFill>
                <a:srgbClr val="0070C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797518" y="4575514"/>
            <a:ext cx="1652775" cy="320750"/>
          </a:xfrm>
          <a:prstGeom prst="rect">
            <a:avLst/>
          </a:prstGeom>
          <a:solidFill>
            <a:srgbClr val="FFFF00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ja-JP" altLang="en-US" sz="1400" dirty="0" smtClean="0"/>
              <a:t>（</a:t>
            </a:r>
            <a:r>
              <a:rPr lang="en-US" altLang="ja-JP" sz="1400" dirty="0" smtClean="0"/>
              <a:t>Pre-</a:t>
            </a:r>
            <a:r>
              <a:rPr lang="en-US" altLang="ja-JP" sz="1400" dirty="0" err="1" smtClean="0"/>
              <a:t>buncher</a:t>
            </a:r>
            <a:r>
              <a:rPr lang="ja-JP" altLang="en-US" sz="1400" dirty="0" smtClean="0"/>
              <a:t>）</a:t>
            </a:r>
            <a:endParaRPr lang="ja-JP" altLang="en-US" sz="1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94927" y="473415"/>
            <a:ext cx="749220" cy="4284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ja-JP" altLang="en-US" b="1" dirty="0" smtClean="0"/>
              <a:t>現状</a:t>
            </a:r>
            <a:endParaRPr kumimoji="1" lang="ja-JP" altLang="en-US" b="1" dirty="0"/>
          </a:p>
        </p:txBody>
      </p:sp>
      <p:sp>
        <p:nvSpPr>
          <p:cNvPr id="14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Electron gun rearrangement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208421695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5"/>
          <p:cNvGrpSpPr/>
          <p:nvPr/>
        </p:nvGrpSpPr>
        <p:grpSpPr>
          <a:xfrm>
            <a:off x="2583166" y="459193"/>
            <a:ext cx="6504181" cy="6184171"/>
            <a:chOff x="0" y="188641"/>
            <a:chExt cx="6588224" cy="6639806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88641"/>
              <a:ext cx="6588224" cy="3635048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267"/>
            <a:stretch/>
          </p:blipFill>
          <p:spPr>
            <a:xfrm>
              <a:off x="0" y="3384860"/>
              <a:ext cx="6588224" cy="3443587"/>
            </a:xfrm>
            <a:prstGeom prst="rect">
              <a:avLst/>
            </a:prstGeom>
          </p:spPr>
        </p:pic>
      </p:grp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414790" y="5212351"/>
            <a:ext cx="12921884" cy="1895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2637" y="2060566"/>
            <a:ext cx="355447" cy="107306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9635" y="1389974"/>
            <a:ext cx="1528198" cy="81295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0024" y="2476334"/>
            <a:ext cx="995252" cy="28740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7417247" y="2385804"/>
            <a:ext cx="543711" cy="260401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6990710" y="2605327"/>
            <a:ext cx="1635057" cy="10124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8084" tIns="44042" rIns="88084" bIns="44042"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7378357" y="2698337"/>
            <a:ext cx="1311395" cy="15553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8084" tIns="44042" rIns="88084" bIns="44042"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673920" y="2155121"/>
            <a:ext cx="268267" cy="213268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5906326" y="2278494"/>
            <a:ext cx="657504" cy="78794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8084" tIns="44042" rIns="88084" bIns="44042"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633811" y="2668371"/>
            <a:ext cx="268269" cy="142179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5921" y="1129859"/>
            <a:ext cx="497626" cy="414404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4294" y="1128443"/>
            <a:ext cx="497626" cy="414404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5512104" y="1460386"/>
            <a:ext cx="993700" cy="13413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54"/>
          <a:stretch/>
        </p:blipFill>
        <p:spPr>
          <a:xfrm>
            <a:off x="4317934" y="3401751"/>
            <a:ext cx="284358" cy="1140134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54"/>
          <a:stretch/>
        </p:blipFill>
        <p:spPr>
          <a:xfrm>
            <a:off x="3472064" y="3401751"/>
            <a:ext cx="284358" cy="1140134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54"/>
          <a:stretch/>
        </p:blipFill>
        <p:spPr>
          <a:xfrm>
            <a:off x="2592391" y="3401751"/>
            <a:ext cx="284358" cy="1140134"/>
          </a:xfrm>
          <a:prstGeom prst="rect">
            <a:avLst/>
          </a:prstGeom>
        </p:spPr>
      </p:pic>
      <p:cxnSp>
        <p:nvCxnSpPr>
          <p:cNvPr id="23" name="直線矢印コネクタ 22"/>
          <p:cNvCxnSpPr/>
          <p:nvPr/>
        </p:nvCxnSpPr>
        <p:spPr>
          <a:xfrm>
            <a:off x="4502581" y="4541885"/>
            <a:ext cx="595033" cy="136755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>
            <a:off x="2739937" y="4517140"/>
            <a:ext cx="1255202" cy="144152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>
            <a:endCxn id="21" idx="0"/>
          </p:cNvCxnSpPr>
          <p:nvPr/>
        </p:nvCxnSpPr>
        <p:spPr>
          <a:xfrm flipH="1">
            <a:off x="3614243" y="2038833"/>
            <a:ext cx="383789" cy="136291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>
            <a:endCxn id="22" idx="0"/>
          </p:cNvCxnSpPr>
          <p:nvPr/>
        </p:nvCxnSpPr>
        <p:spPr>
          <a:xfrm flipH="1">
            <a:off x="2734570" y="1490948"/>
            <a:ext cx="762150" cy="191080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4351738" y="4081271"/>
            <a:ext cx="960179" cy="273610"/>
          </a:xfrm>
          <a:prstGeom prst="rect">
            <a:avLst/>
          </a:prstGeom>
          <a:solidFill>
            <a:srgbClr val="FFC000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ja-JP" altLang="en-US" sz="1200" dirty="0" smtClean="0"/>
              <a:t>第</a:t>
            </a:r>
            <a:r>
              <a:rPr lang="en-US" altLang="ja-JP" sz="1200" dirty="0" smtClean="0"/>
              <a:t>1RF-gun</a:t>
            </a:r>
            <a:endParaRPr lang="ja-JP" altLang="en-US" sz="12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229404" y="4081272"/>
            <a:ext cx="1069133" cy="273610"/>
          </a:xfrm>
          <a:prstGeom prst="rect">
            <a:avLst/>
          </a:prstGeom>
          <a:solidFill>
            <a:srgbClr val="FFC000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en-US" altLang="ja-JP" sz="1200" dirty="0" smtClean="0"/>
              <a:t>(</a:t>
            </a:r>
            <a:r>
              <a:rPr lang="ja-JP" altLang="en-US" sz="1200" dirty="0" smtClean="0"/>
              <a:t>第</a:t>
            </a:r>
            <a:r>
              <a:rPr lang="en-US" altLang="ja-JP" sz="1200" dirty="0" smtClean="0"/>
              <a:t>2RF-gun)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563830" y="702142"/>
            <a:ext cx="800054" cy="273610"/>
          </a:xfrm>
          <a:prstGeom prst="rect">
            <a:avLst/>
          </a:prstGeom>
          <a:solidFill>
            <a:srgbClr val="FFFF00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en-US" altLang="ja-JP" sz="1200" dirty="0" smtClean="0">
                <a:solidFill>
                  <a:srgbClr val="0070C0"/>
                </a:solidFill>
              </a:rPr>
              <a:t>KL-A1-A</a:t>
            </a:r>
            <a:endParaRPr lang="ja-JP" altLang="en-US" sz="1200" dirty="0">
              <a:solidFill>
                <a:srgbClr val="0070C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454294" y="705328"/>
            <a:ext cx="800054" cy="273610"/>
          </a:xfrm>
          <a:prstGeom prst="rect">
            <a:avLst/>
          </a:prstGeom>
          <a:solidFill>
            <a:srgbClr val="FFC000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en-US" altLang="ja-JP" sz="1200" dirty="0" smtClean="0">
                <a:solidFill>
                  <a:srgbClr val="0070C0"/>
                </a:solidFill>
              </a:rPr>
              <a:t>KL-A1-B</a:t>
            </a:r>
            <a:endParaRPr lang="ja-JP" altLang="en-US" sz="1200" dirty="0">
              <a:solidFill>
                <a:srgbClr val="0070C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696274" y="4072919"/>
            <a:ext cx="896034" cy="273610"/>
          </a:xfrm>
          <a:prstGeom prst="rect">
            <a:avLst/>
          </a:prstGeom>
          <a:solidFill>
            <a:srgbClr val="FFFF00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ja-JP" altLang="en-US" sz="1200" dirty="0" smtClean="0"/>
              <a:t>加速管</a:t>
            </a:r>
            <a:r>
              <a:rPr lang="en-US" altLang="ja-JP" sz="1200" dirty="0" smtClean="0"/>
              <a:t>2</a:t>
            </a:r>
            <a:r>
              <a:rPr lang="ja-JP" altLang="en-US" sz="1200" dirty="0" smtClean="0"/>
              <a:t>本</a:t>
            </a:r>
            <a:endParaRPr lang="ja-JP" altLang="en-US" sz="12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821754" y="4073514"/>
            <a:ext cx="960154" cy="273610"/>
          </a:xfrm>
          <a:prstGeom prst="rect">
            <a:avLst/>
          </a:prstGeom>
          <a:solidFill>
            <a:srgbClr val="FFC000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ja-JP" altLang="en-US" sz="1200" dirty="0" smtClean="0"/>
              <a:t>加速管１本</a:t>
            </a:r>
            <a:endParaRPr lang="ja-JP" altLang="en-US" sz="12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267640" y="4072918"/>
            <a:ext cx="819090" cy="273610"/>
          </a:xfrm>
          <a:prstGeom prst="rect">
            <a:avLst/>
          </a:prstGeom>
          <a:solidFill>
            <a:srgbClr val="FFFF00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en-US" altLang="ja-JP" sz="1200" dirty="0" err="1" smtClean="0"/>
              <a:t>Buncher</a:t>
            </a:r>
            <a:endParaRPr lang="ja-JP" altLang="en-US" sz="12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8881649" y="4081271"/>
            <a:ext cx="1114042" cy="273610"/>
          </a:xfrm>
          <a:prstGeom prst="rect">
            <a:avLst/>
          </a:prstGeom>
          <a:solidFill>
            <a:srgbClr val="FFFF00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en-US" altLang="ja-JP" sz="1200" dirty="0" smtClean="0"/>
              <a:t>Pre-</a:t>
            </a:r>
            <a:r>
              <a:rPr lang="en-US" altLang="ja-JP" sz="1200" dirty="0" err="1" smtClean="0"/>
              <a:t>buncher</a:t>
            </a:r>
            <a:endParaRPr lang="ja-JP" altLang="en-US" sz="12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927823" y="1875819"/>
            <a:ext cx="1498763" cy="273610"/>
          </a:xfrm>
          <a:prstGeom prst="rect">
            <a:avLst/>
          </a:prstGeom>
          <a:solidFill>
            <a:schemeClr val="bg1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en-US" altLang="ja-JP" sz="1200" dirty="0" smtClean="0">
                <a:solidFill>
                  <a:srgbClr val="0070C0"/>
                </a:solidFill>
              </a:rPr>
              <a:t>WG</a:t>
            </a:r>
            <a:r>
              <a:rPr lang="ja-JP" altLang="en-US" sz="1200" dirty="0" smtClean="0">
                <a:solidFill>
                  <a:srgbClr val="0070C0"/>
                </a:solidFill>
              </a:rPr>
              <a:t> </a:t>
            </a:r>
            <a:r>
              <a:rPr lang="en-US" altLang="ja-JP" sz="1200" dirty="0">
                <a:solidFill>
                  <a:srgbClr val="0070C0"/>
                </a:solidFill>
              </a:rPr>
              <a:t>1</a:t>
            </a:r>
            <a:r>
              <a:rPr lang="ja-JP" altLang="en-US" sz="1200" dirty="0" smtClean="0">
                <a:solidFill>
                  <a:srgbClr val="0070C0"/>
                </a:solidFill>
              </a:rPr>
              <a:t>本　新規製作</a:t>
            </a:r>
            <a:endParaRPr lang="en-US" altLang="ja-JP" sz="1200" dirty="0" smtClean="0">
              <a:solidFill>
                <a:srgbClr val="0070C0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588084" y="1890869"/>
            <a:ext cx="1383347" cy="1012274"/>
          </a:xfrm>
          <a:prstGeom prst="rect">
            <a:avLst/>
          </a:prstGeom>
          <a:solidFill>
            <a:srgbClr val="92D050">
              <a:alpha val="60000"/>
            </a:srgbClr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ja-JP" altLang="en-US" sz="1200" dirty="0" smtClean="0">
                <a:solidFill>
                  <a:srgbClr val="0070C0"/>
                </a:solidFill>
              </a:rPr>
              <a:t>移相器・減衰器</a:t>
            </a:r>
            <a:endParaRPr lang="en-US" altLang="ja-JP" sz="1200" dirty="0" smtClean="0">
              <a:solidFill>
                <a:srgbClr val="0070C0"/>
              </a:solidFill>
            </a:endParaRPr>
          </a:p>
          <a:p>
            <a:r>
              <a:rPr lang="ja-JP" altLang="en-US" sz="1200" b="1" dirty="0">
                <a:solidFill>
                  <a:srgbClr val="0070C0"/>
                </a:solidFill>
              </a:rPr>
              <a:t>（移設</a:t>
            </a:r>
            <a:r>
              <a:rPr lang="ja-JP" altLang="en-US" sz="1200" b="1" dirty="0" smtClean="0">
                <a:solidFill>
                  <a:srgbClr val="0070C0"/>
                </a:solidFill>
              </a:rPr>
              <a:t>）</a:t>
            </a:r>
            <a:endParaRPr lang="en-US" altLang="ja-JP" sz="1200" b="1" dirty="0" smtClean="0">
              <a:solidFill>
                <a:srgbClr val="0070C0"/>
              </a:solidFill>
            </a:endParaRPr>
          </a:p>
          <a:p>
            <a:endParaRPr lang="en-US" altLang="ja-JP" sz="1200" b="1" dirty="0" smtClean="0">
              <a:solidFill>
                <a:srgbClr val="0070C0"/>
              </a:solidFill>
            </a:endParaRPr>
          </a:p>
          <a:p>
            <a:r>
              <a:rPr lang="ja-JP" altLang="en-US" sz="1200" b="1" dirty="0">
                <a:solidFill>
                  <a:srgbClr val="0070C0"/>
                </a:solidFill>
              </a:rPr>
              <a:t>他</a:t>
            </a:r>
            <a:r>
              <a:rPr lang="ja-JP" altLang="en-US" sz="1200" b="1" dirty="0" smtClean="0">
                <a:solidFill>
                  <a:srgbClr val="0070C0"/>
                </a:solidFill>
              </a:rPr>
              <a:t>の</a:t>
            </a:r>
            <a:r>
              <a:rPr lang="en-US" altLang="ja-JP" sz="1200" b="1" dirty="0" smtClean="0">
                <a:solidFill>
                  <a:srgbClr val="0070C0"/>
                </a:solidFill>
              </a:rPr>
              <a:t>WG</a:t>
            </a:r>
            <a:r>
              <a:rPr lang="ja-JP" altLang="en-US" sz="1200" b="1" dirty="0" smtClean="0">
                <a:solidFill>
                  <a:srgbClr val="0070C0"/>
                </a:solidFill>
              </a:rPr>
              <a:t>新規製作</a:t>
            </a:r>
            <a:endParaRPr lang="en-US" altLang="ja-JP" sz="1200" b="1" dirty="0" smtClean="0">
              <a:solidFill>
                <a:srgbClr val="0070C0"/>
              </a:solidFill>
            </a:endParaRPr>
          </a:p>
          <a:p>
            <a:r>
              <a:rPr lang="ja-JP" altLang="en-US" sz="1200" b="1" dirty="0">
                <a:solidFill>
                  <a:srgbClr val="0070C0"/>
                </a:solidFill>
              </a:rPr>
              <a:t>又</a:t>
            </a:r>
            <a:r>
              <a:rPr lang="ja-JP" altLang="en-US" sz="1200" b="1" dirty="0" smtClean="0">
                <a:solidFill>
                  <a:srgbClr val="0070C0"/>
                </a:solidFill>
              </a:rPr>
              <a:t>は流用</a:t>
            </a:r>
            <a:endParaRPr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398053" y="2641373"/>
            <a:ext cx="1255106" cy="458276"/>
          </a:xfrm>
          <a:prstGeom prst="rect">
            <a:avLst/>
          </a:prstGeom>
          <a:solidFill>
            <a:schemeClr val="bg1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ja-JP" altLang="en-US" sz="1200" dirty="0" smtClean="0">
                <a:solidFill>
                  <a:srgbClr val="0070C0"/>
                </a:solidFill>
              </a:rPr>
              <a:t>移相器・減衰器</a:t>
            </a:r>
            <a:endParaRPr lang="en-US" altLang="ja-JP" sz="1200" dirty="0" smtClean="0">
              <a:solidFill>
                <a:srgbClr val="0070C0"/>
              </a:solidFill>
            </a:endParaRPr>
          </a:p>
          <a:p>
            <a:r>
              <a:rPr lang="ja-JP" altLang="en-US" sz="1200" b="1" dirty="0" smtClean="0">
                <a:solidFill>
                  <a:srgbClr val="0070C0"/>
                </a:solidFill>
              </a:rPr>
              <a:t>（移設</a:t>
            </a:r>
            <a:r>
              <a:rPr lang="ja-JP" altLang="en-US" sz="1200" b="1" dirty="0">
                <a:solidFill>
                  <a:srgbClr val="0070C0"/>
                </a:solidFill>
              </a:rPr>
              <a:t>）</a:t>
            </a:r>
          </a:p>
        </p:txBody>
      </p:sp>
      <p:cxnSp>
        <p:nvCxnSpPr>
          <p:cNvPr id="38" name="直線矢印コネクタ 37"/>
          <p:cNvCxnSpPr/>
          <p:nvPr/>
        </p:nvCxnSpPr>
        <p:spPr>
          <a:xfrm flipH="1" flipV="1">
            <a:off x="4431492" y="1666393"/>
            <a:ext cx="426536" cy="22447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>
            <a:stCxn id="35" idx="2"/>
            <a:endCxn id="16" idx="1"/>
          </p:cNvCxnSpPr>
          <p:nvPr/>
        </p:nvCxnSpPr>
        <p:spPr>
          <a:xfrm rot="16200000" flipH="1">
            <a:off x="8494627" y="2332007"/>
            <a:ext cx="455897" cy="9074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円/楕円 39"/>
          <p:cNvSpPr/>
          <p:nvPr/>
        </p:nvSpPr>
        <p:spPr>
          <a:xfrm>
            <a:off x="5906326" y="1078088"/>
            <a:ext cx="1226563" cy="655371"/>
          </a:xfrm>
          <a:prstGeom prst="ellipse">
            <a:avLst/>
          </a:prstGeom>
          <a:solidFill>
            <a:srgbClr val="00B0F0">
              <a:alpha val="30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8084" tIns="44042" rIns="88084" bIns="44042"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919992" y="1664521"/>
            <a:ext cx="742496" cy="458276"/>
          </a:xfrm>
          <a:prstGeom prst="rect">
            <a:avLst/>
          </a:prstGeom>
          <a:solidFill>
            <a:srgbClr val="00B0F0">
              <a:alpha val="30000"/>
            </a:srgbClr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en-US" altLang="ja-JP" sz="1200" dirty="0" smtClean="0">
                <a:solidFill>
                  <a:srgbClr val="0070C0"/>
                </a:solidFill>
              </a:rPr>
              <a:t>3dB DC</a:t>
            </a:r>
          </a:p>
          <a:p>
            <a:r>
              <a:rPr lang="ja-JP" altLang="en-US" sz="1200" b="1" dirty="0">
                <a:solidFill>
                  <a:srgbClr val="0070C0"/>
                </a:solidFill>
              </a:rPr>
              <a:t>復元</a:t>
            </a:r>
          </a:p>
        </p:txBody>
      </p:sp>
      <p:cxnSp>
        <p:nvCxnSpPr>
          <p:cNvPr id="42" name="直線矢印コネクタ 41"/>
          <p:cNvCxnSpPr>
            <a:stCxn id="12" idx="0"/>
          </p:cNvCxnSpPr>
          <p:nvPr/>
        </p:nvCxnSpPr>
        <p:spPr>
          <a:xfrm flipH="1" flipV="1">
            <a:off x="7457481" y="2480339"/>
            <a:ext cx="350758" cy="12498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 flipH="1">
            <a:off x="4466209" y="2775924"/>
            <a:ext cx="616630" cy="19113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テキスト ボックス 43"/>
          <p:cNvSpPr txBox="1"/>
          <p:nvPr/>
        </p:nvSpPr>
        <p:spPr>
          <a:xfrm>
            <a:off x="5919992" y="4541885"/>
            <a:ext cx="1203810" cy="458276"/>
          </a:xfrm>
          <a:prstGeom prst="rect">
            <a:avLst/>
          </a:prstGeom>
          <a:solidFill>
            <a:schemeClr val="bg1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en-US" altLang="ja-JP" sz="1200" b="1" dirty="0" smtClean="0">
                <a:solidFill>
                  <a:srgbClr val="0070C0"/>
                </a:solidFill>
              </a:rPr>
              <a:t>WG</a:t>
            </a:r>
            <a:r>
              <a:rPr lang="ja-JP" altLang="en-US" sz="1200" b="1" dirty="0" smtClean="0">
                <a:solidFill>
                  <a:srgbClr val="0070C0"/>
                </a:solidFill>
              </a:rPr>
              <a:t>　</a:t>
            </a:r>
            <a:r>
              <a:rPr lang="en-US" altLang="ja-JP" sz="1200" b="1" dirty="0" smtClean="0">
                <a:solidFill>
                  <a:srgbClr val="0070C0"/>
                </a:solidFill>
              </a:rPr>
              <a:t>3</a:t>
            </a:r>
            <a:r>
              <a:rPr lang="ja-JP" altLang="en-US" sz="1200" b="1" dirty="0" smtClean="0">
                <a:solidFill>
                  <a:srgbClr val="0070C0"/>
                </a:solidFill>
              </a:rPr>
              <a:t>本を</a:t>
            </a:r>
            <a:endParaRPr lang="en-US" altLang="ja-JP" sz="1200" b="1" dirty="0" smtClean="0">
              <a:solidFill>
                <a:srgbClr val="0070C0"/>
              </a:solidFill>
            </a:endParaRPr>
          </a:p>
          <a:p>
            <a:r>
              <a:rPr lang="en-US" altLang="ja-JP" sz="1200" b="1" dirty="0" smtClean="0">
                <a:solidFill>
                  <a:srgbClr val="0070C0"/>
                </a:solidFill>
              </a:rPr>
              <a:t>600mm</a:t>
            </a:r>
            <a:r>
              <a:rPr lang="ja-JP" altLang="en-US" sz="1200" b="1" dirty="0" smtClean="0">
                <a:solidFill>
                  <a:srgbClr val="0070C0"/>
                </a:solidFill>
              </a:rPr>
              <a:t>つめる</a:t>
            </a:r>
            <a:endParaRPr lang="ja-JP" altLang="en-US" sz="1200" b="1" dirty="0">
              <a:solidFill>
                <a:srgbClr val="0070C0"/>
              </a:solidFill>
            </a:endParaRPr>
          </a:p>
        </p:txBody>
      </p:sp>
      <p:cxnSp>
        <p:nvCxnSpPr>
          <p:cNvPr id="45" name="直線矢印コネクタ 44"/>
          <p:cNvCxnSpPr/>
          <p:nvPr/>
        </p:nvCxnSpPr>
        <p:spPr>
          <a:xfrm flipH="1">
            <a:off x="5649828" y="4656020"/>
            <a:ext cx="253970" cy="8674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 flipV="1">
            <a:off x="7012542" y="4600706"/>
            <a:ext cx="1755405" cy="4162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/>
          <p:nvPr/>
        </p:nvCxnSpPr>
        <p:spPr>
          <a:xfrm>
            <a:off x="6980982" y="4780737"/>
            <a:ext cx="222997" cy="1687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テキスト ボックス 47"/>
          <p:cNvSpPr txBox="1"/>
          <p:nvPr/>
        </p:nvSpPr>
        <p:spPr>
          <a:xfrm>
            <a:off x="4376774" y="6643364"/>
            <a:ext cx="3185098" cy="273610"/>
          </a:xfrm>
          <a:prstGeom prst="rect">
            <a:avLst/>
          </a:prstGeom>
          <a:solidFill>
            <a:srgbClr val="FFC000">
              <a:alpha val="60000"/>
            </a:srgbClr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en-US" altLang="ja-JP" sz="1200" dirty="0" smtClean="0"/>
              <a:t>(</a:t>
            </a:r>
            <a:r>
              <a:rPr lang="ja-JP" altLang="en-US" sz="1200" dirty="0" smtClean="0"/>
              <a:t>第</a:t>
            </a:r>
            <a:r>
              <a:rPr lang="en-US" altLang="ja-JP" sz="1200" dirty="0" smtClean="0"/>
              <a:t>2RF-gun</a:t>
            </a:r>
            <a:r>
              <a:rPr lang="ja-JP" altLang="en-US" sz="1200" dirty="0" smtClean="0"/>
              <a:t>用パルスベンドと予備スペース</a:t>
            </a:r>
            <a:r>
              <a:rPr lang="en-US" altLang="ja-JP" sz="1200" dirty="0" smtClean="0"/>
              <a:t>)</a:t>
            </a:r>
          </a:p>
        </p:txBody>
      </p:sp>
      <p:cxnSp>
        <p:nvCxnSpPr>
          <p:cNvPr id="49" name="直線矢印コネクタ 48"/>
          <p:cNvCxnSpPr/>
          <p:nvPr/>
        </p:nvCxnSpPr>
        <p:spPr>
          <a:xfrm flipV="1">
            <a:off x="5733494" y="6045040"/>
            <a:ext cx="138983" cy="58011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0" name="図 49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4026500" y="1990154"/>
            <a:ext cx="284360" cy="134133"/>
          </a:xfrm>
          <a:prstGeom prst="rect">
            <a:avLst/>
          </a:prstGeom>
        </p:spPr>
      </p:pic>
      <p:sp>
        <p:nvSpPr>
          <p:cNvPr id="51" name="テキスト ボックス 50"/>
          <p:cNvSpPr txBox="1"/>
          <p:nvPr/>
        </p:nvSpPr>
        <p:spPr>
          <a:xfrm>
            <a:off x="1646412" y="683331"/>
            <a:ext cx="1165338" cy="412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kumimoji="1" lang="ja-JP" altLang="en-US" b="1" dirty="0" smtClean="0"/>
              <a:t>改造案</a:t>
            </a:r>
            <a:r>
              <a:rPr kumimoji="1" lang="en-US" altLang="ja-JP" b="1" dirty="0" smtClean="0"/>
              <a:t>2</a:t>
            </a:r>
            <a:endParaRPr kumimoji="1" lang="ja-JP" altLang="en-US" b="1" dirty="0"/>
          </a:p>
        </p:txBody>
      </p:sp>
      <p:pic>
        <p:nvPicPr>
          <p:cNvPr id="52" name="図 51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9299" y="2479687"/>
            <a:ext cx="255129" cy="160464"/>
          </a:xfrm>
          <a:prstGeom prst="rect">
            <a:avLst/>
          </a:prstGeom>
        </p:spPr>
      </p:pic>
      <p:sp>
        <p:nvSpPr>
          <p:cNvPr id="53" name="テキスト ボックス 52"/>
          <p:cNvSpPr txBox="1"/>
          <p:nvPr/>
        </p:nvSpPr>
        <p:spPr>
          <a:xfrm>
            <a:off x="9306153" y="456497"/>
            <a:ext cx="1204372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600" dirty="0" err="1" smtClean="0"/>
              <a:t>S.Ohsawa</a:t>
            </a:r>
            <a:endParaRPr kumimoji="1" lang="ja-JP" altLang="en-US" dirty="0"/>
          </a:p>
        </p:txBody>
      </p:sp>
      <p:sp>
        <p:nvSpPr>
          <p:cNvPr id="54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Electron gun rearrangement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Preparation of Thermionic Gun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dirty="0" smtClean="0"/>
              <a:t>Under refurbishment</a:t>
            </a:r>
          </a:p>
          <a:p>
            <a:pPr lvl="1"/>
            <a:r>
              <a:rPr lang="en-US" altLang="ja-JP" sz="2400" dirty="0" smtClean="0"/>
              <a:t>Raise by 75cm not to conflict with straight RF-gun</a:t>
            </a:r>
          </a:p>
          <a:p>
            <a:pPr lvl="2"/>
            <a:r>
              <a:rPr lang="en-US" altLang="ja-JP" sz="2000" dirty="0" smtClean="0"/>
              <a:t>As well as angled RF-gun</a:t>
            </a:r>
          </a:p>
          <a:p>
            <a:pPr lvl="1"/>
            <a:r>
              <a:rPr lang="en-US" altLang="ja-JP" sz="2400" dirty="0" smtClean="0"/>
              <a:t>~ Jun.2015.</a:t>
            </a:r>
          </a:p>
          <a:p>
            <a:r>
              <a:rPr lang="en-US" altLang="ja-JP" sz="2800" dirty="0" smtClean="0"/>
              <a:t>May serve primary electron for positron generation</a:t>
            </a:r>
            <a:endParaRPr lang="ja-JP" altLang="en-US" sz="28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46</a:t>
            </a:fld>
            <a:endParaRPr lang="en-US" altLang="ja-JP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75" y="4286251"/>
            <a:ext cx="10304963" cy="2266949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8736154" y="3696615"/>
            <a:ext cx="1580740" cy="320750"/>
          </a:xfrm>
          <a:prstGeom prst="rect">
            <a:avLst/>
          </a:prstGeom>
          <a:solidFill>
            <a:srgbClr val="FFC000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400" dirty="0" smtClean="0"/>
              <a:t>Thermionic gun</a:t>
            </a:r>
            <a:endParaRPr lang="ja-JP" altLang="en-US" sz="1400" dirty="0"/>
          </a:p>
        </p:txBody>
      </p:sp>
      <p:cxnSp>
        <p:nvCxnSpPr>
          <p:cNvPr id="8" name="直線矢印コネクタ 7"/>
          <p:cNvCxnSpPr>
            <a:stCxn id="7" idx="2"/>
          </p:cNvCxnSpPr>
          <p:nvPr/>
        </p:nvCxnSpPr>
        <p:spPr>
          <a:xfrm rot="5400000">
            <a:off x="9012703" y="4528872"/>
            <a:ext cx="1025329" cy="231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5664409" y="6781800"/>
            <a:ext cx="1580740" cy="320750"/>
          </a:xfrm>
          <a:prstGeom prst="rect">
            <a:avLst/>
          </a:prstGeom>
          <a:solidFill>
            <a:srgbClr val="FFC000"/>
          </a:solidFill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en-US" altLang="ja-JP" sz="1400" dirty="0" smtClean="0"/>
              <a:t>RF gun</a:t>
            </a:r>
            <a:endParaRPr lang="ja-JP" altLang="en-US" sz="1400" dirty="0"/>
          </a:p>
        </p:txBody>
      </p:sp>
      <p:cxnSp>
        <p:nvCxnSpPr>
          <p:cNvPr id="16" name="直線矢印コネクタ 15"/>
          <p:cNvCxnSpPr/>
          <p:nvPr/>
        </p:nvCxnSpPr>
        <p:spPr>
          <a:xfrm rot="16200000" flipV="1">
            <a:off x="5874907" y="6201926"/>
            <a:ext cx="1159746" cy="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Thermionic Gun</a:t>
            </a:r>
          </a:p>
        </p:txBody>
      </p:sp>
    </p:spTree>
    <p:extLst>
      <p:ext uri="{BB962C8B-B14F-4D97-AF65-F5344CB8AC3E}">
        <p14:creationId xmlns:p14="http://schemas.microsoft.com/office/powerpoint/2010/main" val="132605209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Recent Works in Progress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sz="28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47</a:t>
            </a:fld>
            <a:endParaRPr lang="en-US" altLang="ja-JP" dirty="0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Recent works</a:t>
            </a:r>
          </a:p>
        </p:txBody>
      </p:sp>
      <p:pic>
        <p:nvPicPr>
          <p:cNvPr id="5" name="図 4" descr="DSC0273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2641" y="4174110"/>
            <a:ext cx="8279997" cy="3001102"/>
          </a:xfrm>
          <a:prstGeom prst="rect">
            <a:avLst/>
          </a:prstGeom>
        </p:spPr>
      </p:pic>
      <p:cxnSp>
        <p:nvCxnSpPr>
          <p:cNvPr id="8" name="直線矢印コネクタ 7"/>
          <p:cNvCxnSpPr>
            <a:stCxn id="14" idx="2"/>
          </p:cNvCxnSpPr>
          <p:nvPr/>
        </p:nvCxnSpPr>
        <p:spPr>
          <a:xfrm flipH="1">
            <a:off x="8508595" y="4555081"/>
            <a:ext cx="721619" cy="35558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8439844" y="4234331"/>
            <a:ext cx="1580740" cy="320750"/>
          </a:xfrm>
          <a:prstGeom prst="rect">
            <a:avLst/>
          </a:prstGeom>
          <a:solidFill>
            <a:srgbClr val="FFC000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400" dirty="0" smtClean="0"/>
              <a:t>Thermionic gun</a:t>
            </a:r>
            <a:endParaRPr lang="ja-JP" altLang="en-US" sz="1400" dirty="0"/>
          </a:p>
        </p:txBody>
      </p:sp>
      <p:cxnSp>
        <p:nvCxnSpPr>
          <p:cNvPr id="16" name="直線矢印コネクタ 15"/>
          <p:cNvCxnSpPr>
            <a:stCxn id="15" idx="0"/>
          </p:cNvCxnSpPr>
          <p:nvPr/>
        </p:nvCxnSpPr>
        <p:spPr>
          <a:xfrm flipH="1" flipV="1">
            <a:off x="7264040" y="5393273"/>
            <a:ext cx="1966174" cy="3810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8439844" y="5774273"/>
            <a:ext cx="1580740" cy="320750"/>
          </a:xfrm>
          <a:prstGeom prst="rect">
            <a:avLst/>
          </a:prstGeom>
          <a:solidFill>
            <a:srgbClr val="FFC000"/>
          </a:solidFill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en-US" altLang="ja-JP" sz="1400" dirty="0" smtClean="0"/>
              <a:t>RF gun</a:t>
            </a:r>
            <a:endParaRPr lang="ja-JP" altLang="en-US" sz="14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65105" y="4234331"/>
            <a:ext cx="1146765" cy="320750"/>
          </a:xfrm>
          <a:prstGeom prst="rect">
            <a:avLst/>
          </a:prstGeom>
          <a:solidFill>
            <a:srgbClr val="FFC000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400" dirty="0" smtClean="0"/>
              <a:t>#A1 region</a:t>
            </a:r>
            <a:endParaRPr lang="ja-JP" altLang="en-US" sz="1400" dirty="0"/>
          </a:p>
        </p:txBody>
      </p:sp>
      <p:pic>
        <p:nvPicPr>
          <p:cNvPr id="24" name="図 23" descr="DSC01660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2646" y="1049851"/>
            <a:ext cx="8279992" cy="2993744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165105" y="1100138"/>
            <a:ext cx="1124160" cy="320750"/>
          </a:xfrm>
          <a:prstGeom prst="rect">
            <a:avLst/>
          </a:prstGeom>
          <a:solidFill>
            <a:srgbClr val="FFC000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400" dirty="0" smtClean="0"/>
              <a:t>#15 region</a:t>
            </a:r>
            <a:endParaRPr lang="ja-JP" altLang="en-US" sz="1400" dirty="0"/>
          </a:p>
        </p:txBody>
      </p:sp>
      <p:cxnSp>
        <p:nvCxnSpPr>
          <p:cNvPr id="28" name="直線矢印コネクタ 27"/>
          <p:cNvCxnSpPr>
            <a:stCxn id="29" idx="1"/>
          </p:cNvCxnSpPr>
          <p:nvPr/>
        </p:nvCxnSpPr>
        <p:spPr>
          <a:xfrm flipH="1">
            <a:off x="5266006" y="1420888"/>
            <a:ext cx="166184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6927855" y="1260513"/>
            <a:ext cx="1580740" cy="320750"/>
          </a:xfrm>
          <a:prstGeom prst="rect">
            <a:avLst/>
          </a:prstGeom>
          <a:solidFill>
            <a:srgbClr val="FFC000"/>
          </a:solidFill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en-US" altLang="ja-JP" sz="1400" dirty="0" smtClean="0"/>
              <a:t>Iron shield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02600946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48</a:t>
            </a:fld>
            <a:endParaRPr lang="en-US" altLang="ja-JP" dirty="0"/>
          </a:p>
        </p:txBody>
      </p:sp>
      <p:pic>
        <p:nvPicPr>
          <p:cNvPr id="7" name="図 6" descr="IMG_416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00000" cy="3600000"/>
          </a:xfrm>
          <a:prstGeom prst="rect">
            <a:avLst/>
          </a:prstGeom>
        </p:spPr>
      </p:pic>
      <p:pic>
        <p:nvPicPr>
          <p:cNvPr id="8" name="図 7" descr="IMG_416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0644" y="130752"/>
            <a:ext cx="4800000" cy="3600000"/>
          </a:xfrm>
          <a:prstGeom prst="rect">
            <a:avLst/>
          </a:prstGeom>
        </p:spPr>
      </p:pic>
      <p:pic>
        <p:nvPicPr>
          <p:cNvPr id="9" name="図 8" descr="IMG_416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8638" y="3962850"/>
            <a:ext cx="4800000" cy="36000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037" y="3820133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5884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213FF4-2407-AE4D-838C-76990F38DDA4}" type="slidenum">
              <a:rPr lang="en-US" altLang="ja-JP" smtClean="0"/>
              <a:pPr>
                <a:defRPr/>
              </a:pPr>
              <a:t>49</a:t>
            </a:fld>
            <a:endParaRPr lang="en-US" altLang="ja-JP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00000" cy="3600000"/>
          </a:xfrm>
          <a:prstGeom prst="rect">
            <a:avLst/>
          </a:prstGeom>
        </p:spPr>
      </p:pic>
      <p:pic>
        <p:nvPicPr>
          <p:cNvPr id="6" name="図 5" descr="IMG_444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9538" y="169334"/>
            <a:ext cx="4800000" cy="3600000"/>
          </a:xfrm>
          <a:prstGeom prst="rect">
            <a:avLst/>
          </a:prstGeom>
        </p:spPr>
      </p:pic>
      <p:pic>
        <p:nvPicPr>
          <p:cNvPr id="7" name="図 6" descr="DSC0245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3769334"/>
            <a:ext cx="4800001" cy="36000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8638" y="3962851"/>
            <a:ext cx="4800000" cy="35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018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タイトル 1"/>
          <p:cNvSpPr>
            <a:spLocks noGrp="1"/>
          </p:cNvSpPr>
          <p:nvPr>
            <p:ph type="title"/>
          </p:nvPr>
        </p:nvSpPr>
        <p:spPr>
          <a:xfrm>
            <a:off x="547422" y="367640"/>
            <a:ext cx="9619774" cy="723128"/>
          </a:xfrm>
        </p:spPr>
        <p:txBody>
          <a:bodyPr>
            <a:normAutofit/>
          </a:bodyPr>
          <a:lstStyle/>
          <a:p>
            <a:r>
              <a:rPr lang="ja-JP" altLang="en-US" sz="3600" dirty="0" smtClean="0"/>
              <a:t>電子ビームパラメタ</a:t>
            </a:r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1099759"/>
              </p:ext>
            </p:extLst>
          </p:nvPr>
        </p:nvGraphicFramePr>
        <p:xfrm>
          <a:off x="114301" y="1154267"/>
          <a:ext cx="10464801" cy="5932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840"/>
                <a:gridCol w="2767551"/>
                <a:gridCol w="3632410"/>
              </a:tblGrid>
              <a:tr h="420018"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</a:rPr>
                        <a:t>SuperKEKB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</a:rPr>
                        <a:t>KEKB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2001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エネルギー</a:t>
                      </a: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 (GeV)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7.0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8.0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2001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HER</a:t>
                      </a:r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蓄積電流値 </a:t>
                      </a: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(A)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2.6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1.1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2001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HER</a:t>
                      </a:r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ビーム寿命</a:t>
                      </a: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 (min.)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200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2001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最大ビーム繰り返し</a:t>
                      </a: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 (Hz)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71142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最大バンチ数</a:t>
                      </a:r>
                      <a:r>
                        <a:rPr kumimoji="1" lang="ja-JP" alt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sz="2000" baseline="0" dirty="0" smtClean="0">
                          <a:solidFill>
                            <a:schemeClr val="tx1"/>
                          </a:solidFill>
                        </a:rPr>
                        <a:t>(rf</a:t>
                      </a:r>
                      <a:r>
                        <a:rPr kumimoji="1" lang="ja-JP" altLang="en-US" sz="2000" baseline="0" dirty="0" smtClean="0">
                          <a:solidFill>
                            <a:schemeClr val="tx1"/>
                          </a:solidFill>
                        </a:rPr>
                        <a:t>パルス当たり</a:t>
                      </a:r>
                      <a:r>
                        <a:rPr kumimoji="1" lang="en-US" altLang="ja-JP" sz="20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2001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rgbClr val="FF0000"/>
                          </a:solidFill>
                        </a:rPr>
                        <a:t>エミッタンス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 (mm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  <a:sym typeface="Symbol"/>
                        </a:rPr>
                        <a:t>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mrad)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50/20 (Hor./Ver.)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2001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rgbClr val="FF0000"/>
                          </a:solidFill>
                        </a:rPr>
                        <a:t>バンチ電荷量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 (nC)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2001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rgbClr val="FF0000"/>
                          </a:solidFill>
                        </a:rPr>
                        <a:t>エネルギー広がり 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(%)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0.1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0.05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2001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バンチ長</a:t>
                      </a: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sz="2000" dirty="0" err="1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kumimoji="1" lang="en-US" altLang="ja-JP" sz="2000" dirty="0" err="1" smtClean="0">
                          <a:solidFill>
                            <a:schemeClr val="tx1"/>
                          </a:solidFill>
                        </a:rPr>
                        <a:t>z</a:t>
                      </a: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 (mm)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1.3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1.3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2001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ダンピングリング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102072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同時トップアップ入射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4 rings (SuperKEKB e-/e+, PF, PF-AR)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3 rings (KEKB e-/e+,</a:t>
                      </a:r>
                      <a:r>
                        <a:rPr kumimoji="1" lang="en-US" altLang="ja-JP" sz="2000" baseline="0" dirty="0" smtClean="0">
                          <a:solidFill>
                            <a:schemeClr val="tx1"/>
                          </a:solidFill>
                        </a:rPr>
                        <a:t> PF)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</a:tbl>
          </a:graphicData>
        </a:graphic>
      </p:graphicFrame>
      <p:sp>
        <p:nvSpPr>
          <p:cNvPr id="2" name="正方形/長方形 1"/>
          <p:cNvSpPr/>
          <p:nvPr/>
        </p:nvSpPr>
        <p:spPr>
          <a:xfrm>
            <a:off x="4133267" y="1497168"/>
            <a:ext cx="2861437" cy="57176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Linac Upgrade Overview</a:t>
            </a:r>
          </a:p>
        </p:txBody>
      </p:sp>
    </p:spTree>
    <p:extLst>
      <p:ext uri="{BB962C8B-B14F-4D97-AF65-F5344CB8AC3E}">
        <p14:creationId xmlns:p14="http://schemas.microsoft.com/office/powerpoint/2010/main" val="15753246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213FF4-2407-AE4D-838C-76990F38DDA4}" type="slidenum">
              <a:rPr lang="en-US" altLang="ja-JP" smtClean="0"/>
              <a:pPr>
                <a:defRPr/>
              </a:pPr>
              <a:t>50</a:t>
            </a:fld>
            <a:endParaRPr lang="en-US" altLang="ja-JP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00000" cy="3600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9620" y="167588"/>
            <a:ext cx="4800000" cy="359999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09" y="3767588"/>
            <a:ext cx="4800000" cy="359999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8637" y="3962850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365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4472" y="2446832"/>
            <a:ext cx="9085342" cy="1502066"/>
          </a:xfrm>
        </p:spPr>
        <p:txBody>
          <a:bodyPr/>
          <a:lstStyle/>
          <a:p>
            <a:pPr algn="ctr"/>
            <a:r>
              <a:rPr kumimoji="1" lang="en-US" altLang="ja-JP" cap="none" dirty="0" smtClean="0"/>
              <a:t>Positron generator</a:t>
            </a:r>
            <a:endParaRPr kumimoji="1" lang="ja-JP" altLang="en-US" cap="none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4B4DE4-18C0-CA4C-B6F1-505553AAF7C8}" type="slidenum">
              <a:rPr lang="en-US" altLang="ja-JP" smtClean="0"/>
              <a:pPr>
                <a:defRPr/>
              </a:pPr>
              <a:t>51</a:t>
            </a:fld>
            <a:endParaRPr lang="en-US" altLang="ja-JP" dirty="0"/>
          </a:p>
        </p:txBody>
      </p:sp>
      <p:sp>
        <p:nvSpPr>
          <p:cNvPr id="5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Positron Enhancement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1824219956"/>
      </p:ext>
    </p:extLst>
  </p:cSld>
  <p:clrMapOvr>
    <a:masterClrMapping/>
  </p:clrMapOvr>
  <p:transition xmlns:p14="http://schemas.microsoft.com/office/powerpoint/2010/main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Positron Generation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4-times more positron is required at SuperKEKB than KEKB</a:t>
            </a:r>
          </a:p>
          <a:p>
            <a:pPr lvl="1"/>
            <a:r>
              <a:rPr lang="en-US" altLang="ja-JP" dirty="0" smtClean="0"/>
              <a:t>Safety measure was taken after cable fire during the test of Flux Concentrator (FC)</a:t>
            </a:r>
          </a:p>
          <a:p>
            <a:pPr lvl="1"/>
            <a:r>
              <a:rPr lang="en-US" altLang="ja-JP" dirty="0"/>
              <a:t>N</a:t>
            </a:r>
            <a:r>
              <a:rPr lang="en-US" altLang="ja-JP" dirty="0" smtClean="0"/>
              <a:t>ew components in </a:t>
            </a:r>
            <a:br>
              <a:rPr lang="en-US" altLang="ja-JP" dirty="0" smtClean="0"/>
            </a:br>
            <a:r>
              <a:rPr lang="en-US" altLang="ja-JP" dirty="0" smtClean="0"/>
              <a:t>100-m capture section </a:t>
            </a:r>
            <a:br>
              <a:rPr lang="en-US" altLang="ja-JP" dirty="0" smtClean="0"/>
            </a:br>
            <a:r>
              <a:rPr lang="en-US" altLang="ja-JP" dirty="0" smtClean="0"/>
              <a:t>were</a:t>
            </a:r>
            <a:r>
              <a:rPr lang="en-US" altLang="ja-JP" dirty="0"/>
              <a:t> </a:t>
            </a:r>
            <a:r>
              <a:rPr lang="en-US" altLang="ja-JP" dirty="0" smtClean="0"/>
              <a:t>tested in steps</a:t>
            </a:r>
          </a:p>
          <a:p>
            <a:pPr lvl="1"/>
            <a:r>
              <a:rPr lang="en-US" altLang="ja-JP" dirty="0" smtClean="0"/>
              <a:t>High voltage tests in </a:t>
            </a:r>
            <a:br>
              <a:rPr lang="en-US" altLang="ja-JP" dirty="0" smtClean="0"/>
            </a:br>
            <a:r>
              <a:rPr lang="en-US" altLang="ja-JP" dirty="0" smtClean="0"/>
              <a:t>tunnel in April</a:t>
            </a:r>
          </a:p>
          <a:p>
            <a:pPr lvl="1"/>
            <a:r>
              <a:rPr lang="en-US" altLang="ja-JP" dirty="0" smtClean="0"/>
              <a:t>Beam tests with electron</a:t>
            </a:r>
            <a:br>
              <a:rPr lang="en-US" altLang="ja-JP" dirty="0" smtClean="0"/>
            </a:br>
            <a:r>
              <a:rPr lang="en-US" altLang="ja-JP" dirty="0" smtClean="0"/>
              <a:t>in May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52</a:t>
            </a:fld>
            <a:endParaRPr lang="en-US" altLang="ja-JP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7140" y="3330473"/>
            <a:ext cx="5016398" cy="3899002"/>
          </a:xfrm>
          <a:prstGeom prst="rect">
            <a:avLst/>
          </a:prstGeom>
        </p:spPr>
      </p:pic>
      <p:sp>
        <p:nvSpPr>
          <p:cNvPr id="7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Positron Enhancement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Positron generation for SuperKEKB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17501" y="5025813"/>
            <a:ext cx="10099310" cy="2536210"/>
          </a:xfrm>
          <a:prstGeom prst="rect">
            <a:avLst/>
          </a:prstGeom>
          <a:noFill/>
        </p:spPr>
        <p:txBody>
          <a:bodyPr wrap="square" lIns="103775" tIns="51881" rIns="103775" bIns="51881" rtlCol="0">
            <a:spAutoFit/>
          </a:bodyPr>
          <a:lstStyle/>
          <a:p>
            <a:pPr defTabSz="518845">
              <a:lnSpc>
                <a:spcPct val="110000"/>
              </a:lnSpc>
              <a:buClr>
                <a:prstClr val="black"/>
              </a:buClr>
            </a:pPr>
            <a:r>
              <a:rPr lang="en-US" altLang="ja-JP" sz="2400" dirty="0" smtClean="0">
                <a:solidFill>
                  <a:prstClr val="black"/>
                </a:solidFill>
                <a:ea typeface="ＭＳ Ｐゴシック"/>
                <a:cs typeface="Arial"/>
              </a:rPr>
              <a:t>New positron capture section after target with </a:t>
            </a:r>
            <a:br>
              <a:rPr lang="en-US" altLang="ja-JP" sz="2400" dirty="0" smtClean="0">
                <a:solidFill>
                  <a:prstClr val="black"/>
                </a:solidFill>
                <a:ea typeface="ＭＳ Ｐゴシック"/>
                <a:cs typeface="Arial"/>
              </a:rPr>
            </a:br>
            <a:r>
              <a:rPr lang="en-US" altLang="ja-JP" sz="2400" dirty="0" smtClean="0">
                <a:solidFill>
                  <a:prstClr val="black"/>
                </a:solidFill>
                <a:ea typeface="ＭＳ Ｐゴシック"/>
                <a:cs typeface="Arial"/>
              </a:rPr>
              <a:t>  Flux concentrator (</a:t>
            </a:r>
            <a:r>
              <a:rPr lang="en-US" altLang="ja-JP" sz="2400" dirty="0">
                <a:solidFill>
                  <a:prstClr val="black"/>
                </a:solidFill>
                <a:ea typeface="ＭＳ Ｐゴシック"/>
                <a:cs typeface="Arial"/>
              </a:rPr>
              <a:t>FC</a:t>
            </a:r>
            <a:r>
              <a:rPr lang="en-US" altLang="ja-JP" sz="2400" dirty="0" smtClean="0">
                <a:solidFill>
                  <a:prstClr val="black"/>
                </a:solidFill>
                <a:ea typeface="ＭＳ Ｐゴシック"/>
                <a:cs typeface="Arial"/>
              </a:rPr>
              <a:t>) and large-aperture S-</a:t>
            </a:r>
            <a:r>
              <a:rPr lang="en-US" altLang="ja-JP" sz="2400" dirty="0">
                <a:solidFill>
                  <a:prstClr val="black"/>
                </a:solidFill>
                <a:ea typeface="ＭＳ Ｐゴシック"/>
                <a:cs typeface="Arial"/>
              </a:rPr>
              <a:t>band </a:t>
            </a:r>
            <a:r>
              <a:rPr lang="en-US" altLang="ja-JP" sz="2400" dirty="0" smtClean="0">
                <a:solidFill>
                  <a:prstClr val="black"/>
                </a:solidFill>
                <a:ea typeface="ＭＳ Ｐゴシック"/>
                <a:cs typeface="Arial"/>
              </a:rPr>
              <a:t>structure (</a:t>
            </a:r>
            <a:r>
              <a:rPr lang="en-US" altLang="ja-JP" sz="2400" dirty="0">
                <a:solidFill>
                  <a:prstClr val="black"/>
                </a:solidFill>
                <a:ea typeface="ＭＳ Ｐゴシック"/>
                <a:cs typeface="Arial"/>
              </a:rPr>
              <a:t>LAS)</a:t>
            </a:r>
          </a:p>
          <a:p>
            <a:pPr defTabSz="518845">
              <a:lnSpc>
                <a:spcPct val="110000"/>
              </a:lnSpc>
              <a:buClr>
                <a:prstClr val="black"/>
              </a:buClr>
            </a:pPr>
            <a:r>
              <a:rPr lang="en-US" altLang="ja-JP" sz="2400" dirty="0" smtClean="0">
                <a:solidFill>
                  <a:prstClr val="black"/>
                </a:solidFill>
                <a:ea typeface="ＭＳ Ｐゴシック"/>
                <a:cs typeface="Arial"/>
              </a:rPr>
              <a:t>Satellite bunch (beam loss) elimination with velocity bunching</a:t>
            </a:r>
            <a:endParaRPr lang="en-US" altLang="ja-JP" sz="2400" dirty="0">
              <a:solidFill>
                <a:prstClr val="black"/>
              </a:solidFill>
              <a:ea typeface="ＭＳ Ｐゴシック"/>
              <a:cs typeface="Arial"/>
            </a:endParaRPr>
          </a:p>
          <a:p>
            <a:pPr defTabSz="518845">
              <a:lnSpc>
                <a:spcPct val="110000"/>
              </a:lnSpc>
              <a:buClr>
                <a:prstClr val="black"/>
              </a:buClr>
            </a:pPr>
            <a:r>
              <a:rPr lang="en-US" altLang="ja-JP" sz="2400" dirty="0" smtClean="0">
                <a:solidFill>
                  <a:prstClr val="black"/>
                </a:solidFill>
                <a:ea typeface="ＭＳ Ｐゴシック"/>
                <a:cs typeface="Arial"/>
              </a:rPr>
              <a:t>Pinhole </a:t>
            </a:r>
            <a:r>
              <a:rPr lang="en-US" altLang="ja-JP" sz="2400" dirty="0">
                <a:solidFill>
                  <a:prstClr val="black"/>
                </a:solidFill>
                <a:ea typeface="ＭＳ Ｐゴシック"/>
                <a:cs typeface="Arial"/>
              </a:rPr>
              <a:t>(2mm</a:t>
            </a:r>
            <a:r>
              <a:rPr lang="en-US" altLang="ja-JP" sz="2400" dirty="0" smtClean="0">
                <a:solidFill>
                  <a:prstClr val="black"/>
                </a:solidFill>
                <a:ea typeface="ＭＳ Ｐゴシック"/>
                <a:cs typeface="Arial"/>
              </a:rPr>
              <a:t>) for electrons beside target (3.5mm)</a:t>
            </a:r>
            <a:endParaRPr lang="en-US" altLang="ja-JP" sz="2400" dirty="0">
              <a:solidFill>
                <a:prstClr val="black"/>
              </a:solidFill>
              <a:ea typeface="ＭＳ Ｐゴシック"/>
              <a:cs typeface="Arial"/>
            </a:endParaRPr>
          </a:p>
          <a:p>
            <a:pPr defTabSz="518845">
              <a:lnSpc>
                <a:spcPct val="110000"/>
              </a:lnSpc>
              <a:buClr>
                <a:prstClr val="black"/>
              </a:buClr>
            </a:pPr>
            <a:r>
              <a:rPr lang="en-US" altLang="ja-JP" sz="2400" dirty="0" smtClean="0">
                <a:solidFill>
                  <a:prstClr val="black"/>
                </a:solidFill>
                <a:ea typeface="ＭＳ Ｐゴシック"/>
                <a:cs typeface="Arial"/>
              </a:rPr>
              <a:t>Beam spoiler for target protection</a:t>
            </a:r>
            <a:endParaRPr lang="en-US" altLang="ja-JP" sz="2400" dirty="0">
              <a:solidFill>
                <a:prstClr val="black"/>
              </a:solidFill>
              <a:ea typeface="ＭＳ Ｐゴシック"/>
              <a:cs typeface="Arial"/>
            </a:endParaRPr>
          </a:p>
          <a:p>
            <a:pPr defTabSz="518845">
              <a:lnSpc>
                <a:spcPct val="110000"/>
              </a:lnSpc>
              <a:buClr>
                <a:prstClr val="black"/>
              </a:buClr>
            </a:pPr>
            <a:endParaRPr lang="en-US" altLang="ja-JP" sz="2400" dirty="0">
              <a:solidFill>
                <a:prstClr val="black"/>
              </a:solidFill>
              <a:ea typeface="ＭＳ Ｐゴシック"/>
              <a:cs typeface="Arial"/>
            </a:endParaRPr>
          </a:p>
        </p:txBody>
      </p:sp>
      <p:pic>
        <p:nvPicPr>
          <p:cNvPr id="14" name="図 13" descr="target-offset概念図v5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359" y="1222055"/>
            <a:ext cx="5808346" cy="3756757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652762" y="3639361"/>
            <a:ext cx="1338091" cy="456666"/>
          </a:xfrm>
          <a:prstGeom prst="rect">
            <a:avLst/>
          </a:prstGeom>
          <a:noFill/>
        </p:spPr>
        <p:txBody>
          <a:bodyPr wrap="none" lIns="103775" tIns="51881" rIns="103775" bIns="51881" rtlCol="0">
            <a:spAutoFit/>
          </a:bodyPr>
          <a:lstStyle/>
          <a:p>
            <a:pPr defTabSz="518845">
              <a:lnSpc>
                <a:spcPct val="80000"/>
              </a:lnSpc>
            </a:pPr>
            <a:r>
              <a:rPr lang="en-US" altLang="ja-JP" sz="1400" b="1" dirty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Flux </a:t>
            </a:r>
          </a:p>
          <a:p>
            <a:pPr defTabSz="518845">
              <a:lnSpc>
                <a:spcPct val="80000"/>
              </a:lnSpc>
            </a:pPr>
            <a:r>
              <a:rPr lang="en-US" altLang="ja-JP" sz="1400" b="1" dirty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Concentrator</a:t>
            </a:r>
            <a:endParaRPr lang="ja-JP" altLang="en-US" sz="1400" b="1" dirty="0">
              <a:solidFill>
                <a:srgbClr val="FF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71397" y="2692232"/>
            <a:ext cx="472757" cy="381774"/>
          </a:xfrm>
          <a:prstGeom prst="rect">
            <a:avLst/>
          </a:prstGeom>
          <a:noFill/>
        </p:spPr>
        <p:txBody>
          <a:bodyPr wrap="none" lIns="103775" tIns="51881" rIns="103775" bIns="51881" rtlCol="0">
            <a:spAutoFit/>
          </a:bodyPr>
          <a:lstStyle/>
          <a:p>
            <a:pPr defTabSz="518845"/>
            <a:r>
              <a:rPr lang="en-US" altLang="ja-JP" sz="1800" b="1" dirty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e+</a:t>
            </a:r>
            <a:endParaRPr lang="ja-JP" altLang="en-US" sz="1800" b="1" dirty="0">
              <a:solidFill>
                <a:srgbClr val="FF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04826" y="3095075"/>
            <a:ext cx="1794245" cy="350997"/>
          </a:xfrm>
          <a:prstGeom prst="rect">
            <a:avLst/>
          </a:prstGeom>
          <a:noFill/>
        </p:spPr>
        <p:txBody>
          <a:bodyPr wrap="none" lIns="103775" tIns="51881" rIns="103775" bIns="51881" rtlCol="0">
            <a:spAutoFit/>
          </a:bodyPr>
          <a:lstStyle/>
          <a:p>
            <a:pPr defTabSz="518845"/>
            <a:r>
              <a:rPr lang="en-US" altLang="ja-JP" sz="1600" b="1" dirty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5 nC injection e-</a:t>
            </a:r>
            <a:endParaRPr lang="ja-JP" altLang="en-US" sz="1600" b="1" dirty="0">
              <a:solidFill>
                <a:srgbClr val="0000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551" y="2206174"/>
            <a:ext cx="1325755" cy="557207"/>
          </a:xfrm>
          <a:prstGeom prst="rect">
            <a:avLst/>
          </a:prstGeom>
          <a:noFill/>
        </p:spPr>
        <p:txBody>
          <a:bodyPr wrap="none" lIns="103775" tIns="51881" rIns="103775" bIns="51881" rtlCol="0">
            <a:spAutoFit/>
          </a:bodyPr>
          <a:lstStyle/>
          <a:p>
            <a:pPr defTabSz="518845">
              <a:lnSpc>
                <a:spcPct val="80000"/>
              </a:lnSpc>
            </a:pPr>
            <a:r>
              <a:rPr lang="en-US" altLang="ja-JP" sz="1800" b="1" dirty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10 nC</a:t>
            </a:r>
          </a:p>
          <a:p>
            <a:pPr defTabSz="518845">
              <a:lnSpc>
                <a:spcPct val="80000"/>
              </a:lnSpc>
            </a:pPr>
            <a:r>
              <a:rPr lang="en-US" altLang="ja-JP" sz="1800" b="1" dirty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primary e-</a:t>
            </a:r>
            <a:endParaRPr lang="ja-JP" altLang="en-US" sz="1800" b="1" dirty="0">
              <a:solidFill>
                <a:srgbClr val="0000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199342" y="1248004"/>
            <a:ext cx="129550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845"/>
            <a:r>
              <a:rPr lang="en-US" altLang="ja-JP" sz="1800" b="1" dirty="0">
                <a:solidFill>
                  <a:prstClr val="white">
                    <a:lumMod val="65000"/>
                  </a:prstClr>
                </a:solidFill>
                <a:latin typeface="Arial"/>
                <a:ea typeface="ＭＳ Ｐゴシック"/>
                <a:cs typeface="Arial"/>
              </a:rPr>
              <a:t>bridge coils</a:t>
            </a:r>
            <a:endParaRPr lang="ja-JP" altLang="en-US" sz="1800" b="1" dirty="0">
              <a:solidFill>
                <a:prstClr val="white">
                  <a:lumMod val="65000"/>
                </a:prstClr>
              </a:solidFill>
              <a:latin typeface="Arial"/>
              <a:ea typeface="ＭＳ Ｐゴシック"/>
              <a:cs typeface="Arial"/>
            </a:endParaRPr>
          </a:p>
        </p:txBody>
      </p:sp>
      <p:cxnSp>
        <p:nvCxnSpPr>
          <p:cNvPr id="10" name="直線コネクタ 9"/>
          <p:cNvCxnSpPr/>
          <p:nvPr/>
        </p:nvCxnSpPr>
        <p:spPr>
          <a:xfrm>
            <a:off x="798681" y="2561235"/>
            <a:ext cx="172566" cy="427375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3268507" y="2466018"/>
            <a:ext cx="50013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845"/>
            <a:r>
              <a:rPr lang="en-US" altLang="ja-JP" sz="1400" b="1" dirty="0">
                <a:solidFill>
                  <a:srgbClr val="800000"/>
                </a:solidFill>
                <a:latin typeface="Arial"/>
                <a:ea typeface="ＭＳ Ｐゴシック"/>
                <a:cs typeface="Arial"/>
              </a:rPr>
              <a:t>target</a:t>
            </a:r>
            <a:endParaRPr lang="ja-JP" altLang="en-US" sz="1400" b="1" dirty="0">
              <a:solidFill>
                <a:srgbClr val="8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191645" y="3182806"/>
            <a:ext cx="469004" cy="3518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845">
              <a:lnSpc>
                <a:spcPct val="80000"/>
              </a:lnSpc>
            </a:pPr>
            <a:r>
              <a:rPr lang="en-US" altLang="ja-JP" sz="1400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beam</a:t>
            </a:r>
          </a:p>
          <a:p>
            <a:pPr defTabSz="518845">
              <a:lnSpc>
                <a:spcPct val="80000"/>
              </a:lnSpc>
            </a:pPr>
            <a:r>
              <a:rPr lang="en-US" altLang="ja-JP" sz="1400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hole</a:t>
            </a:r>
            <a:endParaRPr lang="ja-JP" altLang="en-US" sz="1400" b="1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4165" y="3864949"/>
            <a:ext cx="110299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845"/>
            <a:r>
              <a:rPr lang="en-US" altLang="ja-JP" sz="1800" b="1" dirty="0" smtClean="0">
                <a:solidFill>
                  <a:srgbClr val="FF00FF"/>
                </a:solidFill>
                <a:latin typeface="Arial"/>
                <a:ea typeface="ＭＳ Ｐゴシック"/>
                <a:cs typeface="Arial"/>
              </a:rPr>
              <a:t>pulsed </a:t>
            </a:r>
            <a:r>
              <a:rPr lang="en-US" altLang="ja-JP" sz="1800" b="1" dirty="0">
                <a:solidFill>
                  <a:srgbClr val="FF00FF"/>
                </a:solidFill>
                <a:latin typeface="Arial"/>
                <a:ea typeface="ＭＳ Ｐゴシック"/>
                <a:cs typeface="Arial"/>
              </a:rPr>
              <a:t>ST</a:t>
            </a:r>
            <a:endParaRPr lang="ja-JP" altLang="en-US" sz="1800" b="1" dirty="0">
              <a:solidFill>
                <a:srgbClr val="FF00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683764" y="2156826"/>
            <a:ext cx="76936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845"/>
            <a:r>
              <a:rPr lang="en-US" altLang="ja-JP" sz="1800" b="1" dirty="0">
                <a:solidFill>
                  <a:srgbClr val="008000"/>
                </a:solidFill>
                <a:latin typeface="Arial"/>
                <a:ea typeface="ＭＳ Ｐゴシック"/>
                <a:cs typeface="Arial"/>
              </a:rPr>
              <a:t>DC QM</a:t>
            </a:r>
            <a:endParaRPr lang="ja-JP" altLang="en-US" sz="1800" b="1" dirty="0">
              <a:solidFill>
                <a:srgbClr val="008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665513" y="4189175"/>
            <a:ext cx="117986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845"/>
            <a:r>
              <a:rPr lang="en-US" altLang="ja-JP" sz="1800" b="1" dirty="0" smtClean="0">
                <a:solidFill>
                  <a:srgbClr val="00FFFF"/>
                </a:solidFill>
                <a:latin typeface="Arial"/>
                <a:ea typeface="ＭＳ Ｐゴシック"/>
                <a:cs typeface="Arial"/>
              </a:rPr>
              <a:t>pulsed </a:t>
            </a:r>
            <a:r>
              <a:rPr lang="en-US" altLang="ja-JP" sz="1800" b="1" dirty="0">
                <a:solidFill>
                  <a:srgbClr val="00FFFF"/>
                </a:solidFill>
                <a:latin typeface="Arial"/>
                <a:ea typeface="ＭＳ Ｐゴシック"/>
                <a:cs typeface="Arial"/>
              </a:rPr>
              <a:t>QM</a:t>
            </a:r>
            <a:endParaRPr lang="ja-JP" altLang="en-US" sz="1800" b="1" dirty="0">
              <a:solidFill>
                <a:srgbClr val="00FFFF"/>
              </a:solidFill>
              <a:latin typeface="Arial"/>
              <a:ea typeface="ＭＳ Ｐゴシック"/>
              <a:cs typeface="Arial"/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>
            <a:off x="649478" y="3467375"/>
            <a:ext cx="55731" cy="461220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H="1">
            <a:off x="705207" y="3460025"/>
            <a:ext cx="528472" cy="468569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H="1">
            <a:off x="2257850" y="3714907"/>
            <a:ext cx="516097" cy="557552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1490732" y="3702538"/>
            <a:ext cx="767081" cy="554044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768174" y="1425406"/>
            <a:ext cx="1173508" cy="412552"/>
          </a:xfrm>
          <a:prstGeom prst="rect">
            <a:avLst/>
          </a:prstGeom>
          <a:solidFill>
            <a:schemeClr val="bg2"/>
          </a:solidFill>
        </p:spPr>
        <p:txBody>
          <a:bodyPr wrap="none" lIns="103775" tIns="51881" rIns="103775" bIns="51881" rtlCol="0">
            <a:spAutoFit/>
          </a:bodyPr>
          <a:lstStyle/>
          <a:p>
            <a:pPr defTabSz="518845"/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side view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648779" y="2292870"/>
            <a:ext cx="58990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845"/>
            <a:r>
              <a:rPr lang="en-US" altLang="ja-JP" sz="1400" b="1" dirty="0">
                <a:solidFill>
                  <a:srgbClr val="800000"/>
                </a:solidFill>
                <a:latin typeface="Arial"/>
                <a:ea typeface="ＭＳ Ｐゴシック"/>
                <a:cs typeface="Arial"/>
              </a:rPr>
              <a:t>spoiler</a:t>
            </a:r>
            <a:endParaRPr lang="ja-JP" altLang="en-US" sz="1400" b="1" dirty="0">
              <a:solidFill>
                <a:srgbClr val="8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764042" y="1390858"/>
            <a:ext cx="94902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845"/>
            <a:r>
              <a:rPr lang="en-US" altLang="ja-JP" sz="1800" b="1" dirty="0">
                <a:solidFill>
                  <a:srgbClr val="66CCFF"/>
                </a:solidFill>
                <a:latin typeface="Arial"/>
                <a:ea typeface="ＭＳ Ｐゴシック"/>
                <a:cs typeface="Arial"/>
              </a:rPr>
              <a:t>solenoid</a:t>
            </a:r>
            <a:endParaRPr lang="ja-JP" altLang="en-US" sz="1800" b="1" dirty="0">
              <a:solidFill>
                <a:srgbClr val="66CC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891110" y="2216196"/>
            <a:ext cx="79822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845"/>
            <a:r>
              <a:rPr lang="en-US" altLang="ja-JP" sz="1200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LAS Accel. </a:t>
            </a:r>
          </a:p>
          <a:p>
            <a:pPr defTabSz="518845"/>
            <a:r>
              <a:rPr lang="en-US" altLang="ja-JP" sz="1200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structure</a:t>
            </a:r>
            <a:endParaRPr lang="ja-JP" altLang="en-US" sz="1200" b="1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10060484" y="0"/>
            <a:ext cx="628154" cy="402652"/>
          </a:xfrm>
          <a:prstGeom prst="rect">
            <a:avLst/>
          </a:prstGeom>
        </p:spPr>
        <p:txBody>
          <a:bodyPr/>
          <a:lstStyle/>
          <a:p>
            <a:fld id="{06F59C70-3E41-F24E-B7F7-A4C9A2C082CD}" type="slidenum">
              <a:rPr lang="ja-JP" altLang="en-US" smtClean="0">
                <a:solidFill>
                  <a:prstClr val="white"/>
                </a:solidFill>
                <a:ea typeface="ＭＳ Ｐゴシック"/>
              </a:rPr>
              <a:pPr/>
              <a:t>53</a:t>
            </a:fld>
            <a:endParaRPr lang="ja-JP" altLang="en-US">
              <a:solidFill>
                <a:prstClr val="white"/>
              </a:solidFill>
              <a:ea typeface="ＭＳ Ｐゴシック"/>
            </a:endParaRPr>
          </a:p>
        </p:txBody>
      </p:sp>
      <p:pic>
        <p:nvPicPr>
          <p:cNvPr id="43" name="図 42" descr="KEK-ULFO-0100-0000-2-2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375596" y="1096996"/>
            <a:ext cx="4008958" cy="4015242"/>
          </a:xfrm>
          <a:prstGeom prst="rect">
            <a:avLst/>
          </a:prstGeom>
        </p:spPr>
      </p:pic>
      <p:sp>
        <p:nvSpPr>
          <p:cNvPr id="44" name="テキスト ボックス 43"/>
          <p:cNvSpPr txBox="1"/>
          <p:nvPr/>
        </p:nvSpPr>
        <p:spPr>
          <a:xfrm>
            <a:off x="5969764" y="2865087"/>
            <a:ext cx="717107" cy="494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400" b="1" dirty="0" smtClean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positron</a:t>
            </a:r>
          </a:p>
          <a:p>
            <a:r>
              <a:rPr lang="en-US" altLang="ja-JP" sz="1400" b="1" dirty="0" smtClean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production</a:t>
            </a:r>
          </a:p>
          <a:p>
            <a:r>
              <a:rPr lang="en-US" altLang="ja-JP" sz="1400" b="1" dirty="0" smtClean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Target</a:t>
            </a:r>
            <a:endParaRPr kumimoji="1" lang="ja-JP" altLang="en-US" sz="1400" b="1" dirty="0">
              <a:solidFill>
                <a:schemeClr val="accent3">
                  <a:lumMod val="7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45" name="直線矢印コネクタ 44"/>
          <p:cNvCxnSpPr/>
          <p:nvPr/>
        </p:nvCxnSpPr>
        <p:spPr>
          <a:xfrm>
            <a:off x="6686871" y="3359530"/>
            <a:ext cx="1298032" cy="143536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8008823" y="4056343"/>
            <a:ext cx="1004583" cy="339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sz="1400" b="1" dirty="0" smtClean="0">
                <a:solidFill>
                  <a:srgbClr val="FF6FCF"/>
                </a:solidFill>
                <a:latin typeface="Arial"/>
                <a:cs typeface="Arial"/>
              </a:rPr>
              <a:t>Flux </a:t>
            </a:r>
          </a:p>
          <a:p>
            <a:pPr>
              <a:lnSpc>
                <a:spcPct val="80000"/>
              </a:lnSpc>
            </a:pPr>
            <a:r>
              <a:rPr kumimoji="1" lang="en-US" altLang="ja-JP" sz="1400" b="1" dirty="0" smtClean="0">
                <a:solidFill>
                  <a:srgbClr val="FF6FCF"/>
                </a:solidFill>
                <a:latin typeface="Arial"/>
                <a:cs typeface="Arial"/>
              </a:rPr>
              <a:t>Concentrator</a:t>
            </a:r>
            <a:endParaRPr kumimoji="1" lang="ja-JP" altLang="en-US" sz="1400" b="1" dirty="0">
              <a:solidFill>
                <a:srgbClr val="FF6FCF"/>
              </a:solidFill>
              <a:latin typeface="Arial"/>
              <a:cs typeface="Arial"/>
            </a:endParaRPr>
          </a:p>
        </p:txBody>
      </p:sp>
      <p:cxnSp>
        <p:nvCxnSpPr>
          <p:cNvPr id="47" name="直線矢印コネクタ 46"/>
          <p:cNvCxnSpPr/>
          <p:nvPr/>
        </p:nvCxnSpPr>
        <p:spPr>
          <a:xfrm flipV="1">
            <a:off x="8241719" y="3596512"/>
            <a:ext cx="36894" cy="485747"/>
          </a:xfrm>
          <a:prstGeom prst="straightConnector1">
            <a:avLst/>
          </a:prstGeom>
          <a:ln>
            <a:solidFill>
              <a:srgbClr val="FF6FCF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/>
          <p:cNvSpPr txBox="1"/>
          <p:nvPr/>
        </p:nvSpPr>
        <p:spPr>
          <a:xfrm>
            <a:off x="6220685" y="4434455"/>
            <a:ext cx="582737" cy="339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sz="14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Bridge</a:t>
            </a:r>
          </a:p>
          <a:p>
            <a:pPr>
              <a:lnSpc>
                <a:spcPct val="80000"/>
              </a:lnSpc>
            </a:pPr>
            <a:r>
              <a:rPr lang="en-US" altLang="ja-JP" sz="14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Coils</a:t>
            </a:r>
            <a:endParaRPr kumimoji="1" lang="ja-JP" altLang="en-US" sz="14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49" name="直線矢印コネクタ 48"/>
          <p:cNvCxnSpPr/>
          <p:nvPr/>
        </p:nvCxnSpPr>
        <p:spPr>
          <a:xfrm flipV="1">
            <a:off x="6768802" y="3639554"/>
            <a:ext cx="685856" cy="865502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/>
          <p:cNvCxnSpPr/>
          <p:nvPr/>
        </p:nvCxnSpPr>
        <p:spPr>
          <a:xfrm flipV="1">
            <a:off x="6793398" y="3940841"/>
            <a:ext cx="1060941" cy="551918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/>
          <p:cNvSpPr txBox="1"/>
          <p:nvPr/>
        </p:nvSpPr>
        <p:spPr>
          <a:xfrm>
            <a:off x="6011873" y="1936396"/>
            <a:ext cx="519069" cy="3296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400" b="1" dirty="0" smtClean="0">
                <a:solidFill>
                  <a:srgbClr val="0000FF"/>
                </a:solidFill>
                <a:latin typeface="Arial"/>
                <a:cs typeface="Arial"/>
              </a:rPr>
              <a:t>primary </a:t>
            </a:r>
          </a:p>
          <a:p>
            <a:r>
              <a:rPr kumimoji="1" lang="en-US" altLang="ja-JP" sz="1400" b="1" dirty="0" smtClean="0">
                <a:solidFill>
                  <a:srgbClr val="0000FF"/>
                </a:solidFill>
                <a:latin typeface="Arial"/>
                <a:cs typeface="Arial"/>
              </a:rPr>
              <a:t>e- beam</a:t>
            </a:r>
            <a:endParaRPr kumimoji="1" lang="ja-JP" alt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cxnSp>
        <p:nvCxnSpPr>
          <p:cNvPr id="52" name="直線矢印コネクタ 51"/>
          <p:cNvCxnSpPr/>
          <p:nvPr/>
        </p:nvCxnSpPr>
        <p:spPr>
          <a:xfrm>
            <a:off x="6157238" y="2286842"/>
            <a:ext cx="2022995" cy="1149805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>
            <a:cxnSpLocks noChangeAspect="1"/>
          </p:cNvCxnSpPr>
          <p:nvPr/>
        </p:nvCxnSpPr>
        <p:spPr>
          <a:xfrm>
            <a:off x="8266077" y="3510198"/>
            <a:ext cx="2150734" cy="121986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/>
          <p:cNvSpPr txBox="1"/>
          <p:nvPr/>
        </p:nvSpPr>
        <p:spPr>
          <a:xfrm>
            <a:off x="9756685" y="4966030"/>
            <a:ext cx="591698" cy="16481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4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kumimoji="1" lang="en-US" altLang="ja-JP" sz="1400" b="1" dirty="0" smtClean="0">
                <a:solidFill>
                  <a:srgbClr val="FF0000"/>
                </a:solidFill>
                <a:latin typeface="Arial"/>
                <a:cs typeface="Arial"/>
              </a:rPr>
              <a:t>e+ beam</a:t>
            </a:r>
            <a:endParaRPr kumimoji="1" lang="ja-JP" alt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9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53</a:t>
            </a:fld>
            <a:endParaRPr lang="en-US" altLang="ja-JP" dirty="0"/>
          </a:p>
        </p:txBody>
      </p:sp>
      <p:sp>
        <p:nvSpPr>
          <p:cNvPr id="40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Positron Enhancement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34400162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陽電子捕獲部</a:t>
            </a:r>
            <a:r>
              <a:rPr kumimoji="1" lang="en-US" altLang="ja-JP" dirty="0" smtClean="0"/>
              <a:t>@Linac</a:t>
            </a:r>
            <a:r>
              <a:rPr kumimoji="1" lang="ja-JP" altLang="en-US" dirty="0" smtClean="0"/>
              <a:t>トンネル</a:t>
            </a:r>
            <a:endParaRPr kumimoji="1" lang="ja-JP" altLang="en-US" dirty="0"/>
          </a:p>
        </p:txBody>
      </p:sp>
      <p:pic>
        <p:nvPicPr>
          <p:cNvPr id="6" name="コンテンツ プレースホルダー 5" descr="IMG_1985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6" r="-617"/>
          <a:stretch/>
        </p:blipFill>
        <p:spPr>
          <a:xfrm>
            <a:off x="1218114" y="1192261"/>
            <a:ext cx="8311094" cy="5819397"/>
          </a:xfrm>
        </p:spPr>
      </p:pic>
      <p:cxnSp>
        <p:nvCxnSpPr>
          <p:cNvPr id="7" name="直線矢印コネクタ 6"/>
          <p:cNvCxnSpPr/>
          <p:nvPr/>
        </p:nvCxnSpPr>
        <p:spPr>
          <a:xfrm>
            <a:off x="4466420" y="2478054"/>
            <a:ext cx="1306935" cy="993615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2867644" y="1484437"/>
            <a:ext cx="2457752" cy="107480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ja-JP" altLang="en-US" dirty="0" smtClean="0">
                <a:solidFill>
                  <a:srgbClr val="FFFF66"/>
                </a:solidFill>
              </a:rPr>
              <a:t>この中に</a:t>
            </a:r>
            <a:r>
              <a:rPr kumimoji="1" lang="en-US" altLang="ja-JP" dirty="0" smtClean="0">
                <a:solidFill>
                  <a:srgbClr val="FFFF66"/>
                </a:solidFill>
              </a:rPr>
              <a:t>FC</a:t>
            </a:r>
            <a:r>
              <a:rPr kumimoji="1" lang="ja-JP" altLang="en-US" dirty="0" smtClean="0">
                <a:solidFill>
                  <a:srgbClr val="FFFF66"/>
                </a:solidFill>
              </a:rPr>
              <a:t>、標的</a:t>
            </a:r>
            <a:endParaRPr kumimoji="1" lang="en-US" altLang="ja-JP" dirty="0" smtClean="0">
              <a:solidFill>
                <a:srgbClr val="FFFF66"/>
              </a:solidFill>
            </a:endParaRPr>
          </a:p>
          <a:p>
            <a:r>
              <a:rPr lang="ja-JP" altLang="en-US" dirty="0" smtClean="0">
                <a:solidFill>
                  <a:srgbClr val="FFFF66"/>
                </a:solidFill>
              </a:rPr>
              <a:t>ブリッジコイルが</a:t>
            </a:r>
            <a:endParaRPr lang="en-US" altLang="ja-JP" dirty="0" smtClean="0">
              <a:solidFill>
                <a:srgbClr val="FFFF66"/>
              </a:solidFill>
            </a:endParaRPr>
          </a:p>
          <a:p>
            <a:r>
              <a:rPr kumimoji="1" lang="ja-JP" altLang="en-US" dirty="0" smtClean="0">
                <a:solidFill>
                  <a:srgbClr val="FFFF66"/>
                </a:solidFill>
              </a:rPr>
              <a:t>収められている。</a:t>
            </a:r>
            <a:endParaRPr kumimoji="1" lang="ja-JP" altLang="en-US" dirty="0">
              <a:solidFill>
                <a:srgbClr val="FFFF66"/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V="1">
            <a:off x="1484578" y="4704709"/>
            <a:ext cx="3908117" cy="2226656"/>
          </a:xfrm>
          <a:prstGeom prst="straightConnector1">
            <a:avLst/>
          </a:prstGeom>
          <a:ln w="38100" cmpd="sng">
            <a:solidFill>
              <a:srgbClr val="00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19947456">
            <a:off x="2895740" y="5019064"/>
            <a:ext cx="1886454" cy="5208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ja-JP" altLang="en-US" sz="2700" dirty="0">
                <a:solidFill>
                  <a:srgbClr val="00FFFF"/>
                </a:solidFill>
              </a:rPr>
              <a:t>電子ビーム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648874" y="5961702"/>
            <a:ext cx="3826985" cy="121330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FFFF66"/>
                </a:solidFill>
              </a:rPr>
              <a:t>2014</a:t>
            </a:r>
            <a:r>
              <a:rPr kumimoji="1" lang="ja-JP" altLang="en-US" sz="1800" dirty="0" smtClean="0">
                <a:solidFill>
                  <a:srgbClr val="FFFF66"/>
                </a:solidFill>
              </a:rPr>
              <a:t>年</a:t>
            </a:r>
            <a:r>
              <a:rPr kumimoji="1" lang="en-US" altLang="ja-JP" sz="1800" dirty="0" smtClean="0">
                <a:solidFill>
                  <a:srgbClr val="FFFF66"/>
                </a:solidFill>
              </a:rPr>
              <a:t>4</a:t>
            </a:r>
            <a:r>
              <a:rPr kumimoji="1" lang="ja-JP" altLang="en-US" sz="1800" dirty="0" smtClean="0">
                <a:solidFill>
                  <a:srgbClr val="FFFF66"/>
                </a:solidFill>
              </a:rPr>
              <a:t>月に陽電子</a:t>
            </a:r>
            <a:r>
              <a:rPr lang="ja-JP" altLang="en-US" sz="1800" dirty="0" smtClean="0">
                <a:solidFill>
                  <a:srgbClr val="FFFF66"/>
                </a:solidFill>
              </a:rPr>
              <a:t>捕獲</a:t>
            </a:r>
            <a:r>
              <a:rPr kumimoji="1" lang="ja-JP" altLang="en-US" sz="1800" dirty="0" smtClean="0">
                <a:solidFill>
                  <a:srgbClr val="FFFF66"/>
                </a:solidFill>
              </a:rPr>
              <a:t>部</a:t>
            </a:r>
            <a:endParaRPr kumimoji="1" lang="en-US" altLang="ja-JP" sz="1800" dirty="0" smtClean="0">
              <a:solidFill>
                <a:srgbClr val="FFFF66"/>
              </a:solidFill>
            </a:endParaRPr>
          </a:p>
          <a:p>
            <a:r>
              <a:rPr lang="ja-JP" altLang="en-US" sz="1800" dirty="0" smtClean="0">
                <a:solidFill>
                  <a:srgbClr val="FFFF66"/>
                </a:solidFill>
              </a:rPr>
              <a:t>をビームラインの設置し、</a:t>
            </a:r>
            <a:endParaRPr kumimoji="1" lang="en-US" altLang="ja-JP" sz="1800" dirty="0" smtClean="0">
              <a:solidFill>
                <a:srgbClr val="FFFF66"/>
              </a:solidFill>
            </a:endParaRPr>
          </a:p>
          <a:p>
            <a:r>
              <a:rPr lang="en-US" altLang="ja-JP" sz="1800" dirty="0" smtClean="0">
                <a:solidFill>
                  <a:srgbClr val="FFFF66"/>
                </a:solidFill>
              </a:rPr>
              <a:t>5</a:t>
            </a:r>
            <a:r>
              <a:rPr lang="ja-JP" altLang="en-US" sz="1800" dirty="0" smtClean="0">
                <a:solidFill>
                  <a:srgbClr val="FFFF66"/>
                </a:solidFill>
              </a:rPr>
              <a:t>月より陽電子のコミッショニング</a:t>
            </a:r>
            <a:endParaRPr lang="en-US" altLang="ja-JP" sz="1800" dirty="0" smtClean="0">
              <a:solidFill>
                <a:srgbClr val="FFFF66"/>
              </a:solidFill>
            </a:endParaRPr>
          </a:p>
          <a:p>
            <a:r>
              <a:rPr lang="ja-JP" altLang="en-US" sz="1800" dirty="0" smtClean="0">
                <a:solidFill>
                  <a:srgbClr val="FFFF66"/>
                </a:solidFill>
              </a:rPr>
              <a:t>を開始した。</a:t>
            </a:r>
            <a:endParaRPr lang="en-US" altLang="ja-JP" sz="1800" dirty="0" smtClean="0">
              <a:solidFill>
                <a:srgbClr val="FFFF66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991972" y="2191210"/>
            <a:ext cx="1926207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 smtClean="0">
                <a:solidFill>
                  <a:srgbClr val="FFFF66"/>
                </a:solidFill>
              </a:rPr>
              <a:t>DC</a:t>
            </a:r>
            <a:r>
              <a:rPr kumimoji="1" lang="ja-JP" altLang="en-US" dirty="0" smtClean="0">
                <a:solidFill>
                  <a:srgbClr val="FFFF66"/>
                </a:solidFill>
              </a:rPr>
              <a:t>ソレノイド</a:t>
            </a:r>
            <a:endParaRPr kumimoji="1" lang="ja-JP" altLang="en-US" dirty="0">
              <a:solidFill>
                <a:srgbClr val="FFFF66"/>
              </a:solidFill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6750385" y="2537910"/>
            <a:ext cx="1751039" cy="239425"/>
          </a:xfrm>
          <a:prstGeom prst="straightConnector1">
            <a:avLst/>
          </a:prstGeom>
          <a:ln w="28575" cmpd="sng">
            <a:solidFill>
              <a:srgbClr val="FFFF6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9306153" y="397228"/>
            <a:ext cx="1259776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600" dirty="0" smtClean="0"/>
              <a:t>T.Kamitani</a:t>
            </a:r>
            <a:endParaRPr kumimoji="1" lang="ja-JP" altLang="en-US" dirty="0"/>
          </a:p>
        </p:txBody>
      </p:sp>
      <p:sp>
        <p:nvSpPr>
          <p:cNvPr id="19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Positron Enhancement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19444115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600" dirty="0" smtClean="0"/>
              <a:t>Positron from New Positron Capture Section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dirty="0" smtClean="0"/>
              <a:t>Generated positron ~0.1nC was </a:t>
            </a:r>
            <a:br>
              <a:rPr lang="en-US" altLang="ja-JP" sz="2800" dirty="0" smtClean="0"/>
            </a:br>
            <a:r>
              <a:rPr lang="en-US" altLang="ja-JP" sz="2800" dirty="0" smtClean="0"/>
              <a:t>transferred to the entrance of </a:t>
            </a:r>
            <a:br>
              <a:rPr lang="en-US" altLang="ja-JP" sz="2800" dirty="0" smtClean="0"/>
            </a:br>
            <a:r>
              <a:rPr lang="en-US" altLang="ja-JP" sz="2800" dirty="0" smtClean="0"/>
              <a:t>damping ring </a:t>
            </a:r>
          </a:p>
          <a:p>
            <a:r>
              <a:rPr kumimoji="1" lang="en-US" altLang="ja-JP" sz="2800" dirty="0" smtClean="0"/>
              <a:t>With higher magnetic and electric 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field, 4-nC positron will be 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generated</a:t>
            </a:r>
          </a:p>
          <a:p>
            <a:r>
              <a:rPr lang="en-US" altLang="ja-JP" sz="2800" dirty="0" smtClean="0"/>
              <a:t>Target shield </a:t>
            </a:r>
            <a:br>
              <a:rPr lang="en-US" altLang="ja-JP" sz="2800" dirty="0" smtClean="0"/>
            </a:br>
            <a:r>
              <a:rPr lang="en-US" altLang="ja-JP" sz="2800" dirty="0" smtClean="0"/>
              <a:t>(40cm x 6m long)</a:t>
            </a:r>
            <a:br>
              <a:rPr lang="en-US" altLang="ja-JP" sz="2800" dirty="0" smtClean="0"/>
            </a:br>
            <a:r>
              <a:rPr lang="en-US" altLang="ja-JP" sz="2800" dirty="0" smtClean="0"/>
              <a:t>will be finalized</a:t>
            </a:r>
            <a:endParaRPr kumimoji="1" lang="en-US" altLang="ja-JP" sz="2800" dirty="0" smtClean="0"/>
          </a:p>
          <a:p>
            <a:r>
              <a:rPr kumimoji="1" lang="en-US" altLang="ja-JP" sz="2800" dirty="0" smtClean="0"/>
              <a:t>Alignment will be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improved 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3mm</a:t>
            </a:r>
            <a:r>
              <a:rPr lang="en-US" altLang="ja-JP" sz="2800" dirty="0"/>
              <a:t> </a:t>
            </a:r>
            <a:r>
              <a:rPr kumimoji="1" lang="en-US" altLang="ja-JP" sz="2800" dirty="0" smtClean="0">
                <a:sym typeface="Wingdings"/>
              </a:rPr>
              <a:t> 0.1mm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55</a:t>
            </a:fld>
            <a:endParaRPr lang="en-US" altLang="ja-JP" dirty="0"/>
          </a:p>
        </p:txBody>
      </p:sp>
      <p:pic>
        <p:nvPicPr>
          <p:cNvPr id="6" name="図 5" descr="pos-orbit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3794003" y="4111109"/>
            <a:ext cx="6729535" cy="3087870"/>
          </a:xfrm>
          <a:prstGeom prst="rect">
            <a:avLst/>
          </a:prstGeom>
        </p:spPr>
      </p:pic>
      <p:sp>
        <p:nvSpPr>
          <p:cNvPr id="7" name="Text Box 180"/>
          <p:cNvSpPr txBox="1">
            <a:spLocks noChangeAspect="1" noChangeArrowheads="1"/>
          </p:cNvSpPr>
          <p:nvPr/>
        </p:nvSpPr>
        <p:spPr bwMode="auto">
          <a:xfrm>
            <a:off x="4278091" y="4887050"/>
            <a:ext cx="1212183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rgbClr val="000090"/>
                </a:solidFill>
              </a:rPr>
              <a:t>Horizontal</a:t>
            </a:r>
            <a:endParaRPr lang="en-US" altLang="ja-JP" sz="1600" dirty="0">
              <a:solidFill>
                <a:srgbClr val="000090"/>
              </a:solidFill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4178300" y="4343400"/>
            <a:ext cx="4417791" cy="0"/>
          </a:xfrm>
          <a:prstGeom prst="straightConnector1">
            <a:avLst/>
          </a:prstGeom>
          <a:ln w="31750">
            <a:solidFill>
              <a:srgbClr val="008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Box 180"/>
          <p:cNvSpPr txBox="1">
            <a:spLocks noChangeAspect="1" noChangeArrowheads="1"/>
          </p:cNvSpPr>
          <p:nvPr/>
        </p:nvSpPr>
        <p:spPr bwMode="auto">
          <a:xfrm>
            <a:off x="8596091" y="4155597"/>
            <a:ext cx="783279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rgbClr val="000090"/>
                </a:solidFill>
              </a:rPr>
              <a:t>400 m</a:t>
            </a:r>
            <a:endParaRPr lang="en-US" altLang="ja-JP" sz="1600" dirty="0">
              <a:solidFill>
                <a:srgbClr val="000090"/>
              </a:solidFill>
            </a:endParaRPr>
          </a:p>
        </p:txBody>
      </p:sp>
      <p:sp>
        <p:nvSpPr>
          <p:cNvPr id="15" name="Text Box 180"/>
          <p:cNvSpPr txBox="1">
            <a:spLocks noChangeAspect="1" noChangeArrowheads="1"/>
          </p:cNvSpPr>
          <p:nvPr/>
        </p:nvSpPr>
        <p:spPr bwMode="auto">
          <a:xfrm>
            <a:off x="4278091" y="5674450"/>
            <a:ext cx="957606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rgbClr val="000090"/>
                </a:solidFill>
              </a:rPr>
              <a:t>Vertical</a:t>
            </a:r>
            <a:endParaRPr lang="en-US" altLang="ja-JP" sz="1600" dirty="0">
              <a:solidFill>
                <a:srgbClr val="000090"/>
              </a:solidFill>
            </a:endParaRPr>
          </a:p>
        </p:txBody>
      </p:sp>
      <p:sp>
        <p:nvSpPr>
          <p:cNvPr id="16" name="Text Box 180"/>
          <p:cNvSpPr txBox="1">
            <a:spLocks noChangeAspect="1" noChangeArrowheads="1"/>
          </p:cNvSpPr>
          <p:nvPr/>
        </p:nvSpPr>
        <p:spPr bwMode="auto">
          <a:xfrm>
            <a:off x="4278091" y="6449150"/>
            <a:ext cx="1501425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rgbClr val="000090"/>
                </a:solidFill>
              </a:rPr>
              <a:t>Beam charge</a:t>
            </a:r>
            <a:endParaRPr lang="en-US" altLang="ja-JP" sz="1600" dirty="0">
              <a:solidFill>
                <a:srgbClr val="000090"/>
              </a:solidFill>
            </a:endParaRPr>
          </a:p>
        </p:txBody>
      </p:sp>
      <p:sp>
        <p:nvSpPr>
          <p:cNvPr id="17" name="Text Box 180"/>
          <p:cNvSpPr txBox="1">
            <a:spLocks noChangeAspect="1" noChangeArrowheads="1"/>
          </p:cNvSpPr>
          <p:nvPr/>
        </p:nvSpPr>
        <p:spPr bwMode="auto">
          <a:xfrm>
            <a:off x="5848217" y="6459400"/>
            <a:ext cx="1861699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r">
              <a:defRPr/>
            </a:pPr>
            <a:r>
              <a:rPr lang="en-US" altLang="ja-JP" sz="1600" dirty="0" smtClean="0">
                <a:solidFill>
                  <a:srgbClr val="000090"/>
                </a:solidFill>
              </a:rPr>
              <a:t>Primary Electron</a:t>
            </a:r>
            <a:endParaRPr lang="en-US" altLang="ja-JP" sz="1600" dirty="0">
              <a:solidFill>
                <a:srgbClr val="000090"/>
              </a:solidFill>
            </a:endParaRPr>
          </a:p>
        </p:txBody>
      </p:sp>
      <p:sp>
        <p:nvSpPr>
          <p:cNvPr id="18" name="Text Box 180"/>
          <p:cNvSpPr txBox="1">
            <a:spLocks noChangeAspect="1" noChangeArrowheads="1"/>
          </p:cNvSpPr>
          <p:nvPr/>
        </p:nvSpPr>
        <p:spPr bwMode="auto">
          <a:xfrm>
            <a:off x="4278091" y="4457150"/>
            <a:ext cx="1604017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rgbClr val="000090"/>
                </a:solidFill>
              </a:rPr>
              <a:t>Beam position</a:t>
            </a:r>
            <a:endParaRPr lang="en-US" altLang="ja-JP" sz="1600" dirty="0">
              <a:solidFill>
                <a:srgbClr val="000090"/>
              </a:solidFill>
            </a:endParaRPr>
          </a:p>
        </p:txBody>
      </p:sp>
      <p:sp>
        <p:nvSpPr>
          <p:cNvPr id="19" name="Text Box 180"/>
          <p:cNvSpPr txBox="1">
            <a:spLocks noChangeAspect="1" noChangeArrowheads="1"/>
          </p:cNvSpPr>
          <p:nvPr/>
        </p:nvSpPr>
        <p:spPr bwMode="auto">
          <a:xfrm>
            <a:off x="7862316" y="6442525"/>
            <a:ext cx="1006998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rgbClr val="000090"/>
                </a:solidFill>
              </a:rPr>
              <a:t>Positron</a:t>
            </a:r>
            <a:endParaRPr lang="en-US" altLang="ja-JP" sz="1600" dirty="0">
              <a:solidFill>
                <a:srgbClr val="000090"/>
              </a:solidFill>
            </a:endParaRPr>
          </a:p>
        </p:txBody>
      </p:sp>
      <p:sp>
        <p:nvSpPr>
          <p:cNvPr id="20" name="Text Box 180"/>
          <p:cNvSpPr txBox="1">
            <a:spLocks noChangeAspect="1" noChangeArrowheads="1"/>
          </p:cNvSpPr>
          <p:nvPr/>
        </p:nvSpPr>
        <p:spPr bwMode="auto">
          <a:xfrm>
            <a:off x="7308017" y="6724200"/>
            <a:ext cx="1043867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rgbClr val="000090"/>
                </a:solidFill>
              </a:rPr>
              <a:t>W target</a:t>
            </a:r>
            <a:endParaRPr lang="en-US" altLang="ja-JP" sz="1600" dirty="0">
              <a:solidFill>
                <a:srgbClr val="000090"/>
              </a:solidFill>
            </a:endParaRPr>
          </a:p>
        </p:txBody>
      </p:sp>
      <p:sp>
        <p:nvSpPr>
          <p:cNvPr id="21" name="Text Box 180"/>
          <p:cNvSpPr txBox="1">
            <a:spLocks noChangeAspect="1" noChangeArrowheads="1"/>
          </p:cNvSpPr>
          <p:nvPr/>
        </p:nvSpPr>
        <p:spPr bwMode="auto">
          <a:xfrm>
            <a:off x="8924828" y="5716175"/>
            <a:ext cx="939472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rgbClr val="000090"/>
                </a:solidFill>
              </a:rPr>
              <a:t>~0.1 nC</a:t>
            </a:r>
            <a:endParaRPr lang="en-US" altLang="ja-JP" sz="1600" dirty="0">
              <a:solidFill>
                <a:srgbClr val="000090"/>
              </a:solidFill>
            </a:endParaRPr>
          </a:p>
        </p:txBody>
      </p:sp>
      <p:sp>
        <p:nvSpPr>
          <p:cNvPr id="22" name="Text Box 180"/>
          <p:cNvSpPr txBox="1">
            <a:spLocks noChangeAspect="1" noChangeArrowheads="1"/>
          </p:cNvSpPr>
          <p:nvPr/>
        </p:nvSpPr>
        <p:spPr bwMode="auto">
          <a:xfrm>
            <a:off x="6707188" y="1100138"/>
            <a:ext cx="3066099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chemeClr val="bg1"/>
                </a:solidFill>
              </a:rPr>
              <a:t>Flux concentrator and </a:t>
            </a:r>
          </a:p>
          <a:p>
            <a:pPr>
              <a:defRPr/>
            </a:pPr>
            <a:r>
              <a:rPr lang="en-US" altLang="ja-JP" sz="1600" dirty="0" smtClean="0">
                <a:solidFill>
                  <a:schemeClr val="bg1"/>
                </a:solidFill>
              </a:rPr>
              <a:t>	following</a:t>
            </a:r>
            <a:r>
              <a:rPr lang="en-US" altLang="ja-JP" sz="1600" dirty="0">
                <a:solidFill>
                  <a:schemeClr val="bg1"/>
                </a:solidFill>
              </a:rPr>
              <a:t> </a:t>
            </a:r>
            <a:r>
              <a:rPr lang="en-US" altLang="ja-JP" sz="1600" dirty="0" smtClean="0">
                <a:solidFill>
                  <a:schemeClr val="bg1"/>
                </a:solidFill>
              </a:rPr>
              <a:t>solenoid/quad</a:t>
            </a:r>
            <a:endParaRPr lang="en-US" altLang="ja-JP" sz="1600" dirty="0">
              <a:solidFill>
                <a:schemeClr val="bg1"/>
              </a:solidFill>
            </a:endParaRPr>
          </a:p>
        </p:txBody>
      </p:sp>
      <p:pic>
        <p:nvPicPr>
          <p:cNvPr id="23" name="図 22" descr="las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4788" y="1100138"/>
            <a:ext cx="3956050" cy="2755900"/>
          </a:xfrm>
          <a:prstGeom prst="rect">
            <a:avLst/>
          </a:prstGeom>
        </p:spPr>
      </p:pic>
      <p:sp>
        <p:nvSpPr>
          <p:cNvPr id="24" name="Text Box 180"/>
          <p:cNvSpPr txBox="1">
            <a:spLocks noChangeAspect="1" noChangeArrowheads="1"/>
          </p:cNvSpPr>
          <p:nvPr/>
        </p:nvSpPr>
        <p:spPr bwMode="auto">
          <a:xfrm>
            <a:off x="6707188" y="1100138"/>
            <a:ext cx="3628309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chemeClr val="bg1"/>
                </a:solidFill>
              </a:rPr>
              <a:t>Large aperture S-band structure </a:t>
            </a:r>
            <a:br>
              <a:rPr lang="en-US" altLang="ja-JP" sz="1600" dirty="0" smtClean="0">
                <a:solidFill>
                  <a:schemeClr val="bg1"/>
                </a:solidFill>
              </a:rPr>
            </a:br>
            <a:r>
              <a:rPr lang="en-US" altLang="ja-JP" sz="1600" dirty="0" smtClean="0">
                <a:solidFill>
                  <a:schemeClr val="bg1"/>
                </a:solidFill>
              </a:rPr>
              <a:t>before solenoid &amp; quad installation</a:t>
            </a:r>
            <a:endParaRPr lang="en-US" altLang="ja-JP" sz="1600" dirty="0">
              <a:solidFill>
                <a:schemeClr val="bg1"/>
              </a:solidFill>
            </a:endParaRPr>
          </a:p>
        </p:txBody>
      </p:sp>
      <p:sp>
        <p:nvSpPr>
          <p:cNvPr id="25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Positron Enhancement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33837712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コンテンツ プレースホルダー 9" descr="filelist_2014-06-30_14:17:50_415241_zerodataadded_FL15ES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68" r="-7268"/>
          <a:stretch>
            <a:fillRect/>
          </a:stretch>
        </p:blipFill>
        <p:spPr/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(1) FC current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64573" y="3622861"/>
            <a:ext cx="4130144" cy="14903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6kA</a:t>
            </a:r>
            <a:r>
              <a:rPr lang="ja-JP" altLang="en-US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より大きな電流値でもまだ</a:t>
            </a:r>
            <a:r>
              <a:rPr lang="en-US" altLang="ja-JP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/>
            </a:r>
            <a:br>
              <a:rPr lang="en-US" altLang="ja-JP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</a:br>
            <a:r>
              <a:rPr lang="en-US" altLang="ja-JP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saturation</a:t>
            </a:r>
            <a:r>
              <a:rPr lang="ja-JP" altLang="en-US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せずに順調に伸びていくと</a:t>
            </a:r>
            <a:r>
              <a:rPr lang="en-US" altLang="ja-JP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/>
            </a:r>
            <a:br>
              <a:rPr lang="en-US" altLang="ja-JP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</a:br>
            <a:r>
              <a:rPr lang="ja-JP" altLang="en-US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期待される</a:t>
            </a:r>
            <a:endParaRPr lang="en-US" altLang="ja-JP" sz="1800" dirty="0">
              <a:solidFill>
                <a:srgbClr val="FF6600"/>
              </a:solidFill>
              <a:latin typeface="ヒラギノ丸ゴ ProN W4"/>
              <a:ea typeface="ヒラギノ丸ゴ ProN W4"/>
              <a:cs typeface="ヒラギノ丸ゴ ProN W4"/>
            </a:endParaRPr>
          </a:p>
          <a:p>
            <a:r>
              <a:rPr lang="ja-JP" altLang="en-US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新型電源では</a:t>
            </a:r>
            <a:r>
              <a:rPr lang="en-US" altLang="ja-JP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12kA</a:t>
            </a:r>
            <a:r>
              <a:rPr lang="ja-JP" altLang="en-US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まで上がる予定。</a:t>
            </a:r>
            <a:endParaRPr lang="en-US" altLang="ja-JP" sz="1800" dirty="0" smtClean="0">
              <a:solidFill>
                <a:srgbClr val="FF6600"/>
              </a:solidFill>
              <a:latin typeface="ヒラギノ丸ゴ ProN W4"/>
              <a:ea typeface="ヒラギノ丸ゴ ProN W4"/>
              <a:cs typeface="ヒラギノ丸ゴ ProN W4"/>
            </a:endParaRPr>
          </a:p>
          <a:p>
            <a:r>
              <a:rPr lang="ja-JP" altLang="en-US" sz="1800" dirty="0" smtClean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伝送路の</a:t>
            </a:r>
            <a:r>
              <a:rPr lang="en-US" altLang="ja-JP" sz="1800" dirty="0" smtClean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 inductance </a:t>
            </a:r>
            <a:r>
              <a:rPr lang="ja-JP" altLang="en-US" sz="1800" dirty="0" smtClean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も下げる予定。</a:t>
            </a:r>
            <a:endParaRPr lang="ja-JP" altLang="en-US" sz="1800" dirty="0">
              <a:solidFill>
                <a:srgbClr val="FF6600"/>
              </a:solidFill>
              <a:latin typeface="ヒラギノ丸ゴ ProN W4"/>
              <a:ea typeface="ヒラギノ丸ゴ ProN W4"/>
              <a:cs typeface="ヒラギノ丸ゴ ProN W4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92636" y="5090081"/>
            <a:ext cx="2106895" cy="12133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FC current</a:t>
            </a:r>
            <a:r>
              <a:rPr lang="ja-JP" altLang="en-US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が</a:t>
            </a:r>
            <a:r>
              <a:rPr lang="en-US" altLang="ja-JP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zero</a:t>
            </a:r>
            <a:r>
              <a:rPr lang="ja-JP" altLang="en-US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でも</a:t>
            </a:r>
          </a:p>
          <a:p>
            <a:r>
              <a:rPr lang="ja-JP" altLang="en-US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ある程度の</a:t>
            </a:r>
            <a:r>
              <a:rPr lang="en-US" altLang="ja-JP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yield</a:t>
            </a:r>
            <a:r>
              <a:rPr lang="ja-JP" altLang="en-US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がある</a:t>
            </a:r>
            <a:endParaRPr lang="en-US" altLang="ja-JP" sz="1800" dirty="0">
              <a:solidFill>
                <a:srgbClr val="FF6600"/>
              </a:solidFill>
              <a:latin typeface="ヒラギノ丸ゴ ProN W4"/>
              <a:ea typeface="ヒラギノ丸ゴ ProN W4"/>
              <a:cs typeface="ヒラギノ丸ゴ ProN W4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203549" y="6943908"/>
            <a:ext cx="1249357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 dirty="0">
                <a:solidFill>
                  <a:srgbClr val="0000FF"/>
                </a:solidFill>
              </a:rPr>
              <a:t>CT</a:t>
            </a:r>
            <a:r>
              <a:rPr lang="ja-JP" altLang="en-US" sz="1800" dirty="0">
                <a:solidFill>
                  <a:srgbClr val="0000FF"/>
                </a:solidFill>
              </a:rPr>
              <a:t>測定値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996126" y="5884186"/>
            <a:ext cx="2557908" cy="59774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</a:rPr>
              <a:t>FC</a:t>
            </a:r>
            <a:r>
              <a:rPr lang="ja-JP" altLang="en-US" sz="1600" dirty="0" smtClean="0">
                <a:solidFill>
                  <a:srgbClr val="FF0000"/>
                </a:solidFill>
              </a:rPr>
              <a:t>での実電流値は</a:t>
            </a:r>
            <a:r>
              <a:rPr lang="en-US" altLang="ja-JP" sz="1600" dirty="0" smtClean="0">
                <a:solidFill>
                  <a:srgbClr val="FF0000"/>
                </a:solidFill>
              </a:rPr>
              <a:t>1.07</a:t>
            </a:r>
            <a:r>
              <a:rPr lang="ja-JP" altLang="en-US" sz="1600" dirty="0" smtClean="0">
                <a:solidFill>
                  <a:srgbClr val="FF0000"/>
                </a:solidFill>
              </a:rPr>
              <a:t>倍</a:t>
            </a:r>
            <a:endParaRPr lang="en-US" altLang="ja-JP" sz="1600" dirty="0" smtClean="0">
              <a:solidFill>
                <a:srgbClr val="FF0000"/>
              </a:solidFill>
            </a:endParaRPr>
          </a:p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plot</a:t>
            </a:r>
            <a:r>
              <a:rPr kumimoji="1" lang="ja-JP" altLang="en-US" sz="1600" dirty="0" smtClean="0">
                <a:solidFill>
                  <a:srgbClr val="FF0000"/>
                </a:solidFill>
              </a:rPr>
              <a:t>上の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6kA =&gt; 6.42 kA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306153" y="397228"/>
            <a:ext cx="1259776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600" dirty="0" smtClean="0"/>
              <a:t>T.Kamitani</a:t>
            </a:r>
            <a:endParaRPr kumimoji="1" lang="ja-JP" altLang="en-US" dirty="0"/>
          </a:p>
        </p:txBody>
      </p:sp>
      <p:sp>
        <p:nvSpPr>
          <p:cNvPr id="12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Positron Enhancement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189105984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陽電子生成装置遮蔽体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57</a:t>
            </a:fld>
            <a:endParaRPr lang="en-US" altLang="ja-JP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8960" y="1411312"/>
            <a:ext cx="7776863" cy="600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テキスト ボックス 6"/>
          <p:cNvSpPr txBox="1"/>
          <p:nvPr/>
        </p:nvSpPr>
        <p:spPr>
          <a:xfrm>
            <a:off x="4351288" y="1509812"/>
            <a:ext cx="20876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遮蔽体の全体図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611560" y="1041980"/>
            <a:ext cx="968814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1-5 </a:t>
            </a:r>
            <a:r>
              <a:rPr lang="ja-JP" altLang="en-US" dirty="0" smtClean="0"/>
              <a:t>陽電子ターゲット下流の加速器上空に鉄を主体としたシールドを設置する．</a:t>
            </a:r>
            <a:endParaRPr lang="en-US" altLang="ja-JP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798153" y="1573782"/>
            <a:ext cx="1972136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 smtClean="0"/>
              <a:t>S. Matsumoto</a:t>
            </a:r>
            <a:endParaRPr kumimoji="1" lang="ja-JP" altLang="en-US" dirty="0"/>
          </a:p>
        </p:txBody>
      </p:sp>
      <p:sp>
        <p:nvSpPr>
          <p:cNvPr id="10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Positron Enhancement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58</a:t>
            </a:fld>
            <a:endParaRPr lang="en-US" altLang="ja-JP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812" y="485056"/>
            <a:ext cx="8728545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2008932" y="5237584"/>
            <a:ext cx="712879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鳥瞰図：南東方向から見た図．　トンネル</a:t>
            </a:r>
            <a:r>
              <a:rPr kumimoji="1" lang="en-US" altLang="ja-JP" dirty="0" smtClean="0"/>
              <a:t>1-5</a:t>
            </a:r>
            <a:r>
              <a:rPr kumimoji="1" lang="ja-JP" altLang="en-US" dirty="0" smtClean="0"/>
              <a:t>　陽電子ターゲットの</a:t>
            </a:r>
            <a:r>
              <a:rPr kumimoji="1" lang="en-US" altLang="ja-JP" dirty="0" smtClean="0"/>
              <a:t>60cm</a:t>
            </a:r>
            <a:r>
              <a:rPr kumimoji="1" lang="ja-JP" altLang="en-US" dirty="0" smtClean="0"/>
              <a:t>上流から６ｍの範囲に設置．</a:t>
            </a:r>
            <a:r>
              <a:rPr lang="en-US" altLang="ja-JP" dirty="0" smtClean="0"/>
              <a:t>3 </a:t>
            </a:r>
            <a:r>
              <a:rPr lang="ja-JP" altLang="en-US" dirty="0" smtClean="0"/>
              <a:t>月時の遮蔽鉄の厚みは</a:t>
            </a:r>
            <a:r>
              <a:rPr lang="en-US" altLang="ja-JP" dirty="0" smtClean="0"/>
              <a:t>200mm</a:t>
            </a:r>
            <a:r>
              <a:rPr lang="ja-JP" altLang="en-US" dirty="0" smtClean="0"/>
              <a:t>（図中の赤＋灰色部）．</a:t>
            </a:r>
            <a:endParaRPr kumimoji="1" lang="en-US" altLang="ja-JP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 rot="19768472">
            <a:off x="7107025" y="3772723"/>
            <a:ext cx="15623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i="1" dirty="0" smtClean="0"/>
              <a:t>通　　　路</a:t>
            </a:r>
            <a:endParaRPr kumimoji="1" lang="ja-JP" altLang="en-US" i="1" dirty="0"/>
          </a:p>
        </p:txBody>
      </p:sp>
      <p:sp>
        <p:nvSpPr>
          <p:cNvPr id="8" name="テキスト ボックス 7"/>
          <p:cNvSpPr txBox="1"/>
          <p:nvPr/>
        </p:nvSpPr>
        <p:spPr>
          <a:xfrm rot="19744784">
            <a:off x="1488826" y="3270636"/>
            <a:ext cx="15612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i="1" dirty="0" smtClean="0"/>
              <a:t>雛　　段</a:t>
            </a:r>
            <a:endParaRPr kumimoji="1" lang="ja-JP" altLang="en-US" i="1" dirty="0"/>
          </a:p>
        </p:txBody>
      </p:sp>
      <p:sp>
        <p:nvSpPr>
          <p:cNvPr id="9" name="正方形/長方形 8"/>
          <p:cNvSpPr/>
          <p:nvPr/>
        </p:nvSpPr>
        <p:spPr>
          <a:xfrm>
            <a:off x="1936924" y="6173688"/>
            <a:ext cx="727280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200mm</a:t>
            </a:r>
            <a:r>
              <a:rPr lang="ja-JP" altLang="en-US" dirty="0" smtClean="0"/>
              <a:t>角柱　</a:t>
            </a:r>
            <a:r>
              <a:rPr lang="en-US" altLang="ja-JP" dirty="0" smtClean="0"/>
              <a:t>6</a:t>
            </a:r>
            <a:r>
              <a:rPr lang="ja-JP" altLang="en-US" dirty="0" smtClean="0"/>
              <a:t>本が現場通路上ビームラインよりに設置される．鉛カーテンを設置すると、通路の幅が現場では</a:t>
            </a:r>
            <a:r>
              <a:rPr lang="en-US" altLang="ja-JP" dirty="0" smtClean="0"/>
              <a:t>1400mm</a:t>
            </a:r>
            <a:r>
              <a:rPr lang="ja-JP" altLang="en-US" dirty="0" smtClean="0"/>
              <a:t>．申請電流値に合わせて鉄の厚さを追加する予定．</a:t>
            </a:r>
            <a:endParaRPr lang="en-US" altLang="ja-JP" dirty="0" smtClean="0"/>
          </a:p>
        </p:txBody>
      </p:sp>
      <p:sp>
        <p:nvSpPr>
          <p:cNvPr id="10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Positron Enhancement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Radiation Shield Construction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sz="28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59</a:t>
            </a:fld>
            <a:endParaRPr lang="en-US" altLang="ja-JP" dirty="0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Radiation Shield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2638" y="4174110"/>
            <a:ext cx="8291675" cy="2995200"/>
          </a:xfrm>
          <a:prstGeom prst="rect">
            <a:avLst/>
          </a:prstGeom>
        </p:spPr>
      </p:pic>
      <p:cxnSp>
        <p:nvCxnSpPr>
          <p:cNvPr id="16" name="直線矢印コネクタ 15"/>
          <p:cNvCxnSpPr>
            <a:stCxn id="15" idx="0"/>
          </p:cNvCxnSpPr>
          <p:nvPr/>
        </p:nvCxnSpPr>
        <p:spPr>
          <a:xfrm flipH="1" flipV="1">
            <a:off x="8255001" y="5118101"/>
            <a:ext cx="1369218" cy="68157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8724900" y="5799673"/>
            <a:ext cx="1798638" cy="320750"/>
          </a:xfrm>
          <a:prstGeom prst="rect">
            <a:avLst/>
          </a:prstGeom>
          <a:solidFill>
            <a:srgbClr val="FFC000"/>
          </a:solidFill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en-US" altLang="ja-JP" sz="1400" dirty="0" smtClean="0"/>
              <a:t>Flux Concentrator</a:t>
            </a:r>
            <a:endParaRPr lang="ja-JP" altLang="en-US" sz="1400" dirty="0"/>
          </a:p>
        </p:txBody>
      </p:sp>
      <p:pic>
        <p:nvPicPr>
          <p:cNvPr id="24" name="図 23" descr="DSC01660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2646" y="1049851"/>
            <a:ext cx="8279992" cy="2993744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165105" y="1100138"/>
            <a:ext cx="1124160" cy="320750"/>
          </a:xfrm>
          <a:prstGeom prst="rect">
            <a:avLst/>
          </a:prstGeom>
          <a:solidFill>
            <a:srgbClr val="FFC000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400" dirty="0" smtClean="0"/>
              <a:t>#15 region</a:t>
            </a:r>
            <a:endParaRPr lang="ja-JP" altLang="en-US" sz="1400" dirty="0"/>
          </a:p>
        </p:txBody>
      </p:sp>
      <p:cxnSp>
        <p:nvCxnSpPr>
          <p:cNvPr id="28" name="直線矢印コネクタ 27"/>
          <p:cNvCxnSpPr>
            <a:stCxn id="29" idx="1"/>
          </p:cNvCxnSpPr>
          <p:nvPr/>
        </p:nvCxnSpPr>
        <p:spPr>
          <a:xfrm flipH="1">
            <a:off x="5266006" y="1420888"/>
            <a:ext cx="166184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6927855" y="1260513"/>
            <a:ext cx="1580740" cy="320750"/>
          </a:xfrm>
          <a:prstGeom prst="rect">
            <a:avLst/>
          </a:prstGeom>
          <a:solidFill>
            <a:srgbClr val="FFC000"/>
          </a:solidFill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en-US" altLang="ja-JP" sz="1400" dirty="0" smtClean="0"/>
              <a:t>Iron shield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14873318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タイトル 1"/>
          <p:cNvSpPr>
            <a:spLocks noGrp="1"/>
          </p:cNvSpPr>
          <p:nvPr>
            <p:ph type="title"/>
          </p:nvPr>
        </p:nvSpPr>
        <p:spPr>
          <a:xfrm>
            <a:off x="547422" y="365889"/>
            <a:ext cx="9619774" cy="688211"/>
          </a:xfrm>
        </p:spPr>
        <p:txBody>
          <a:bodyPr>
            <a:normAutofit/>
          </a:bodyPr>
          <a:lstStyle/>
          <a:p>
            <a:r>
              <a:rPr lang="ja-JP" altLang="en-US" sz="3600" dirty="0" smtClean="0"/>
              <a:t>陽電子ビームパラメタ</a:t>
            </a:r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7158915"/>
              </p:ext>
            </p:extLst>
          </p:nvPr>
        </p:nvGraphicFramePr>
        <p:xfrm>
          <a:off x="114300" y="1143002"/>
          <a:ext cx="10401300" cy="5994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0175"/>
                <a:gridCol w="2750757"/>
                <a:gridCol w="3610368"/>
              </a:tblGrid>
              <a:tr h="442379"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</a:rPr>
                        <a:t>SuperKEKB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</a:rPr>
                        <a:t>KEKB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4237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エネルギー</a:t>
                      </a: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 (GeV)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3.5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4237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LER</a:t>
                      </a:r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蓄積電流値</a:t>
                      </a: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 (A)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3.6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1.6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4237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LER</a:t>
                      </a:r>
                      <a:r>
                        <a:rPr kumimoji="1" lang="ja-JP" altLang="en-US" sz="2000" dirty="0" smtClean="0">
                          <a:solidFill>
                            <a:srgbClr val="FF0000"/>
                          </a:solidFill>
                        </a:rPr>
                        <a:t>ビーム寿命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 (min.)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133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4237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最大ビーム繰り返し</a:t>
                      </a: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 (Hz)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74929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最大バンチ数</a:t>
                      </a:r>
                      <a:r>
                        <a:rPr kumimoji="1" lang="ja-JP" alt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sz="2000" baseline="0" dirty="0" smtClean="0">
                          <a:solidFill>
                            <a:schemeClr val="tx1"/>
                          </a:solidFill>
                        </a:rPr>
                        <a:t>(rf</a:t>
                      </a:r>
                      <a:r>
                        <a:rPr kumimoji="1" lang="ja-JP" altLang="en-US" sz="2000" baseline="0" dirty="0" smtClean="0">
                          <a:solidFill>
                            <a:schemeClr val="tx1"/>
                          </a:solidFill>
                        </a:rPr>
                        <a:t>パルス当たり</a:t>
                      </a:r>
                      <a:r>
                        <a:rPr kumimoji="1" lang="en-US" altLang="ja-JP" sz="20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4237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rgbClr val="FF0000"/>
                          </a:solidFill>
                        </a:rPr>
                        <a:t>エミッタンス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 (mm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  <a:sym typeface="Symbol"/>
                        </a:rPr>
                        <a:t>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mrad)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100/20 (Hor./Ver.)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2100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4237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rgbClr val="FF0000"/>
                          </a:solidFill>
                        </a:rPr>
                        <a:t>バンチ電荷量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 (nC)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4237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rgbClr val="FF0000"/>
                          </a:solidFill>
                        </a:rPr>
                        <a:t>エネルギー広がり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 (%)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0.1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0.125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4237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rgbClr val="FF0000"/>
                          </a:solidFill>
                        </a:rPr>
                        <a:t>バンチ長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kumimoji="1" lang="en-US" altLang="ja-JP" sz="2000" dirty="0" err="1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kumimoji="1" lang="en-US" altLang="ja-JP" sz="2000" dirty="0" err="1" smtClean="0">
                          <a:solidFill>
                            <a:srgbClr val="FF0000"/>
                          </a:solidFill>
                        </a:rPr>
                        <a:t>z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 (mm)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0.7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2.6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4237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rgbClr val="FF0000"/>
                          </a:solidFill>
                        </a:rPr>
                        <a:t>ダンピングリング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rgbClr val="FF0000"/>
                          </a:solidFill>
                        </a:rPr>
                        <a:t>〇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82131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同時トップアップ入射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4 rings (SuperKEKB e-/e+, PF, PF-AR)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3 rings (KEKB e-/e+,</a:t>
                      </a:r>
                      <a:r>
                        <a:rPr kumimoji="1" lang="en-US" altLang="ja-JP" sz="2000" baseline="0" dirty="0" smtClean="0">
                          <a:solidFill>
                            <a:schemeClr val="tx1"/>
                          </a:solidFill>
                        </a:rPr>
                        <a:t> PF)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</a:tbl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4095167" y="1484468"/>
            <a:ext cx="2861437" cy="57176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Linac Upgrade Overview</a:t>
            </a:r>
          </a:p>
        </p:txBody>
      </p:sp>
    </p:spTree>
    <p:extLst>
      <p:ext uri="{BB962C8B-B14F-4D97-AF65-F5344CB8AC3E}">
        <p14:creationId xmlns:p14="http://schemas.microsoft.com/office/powerpoint/2010/main" val="238744883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Positron Generation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8956" y="1025789"/>
            <a:ext cx="10050454" cy="6264104"/>
          </a:xfrm>
        </p:spPr>
        <p:txBody>
          <a:bodyPr>
            <a:noAutofit/>
          </a:bodyPr>
          <a:lstStyle/>
          <a:p>
            <a:pPr marL="521437" indent="-521437">
              <a:buSzPct val="100000"/>
              <a:buFont typeface="+mj-lt"/>
              <a:buAutoNum type="arabicParenR"/>
            </a:pPr>
            <a:r>
              <a:rPr lang="en-US" altLang="ja-JP" sz="2000" b="1" dirty="0" smtClean="0">
                <a:solidFill>
                  <a:srgbClr val="0000FF"/>
                </a:solidFill>
              </a:rPr>
              <a:t>Installation of </a:t>
            </a:r>
            <a:r>
              <a:rPr lang="en-US" altLang="ja-JP" sz="2000" dirty="0" smtClean="0">
                <a:solidFill>
                  <a:srgbClr val="0000FF"/>
                </a:solidFill>
              </a:rPr>
              <a:t>positron generator for 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SuperKEKB in April 2014</a:t>
            </a:r>
            <a:r>
              <a:rPr kumimoji="1" lang="en-US" altLang="ja-JP" sz="1800" b="1" dirty="0" smtClean="0">
                <a:solidFill>
                  <a:srgbClr val="0000FF"/>
                </a:solidFill>
                <a:latin typeface="+mn-lt"/>
              </a:rPr>
              <a:t/>
            </a:r>
            <a:br>
              <a:rPr kumimoji="1" lang="en-US" altLang="ja-JP" sz="1800" b="1" dirty="0" smtClean="0">
                <a:solidFill>
                  <a:srgbClr val="0000FF"/>
                </a:solidFill>
                <a:latin typeface="+mn-lt"/>
              </a:rPr>
            </a:br>
            <a:r>
              <a:rPr kumimoji="1" lang="en-US" altLang="ja-JP" sz="1800" b="1" dirty="0" smtClean="0">
                <a:solidFill>
                  <a:srgbClr val="0000FF"/>
                </a:solidFill>
                <a:latin typeface="+mn-lt"/>
              </a:rPr>
              <a:t>	(Beamline construction since summer 2013)</a:t>
            </a:r>
            <a:r>
              <a:rPr lang="en-US" altLang="ja-JP" sz="1800" dirty="0">
                <a:solidFill>
                  <a:srgbClr val="0000FF"/>
                </a:solidFill>
              </a:rPr>
              <a:t/>
            </a:r>
            <a:br>
              <a:rPr lang="en-US" altLang="ja-JP" sz="1800" dirty="0">
                <a:solidFill>
                  <a:srgbClr val="0000FF"/>
                </a:solidFill>
              </a:rPr>
            </a:br>
            <a:r>
              <a:rPr lang="en-US" altLang="ja-JP" sz="1400" dirty="0" smtClean="0"/>
              <a:t>(positron target, spoiler, Flux </a:t>
            </a:r>
            <a:r>
              <a:rPr lang="en-US" altLang="ja-JP" sz="1400" dirty="0"/>
              <a:t>Concentrator, </a:t>
            </a:r>
            <a:r>
              <a:rPr lang="en-US" altLang="ja-JP" sz="1400" dirty="0" smtClean="0"/>
              <a:t>bridge coils, LAS structures [x6], DC solenoids [16+13], </a:t>
            </a:r>
            <a:br>
              <a:rPr lang="en-US" altLang="ja-JP" sz="1400" dirty="0" smtClean="0"/>
            </a:br>
            <a:r>
              <a:rPr lang="en-US" altLang="ja-JP" sz="1400" dirty="0" smtClean="0"/>
              <a:t>	e+/e- separator, quads [&gt;90]</a:t>
            </a:r>
            <a:r>
              <a:rPr lang="en-US" altLang="ja-JP" sz="1400" dirty="0"/>
              <a:t>)</a:t>
            </a:r>
          </a:p>
          <a:p>
            <a:pPr marL="521437" indent="-521437">
              <a:buSzPct val="100000"/>
              <a:buFont typeface="+mj-lt"/>
              <a:buAutoNum type="arabicParenR"/>
            </a:pPr>
            <a:r>
              <a:rPr kumimoji="1" lang="en-US" altLang="ja-JP" sz="2000" b="1" dirty="0" smtClean="0">
                <a:solidFill>
                  <a:srgbClr val="0000FF"/>
                </a:solidFill>
              </a:rPr>
              <a:t>Commissioning of positron beam, observation of the first positron after reconstruction for SuperKEKB, further improvements </a:t>
            </a:r>
            <a:r>
              <a:rPr lang="en-US" altLang="ja-JP" sz="2000" dirty="0" smtClean="0">
                <a:solidFill>
                  <a:srgbClr val="0000FF"/>
                </a:solidFill>
              </a:rPr>
              <a:t>expected</a:t>
            </a:r>
            <a:endParaRPr lang="en-US" altLang="ja-JP" sz="2000" b="1" dirty="0" smtClean="0">
              <a:solidFill>
                <a:srgbClr val="0000FF"/>
              </a:solidFill>
            </a:endParaRPr>
          </a:p>
          <a:p>
            <a:pPr marL="521437" indent="-521437">
              <a:buSzPct val="100000"/>
              <a:buFont typeface="+mj-lt"/>
              <a:buAutoNum type="arabicParenR"/>
            </a:pPr>
            <a:endParaRPr lang="en-US" altLang="ja-JP" sz="2800" b="1" dirty="0">
              <a:solidFill>
                <a:srgbClr val="0000FF"/>
              </a:solidFill>
            </a:endParaRPr>
          </a:p>
          <a:p>
            <a:pPr marL="521437" indent="-521437">
              <a:buSzPct val="100000"/>
              <a:buFont typeface="+mj-lt"/>
              <a:buAutoNum type="arabicParenR"/>
            </a:pPr>
            <a:endParaRPr lang="en-US" altLang="ja-JP" sz="2800" b="1" dirty="0" smtClean="0">
              <a:solidFill>
                <a:srgbClr val="0000FF"/>
              </a:solidFill>
            </a:endParaRPr>
          </a:p>
          <a:p>
            <a:pPr marL="521437" indent="-521437">
              <a:buSzPct val="100000"/>
              <a:buFont typeface="+mj-lt"/>
              <a:buAutoNum type="arabicParenR"/>
            </a:pPr>
            <a:endParaRPr lang="en-US" altLang="ja-JP" sz="2800" b="1" dirty="0">
              <a:solidFill>
                <a:srgbClr val="0000FF"/>
              </a:solidFill>
            </a:endParaRPr>
          </a:p>
          <a:p>
            <a:pPr marL="521437" indent="-521437">
              <a:buSzPct val="100000"/>
              <a:buFont typeface="+mj-lt"/>
              <a:buAutoNum type="arabicParenR"/>
            </a:pPr>
            <a:endParaRPr lang="en-US" altLang="ja-JP" sz="2800" b="1" dirty="0" smtClean="0">
              <a:solidFill>
                <a:srgbClr val="0000FF"/>
              </a:solidFill>
            </a:endParaRPr>
          </a:p>
          <a:p>
            <a:pPr marL="521437" indent="-521437">
              <a:buSzPct val="100000"/>
              <a:buFont typeface="+mj-lt"/>
              <a:buAutoNum type="arabicParenR"/>
            </a:pPr>
            <a:endParaRPr lang="en-US" altLang="ja-JP" sz="2800" b="1" dirty="0" smtClean="0">
              <a:solidFill>
                <a:srgbClr val="0000FF"/>
              </a:solidFill>
            </a:endParaRPr>
          </a:p>
          <a:p>
            <a:pPr marL="506952" indent="-506952">
              <a:buSzPct val="100000"/>
              <a:buFont typeface="+mj-lt"/>
              <a:buAutoNum type="arabicParenR"/>
            </a:pPr>
            <a:endParaRPr lang="en-US" altLang="ja-JP" sz="1800" dirty="0" smtClean="0">
              <a:solidFill>
                <a:srgbClr val="008000"/>
              </a:solidFill>
            </a:endParaRPr>
          </a:p>
          <a:p>
            <a:pPr marL="506952" indent="-506952">
              <a:buSzPct val="100000"/>
              <a:buFont typeface="+mj-lt"/>
              <a:buAutoNum type="arabicParenR"/>
            </a:pPr>
            <a:r>
              <a:rPr lang="en-US" altLang="ja-JP" sz="1800" dirty="0" smtClean="0">
                <a:solidFill>
                  <a:srgbClr val="008000"/>
                </a:solidFill>
              </a:rPr>
              <a:t>Oct.~Dec.2014 : Linac commissioning</a:t>
            </a:r>
            <a:r>
              <a:rPr lang="en-US" altLang="ja-JP" sz="1800" dirty="0">
                <a:solidFill>
                  <a:srgbClr val="008000"/>
                </a:solidFill>
              </a:rPr>
              <a:t/>
            </a:r>
            <a:br>
              <a:rPr lang="en-US" altLang="ja-JP" sz="1800" dirty="0">
                <a:solidFill>
                  <a:srgbClr val="008000"/>
                </a:solidFill>
              </a:rPr>
            </a:br>
            <a:r>
              <a:rPr lang="en-US" altLang="ja-JP" sz="1800" dirty="0" smtClean="0">
                <a:solidFill>
                  <a:srgbClr val="008000"/>
                </a:solidFill>
              </a:rPr>
              <a:t>Jan.~Mar.2015 : Construction</a:t>
            </a:r>
            <a:br>
              <a:rPr lang="en-US" altLang="ja-JP" sz="1800" dirty="0" smtClean="0">
                <a:solidFill>
                  <a:srgbClr val="008000"/>
                </a:solidFill>
              </a:rPr>
            </a:br>
            <a:r>
              <a:rPr lang="en-US" altLang="ja-JP" sz="1800" dirty="0" smtClean="0">
                <a:solidFill>
                  <a:srgbClr val="008000"/>
                </a:solidFill>
              </a:rPr>
              <a:t>Apr.2015~ : Linac commissioning</a:t>
            </a:r>
            <a:r>
              <a:rPr lang="en-US" altLang="ja-JP" sz="1800" dirty="0">
                <a:solidFill>
                  <a:srgbClr val="008000"/>
                </a:solidFill>
              </a:rPr>
              <a:t/>
            </a:r>
            <a:br>
              <a:rPr lang="en-US" altLang="ja-JP" sz="1800" dirty="0">
                <a:solidFill>
                  <a:srgbClr val="008000"/>
                </a:solidFill>
              </a:rPr>
            </a:br>
            <a:r>
              <a:rPr lang="en-US" altLang="ja-JP" sz="1800" dirty="0" smtClean="0">
                <a:solidFill>
                  <a:srgbClr val="008000"/>
                </a:solidFill>
              </a:rPr>
              <a:t>Feb.2016 : LER injection</a:t>
            </a:r>
            <a:endParaRPr lang="en-US" altLang="ja-JP" sz="1800" dirty="0">
              <a:solidFill>
                <a:srgbClr val="008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9306153" y="397228"/>
            <a:ext cx="1259776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600" dirty="0" smtClean="0"/>
              <a:t>T.Kamitani</a:t>
            </a: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757874"/>
              </p:ext>
            </p:extLst>
          </p:nvPr>
        </p:nvGraphicFramePr>
        <p:xfrm>
          <a:off x="965609" y="2998753"/>
          <a:ext cx="9403801" cy="2456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5749"/>
                <a:gridCol w="1869495"/>
                <a:gridCol w="1676450"/>
                <a:gridCol w="1483404"/>
                <a:gridCol w="2718703"/>
              </a:tblGrid>
              <a:tr h="587971"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Primary e-</a:t>
                      </a:r>
                      <a:r>
                        <a:rPr kumimoji="1" lang="en-US" altLang="ja-JP" sz="1800" baseline="0" dirty="0" smtClean="0"/>
                        <a:t> [nC]</a:t>
                      </a:r>
                      <a:endParaRPr kumimoji="1" lang="ja-JP" alt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Positron [nC]</a:t>
                      </a:r>
                      <a:endParaRPr kumimoji="1" lang="ja-JP" alt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Efficiency</a:t>
                      </a:r>
                      <a:endParaRPr kumimoji="1" lang="ja-JP" alt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Parameters</a:t>
                      </a:r>
                      <a:endParaRPr kumimoji="1" lang="ja-JP" altLang="en-US" sz="1800" dirty="0"/>
                    </a:p>
                  </a:txBody>
                  <a:tcPr anchor="ctr" anchorCtr="1"/>
                </a:tc>
              </a:tr>
              <a:tr h="58797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June 2014</a:t>
                      </a:r>
                      <a:endParaRPr kumimoji="1" lang="ja-JP" alt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0.6</a:t>
                      </a:r>
                      <a:endParaRPr kumimoji="1" lang="ja-JP" alt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0.12</a:t>
                      </a:r>
                      <a:endParaRPr kumimoji="1" lang="ja-JP" alt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20%</a:t>
                      </a:r>
                      <a:endParaRPr kumimoji="1" lang="ja-JP" alt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FC 6.4kA, Solenoids 370A, </a:t>
                      </a:r>
                      <a:br>
                        <a:rPr kumimoji="1" lang="en-US" altLang="ja-JP" sz="1400" dirty="0" smtClean="0"/>
                      </a:br>
                      <a:r>
                        <a:rPr kumimoji="1" lang="en-US" altLang="ja-JP" sz="1400" dirty="0" smtClean="0"/>
                        <a:t>LAS capture field 10 MV/m</a:t>
                      </a:r>
                      <a:endParaRPr kumimoji="1" lang="ja-JP" altLang="en-US" sz="1400" dirty="0"/>
                    </a:p>
                  </a:txBody>
                  <a:tcPr anchor="ctr" anchorCtr="1"/>
                </a:tc>
              </a:tr>
              <a:tr h="61959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Specification</a:t>
                      </a:r>
                      <a:br>
                        <a:rPr kumimoji="1" lang="en-US" altLang="ja-JP" sz="1800" dirty="0" smtClean="0"/>
                      </a:br>
                      <a:r>
                        <a:rPr kumimoji="1" lang="en-US" altLang="ja-JP" sz="1800" dirty="0" smtClean="0"/>
                        <a:t>(at SY2)</a:t>
                      </a:r>
                      <a:endParaRPr kumimoji="1" lang="ja-JP" alt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10.0</a:t>
                      </a:r>
                      <a:endParaRPr kumimoji="1" lang="ja-JP" alt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5.0</a:t>
                      </a:r>
                      <a:endParaRPr kumimoji="1" lang="ja-JP" alt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50%</a:t>
                      </a:r>
                      <a:endParaRPr kumimoji="1" lang="ja-JP" alt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FC 12kA, Solenoids 650A, </a:t>
                      </a:r>
                      <a:br>
                        <a:rPr kumimoji="1" lang="en-US" altLang="ja-JP" sz="1400" dirty="0" smtClean="0"/>
                      </a:br>
                      <a:r>
                        <a:rPr kumimoji="1" lang="en-US" altLang="ja-JP" sz="1400" dirty="0" smtClean="0"/>
                        <a:t>LAS capture field 14 MV/m</a:t>
                      </a:r>
                      <a:endParaRPr kumimoji="1" lang="ja-JP" altLang="en-US" sz="1400" dirty="0" smtClean="0"/>
                    </a:p>
                  </a:txBody>
                  <a:tcPr anchor="ctr" anchorCtr="1"/>
                </a:tc>
              </a:tr>
              <a:tr h="58797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DR injection</a:t>
                      </a:r>
                    </a:p>
                    <a:p>
                      <a:pPr algn="ctr"/>
                      <a:r>
                        <a:rPr kumimoji="1" lang="en-US" altLang="ja-JP" sz="1800" dirty="0" smtClean="0"/>
                        <a:t>(2017?)</a:t>
                      </a:r>
                      <a:endParaRPr kumimoji="1" lang="ja-JP" alt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4.0</a:t>
                      </a:r>
                      <a:endParaRPr kumimoji="1" lang="ja-JP" alt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40%</a:t>
                      </a:r>
                      <a:endParaRPr kumimoji="1" lang="ja-JP" alt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Energy spread acceptance 0.5%</a:t>
                      </a:r>
                      <a:endParaRPr kumimoji="1" lang="ja-JP" altLang="en-US" sz="1400" dirty="0" smtClean="0"/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6" name="下矢印 5"/>
          <p:cNvSpPr/>
          <p:nvPr/>
        </p:nvSpPr>
        <p:spPr>
          <a:xfrm>
            <a:off x="3245136" y="4057887"/>
            <a:ext cx="435591" cy="343862"/>
          </a:xfrm>
          <a:prstGeom prst="downArrow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712245" y="4049780"/>
            <a:ext cx="534368" cy="323165"/>
          </a:xfrm>
          <a:prstGeom prst="rect">
            <a:avLst/>
          </a:prstGeom>
          <a:solidFill>
            <a:srgbClr val="FFFF66"/>
          </a:solidFill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kumimoji="1" lang="en-US" altLang="ja-JP" b="1" dirty="0" smtClean="0">
                <a:solidFill>
                  <a:srgbClr val="008000"/>
                </a:solidFill>
              </a:rPr>
              <a:t>x17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  <p:sp>
        <p:nvSpPr>
          <p:cNvPr id="13" name="下矢印 12"/>
          <p:cNvSpPr/>
          <p:nvPr/>
        </p:nvSpPr>
        <p:spPr>
          <a:xfrm>
            <a:off x="5060121" y="4038033"/>
            <a:ext cx="435591" cy="343862"/>
          </a:xfrm>
          <a:prstGeom prst="downArrow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下矢印 13"/>
          <p:cNvSpPr/>
          <p:nvPr/>
        </p:nvSpPr>
        <p:spPr>
          <a:xfrm>
            <a:off x="6611037" y="4022905"/>
            <a:ext cx="435591" cy="343862"/>
          </a:xfrm>
          <a:prstGeom prst="downArrow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514542" y="4050247"/>
            <a:ext cx="547192" cy="323165"/>
          </a:xfrm>
          <a:prstGeom prst="rect">
            <a:avLst/>
          </a:prstGeom>
          <a:solidFill>
            <a:srgbClr val="FFFF66"/>
          </a:solidFill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kumimoji="1" lang="en-US" altLang="ja-JP" b="1" dirty="0" smtClean="0">
                <a:solidFill>
                  <a:srgbClr val="008000"/>
                </a:solidFill>
              </a:rPr>
              <a:t>x42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116212" y="4062683"/>
            <a:ext cx="624136" cy="323165"/>
          </a:xfrm>
          <a:prstGeom prst="rect">
            <a:avLst/>
          </a:prstGeom>
          <a:solidFill>
            <a:srgbClr val="FFFF66"/>
          </a:solidFill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kumimoji="1" lang="en-US" altLang="ja-JP" b="1" dirty="0" smtClean="0">
                <a:solidFill>
                  <a:srgbClr val="008000"/>
                </a:solidFill>
              </a:rPr>
              <a:t>x2.5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  <p:sp>
        <p:nvSpPr>
          <p:cNvPr id="12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Positron Enhancement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37920778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4472" y="2446832"/>
            <a:ext cx="9085342" cy="1502066"/>
          </a:xfrm>
        </p:spPr>
        <p:txBody>
          <a:bodyPr/>
          <a:lstStyle/>
          <a:p>
            <a:pPr algn="ctr"/>
            <a:r>
              <a:rPr kumimoji="1" lang="en-US" altLang="ja-JP" cap="none" dirty="0" smtClean="0"/>
              <a:t>Schedule</a:t>
            </a:r>
            <a:endParaRPr kumimoji="1" lang="ja-JP" altLang="en-US" cap="none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4B4DE4-18C0-CA4C-B6F1-505553AAF7C8}" type="slidenum">
              <a:rPr lang="en-US" altLang="ja-JP" smtClean="0"/>
              <a:pPr>
                <a:defRPr/>
              </a:pPr>
              <a:t>61</a:t>
            </a:fld>
            <a:endParaRPr lang="en-US" altLang="ja-JP" dirty="0"/>
          </a:p>
        </p:txBody>
      </p:sp>
      <p:sp>
        <p:nvSpPr>
          <p:cNvPr id="5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Schedule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418184985"/>
      </p:ext>
    </p:extLst>
  </p:cSld>
  <p:clrMapOvr>
    <a:masterClrMapping/>
  </p:clrMapOvr>
  <p:transition xmlns:p14="http://schemas.microsoft.com/office/powerpoint/2010/main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833" y="1579841"/>
            <a:ext cx="10515756" cy="4896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265604"/>
            <a:ext cx="10358438" cy="714375"/>
          </a:xfrm>
        </p:spPr>
        <p:txBody>
          <a:bodyPr/>
          <a:lstStyle/>
          <a:p>
            <a:r>
              <a:rPr lang="en-US" altLang="ja-JP" sz="3600" dirty="0" smtClean="0"/>
              <a:t>Linac Schedule Overview</a:t>
            </a:r>
            <a:endParaRPr lang="ja-JP" altLang="en-US" sz="2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62</a:t>
            </a:fld>
            <a:endParaRPr lang="en-US" altLang="ja-JP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03697" y="837234"/>
            <a:ext cx="1416069" cy="659304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>
                <a:latin typeface="+mn-lt"/>
                <a:cs typeface="Arial"/>
              </a:rPr>
              <a:t>RF-</a:t>
            </a:r>
            <a:r>
              <a:rPr lang="en-US" altLang="ja-JP" sz="1200" b="1" dirty="0" smtClean="0">
                <a:latin typeface="+mn-lt"/>
                <a:cs typeface="Arial"/>
              </a:rPr>
              <a:t>Gun </a:t>
            </a:r>
            <a:r>
              <a:rPr lang="en-US" altLang="ja-JP" sz="1200" b="1" dirty="0" smtClean="0">
                <a:solidFill>
                  <a:srgbClr val="0000FF"/>
                </a:solidFill>
                <a:latin typeface="+mn-lt"/>
                <a:cs typeface="Arial"/>
              </a:rPr>
              <a:t>e- beam</a:t>
            </a:r>
            <a:endParaRPr lang="en-US" altLang="ja-JP" sz="1200" b="1" dirty="0">
              <a:solidFill>
                <a:srgbClr val="0000FF"/>
              </a:solidFill>
              <a:latin typeface="+mn-lt"/>
              <a:cs typeface="Arial"/>
            </a:endParaRPr>
          </a:p>
          <a:p>
            <a:r>
              <a:rPr lang="en-US" altLang="ja-JP" sz="1200" b="1" dirty="0">
                <a:latin typeface="+mn-lt"/>
                <a:cs typeface="Arial"/>
              </a:rPr>
              <a:t>commissioning</a:t>
            </a:r>
          </a:p>
          <a:p>
            <a:r>
              <a:rPr lang="en-US" altLang="ja-JP" sz="1200" b="1" dirty="0">
                <a:latin typeface="+mn-lt"/>
                <a:cs typeface="Arial"/>
              </a:rPr>
              <a:t>at A,B-</a:t>
            </a:r>
            <a:r>
              <a:rPr lang="en-US" altLang="ja-JP" sz="1200" b="1" dirty="0" smtClean="0">
                <a:latin typeface="+mn-lt"/>
                <a:cs typeface="Arial"/>
              </a:rPr>
              <a:t>sector</a:t>
            </a:r>
            <a:endParaRPr lang="en-US" altLang="ja-JP" sz="1200" b="1" dirty="0">
              <a:latin typeface="+mn-lt"/>
              <a:cs typeface="Arial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16220" y="828933"/>
            <a:ext cx="1097497" cy="47463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solidFill>
                  <a:srgbClr val="0000FF"/>
                </a:solidFill>
                <a:latin typeface="+mn-lt"/>
                <a:cs typeface="Arial"/>
              </a:rPr>
              <a:t>e-</a:t>
            </a:r>
            <a:r>
              <a:rPr lang="en-US" altLang="ja-JP" sz="1200" b="1" dirty="0" smtClean="0">
                <a:latin typeface="+mn-lt"/>
                <a:cs typeface="Arial"/>
              </a:rPr>
              <a:t> commiss.</a:t>
            </a:r>
            <a:endParaRPr lang="en-US" altLang="ja-JP" sz="1200" b="1" dirty="0">
              <a:latin typeface="+mn-lt"/>
              <a:cs typeface="Arial"/>
            </a:endParaRPr>
          </a:p>
          <a:p>
            <a:r>
              <a:rPr lang="en-US" altLang="ja-JP" sz="1200" b="1" dirty="0">
                <a:latin typeface="+mn-lt"/>
                <a:cs typeface="Arial"/>
              </a:rPr>
              <a:t>at A,</a:t>
            </a:r>
            <a:r>
              <a:rPr lang="en-US" altLang="ja-JP" sz="1200" b="1" dirty="0" smtClean="0">
                <a:latin typeface="+mn-lt"/>
                <a:cs typeface="Arial"/>
              </a:rPr>
              <a:t>B,J,C,1</a:t>
            </a:r>
            <a:endParaRPr lang="en-US" altLang="ja-JP" sz="1200" b="1" dirty="0">
              <a:latin typeface="+mn-lt"/>
              <a:cs typeface="Arial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1055671" y="2234870"/>
            <a:ext cx="9504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>
            <a:off x="2133667" y="2235196"/>
            <a:ext cx="4797589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3640287" y="816555"/>
            <a:ext cx="2523857" cy="843970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solidFill>
                  <a:srgbClr val="FF0000"/>
                </a:solidFill>
                <a:latin typeface="+mn-lt"/>
                <a:cs typeface="Arial"/>
              </a:rPr>
              <a:t>e+</a:t>
            </a:r>
            <a:r>
              <a:rPr lang="en-US" altLang="ja-JP" sz="1200" b="1" dirty="0" smtClean="0">
                <a:latin typeface="+mn-lt"/>
                <a:cs typeface="Arial"/>
              </a:rPr>
              <a:t> commiss.</a:t>
            </a:r>
            <a:endParaRPr lang="en-US" altLang="ja-JP" sz="1200" b="1" dirty="0">
              <a:latin typeface="+mn-lt"/>
              <a:cs typeface="Arial"/>
            </a:endParaRPr>
          </a:p>
          <a:p>
            <a:r>
              <a:rPr lang="en-US" altLang="ja-JP" sz="1200" b="1" dirty="0">
                <a:latin typeface="+mn-lt"/>
                <a:cs typeface="Arial"/>
              </a:rPr>
              <a:t>at </a:t>
            </a:r>
            <a:r>
              <a:rPr lang="en-US" altLang="ja-JP" sz="1200" b="1" dirty="0" smtClean="0">
                <a:latin typeface="+mn-lt"/>
                <a:cs typeface="Arial"/>
              </a:rPr>
              <a:t>1,2 sector</a:t>
            </a:r>
            <a:r>
              <a:rPr lang="en-US" altLang="ja-JP" sz="1100" b="1" dirty="0" smtClean="0">
                <a:solidFill>
                  <a:srgbClr val="008000"/>
                </a:solidFill>
                <a:latin typeface="+mn-lt"/>
                <a:cs typeface="Arial"/>
              </a:rPr>
              <a:t> (FC, DCS, Qe- 50%)</a:t>
            </a:r>
          </a:p>
          <a:p>
            <a:r>
              <a:rPr lang="en-US" altLang="ja-JP" sz="1200" b="1" dirty="0" smtClean="0">
                <a:solidFill>
                  <a:srgbClr val="0000FF"/>
                </a:solidFill>
                <a:latin typeface="+mn-lt"/>
                <a:cs typeface="Arial"/>
              </a:rPr>
              <a:t>e-</a:t>
            </a:r>
            <a:r>
              <a:rPr lang="en-US" altLang="ja-JP" sz="1200" b="1" dirty="0" smtClean="0">
                <a:latin typeface="+mn-lt"/>
                <a:cs typeface="Arial"/>
              </a:rPr>
              <a:t> </a:t>
            </a:r>
            <a:r>
              <a:rPr lang="en-US" altLang="ja-JP" sz="1200" b="1" dirty="0">
                <a:latin typeface="+mn-lt"/>
                <a:cs typeface="Arial"/>
              </a:rPr>
              <a:t>commiss.</a:t>
            </a:r>
          </a:p>
          <a:p>
            <a:r>
              <a:rPr lang="en-US" altLang="ja-JP" sz="1200" b="1" dirty="0">
                <a:latin typeface="+mn-lt"/>
                <a:cs typeface="Arial"/>
              </a:rPr>
              <a:t>at </a:t>
            </a:r>
            <a:r>
              <a:rPr lang="en-US" altLang="ja-JP" sz="1200" b="1" dirty="0" smtClean="0">
                <a:latin typeface="+mn-lt"/>
                <a:cs typeface="Arial"/>
              </a:rPr>
              <a:t>1,2,3,4,5 sector</a:t>
            </a:r>
            <a:endParaRPr lang="ja-JP" altLang="en-US" sz="1200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H="1">
            <a:off x="1819766" y="1488237"/>
            <a:ext cx="561368" cy="754397"/>
          </a:xfrm>
          <a:prstGeom prst="line">
            <a:avLst/>
          </a:prstGeom>
          <a:ln w="12700" cmpd="sng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flipH="1">
            <a:off x="4512510" y="1660525"/>
            <a:ext cx="140365" cy="576261"/>
          </a:xfrm>
          <a:prstGeom prst="line">
            <a:avLst/>
          </a:prstGeom>
          <a:ln w="12700" cmpd="sng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3932426" y="6397625"/>
            <a:ext cx="2313751" cy="659304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solidFill>
                  <a:srgbClr val="FF0000"/>
                </a:solidFill>
                <a:latin typeface="+mn-lt"/>
                <a:cs typeface="Arial"/>
              </a:rPr>
              <a:t>non damped e+</a:t>
            </a:r>
            <a:r>
              <a:rPr lang="en-US" altLang="ja-JP" sz="1200" b="1" dirty="0" smtClean="0">
                <a:latin typeface="+mn-lt"/>
                <a:cs typeface="Arial"/>
              </a:rPr>
              <a:t> commiss.</a:t>
            </a:r>
            <a:endParaRPr lang="en-US" altLang="ja-JP" sz="1200" b="1" dirty="0">
              <a:latin typeface="+mn-lt"/>
              <a:cs typeface="Arial"/>
            </a:endParaRPr>
          </a:p>
          <a:p>
            <a:r>
              <a:rPr lang="en-US" altLang="ja-JP" sz="1200" b="1" dirty="0">
                <a:latin typeface="+mn-lt"/>
                <a:cs typeface="Arial"/>
              </a:rPr>
              <a:t>at </a:t>
            </a:r>
            <a:r>
              <a:rPr lang="en-US" altLang="ja-JP" sz="1200" b="1" dirty="0" smtClean="0">
                <a:latin typeface="+mn-lt"/>
                <a:cs typeface="Arial"/>
              </a:rPr>
              <a:t>1,2, </a:t>
            </a:r>
            <a:r>
              <a:rPr lang="en-US" altLang="ja-JP" sz="1200" b="1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Arial"/>
              </a:rPr>
              <a:t>3,4,5 </a:t>
            </a:r>
            <a:r>
              <a:rPr lang="en-US" altLang="ja-JP" sz="1200" b="1" dirty="0" smtClean="0">
                <a:latin typeface="+mn-lt"/>
                <a:cs typeface="Arial"/>
              </a:rPr>
              <a:t>sectors</a:t>
            </a:r>
            <a:endParaRPr lang="en-US" altLang="ja-JP" sz="1100" b="1" dirty="0" smtClean="0">
              <a:latin typeface="+mn-lt"/>
              <a:cs typeface="Arial"/>
            </a:endParaRPr>
          </a:p>
          <a:p>
            <a:r>
              <a:rPr lang="en-US" altLang="ja-JP" sz="1200" b="1" dirty="0" smtClean="0">
                <a:solidFill>
                  <a:srgbClr val="0000FF"/>
                </a:solidFill>
                <a:latin typeface="+mn-lt"/>
                <a:cs typeface="Arial"/>
              </a:rPr>
              <a:t>e-</a:t>
            </a:r>
            <a:r>
              <a:rPr lang="en-US" altLang="ja-JP" sz="1200" b="1" dirty="0" smtClean="0">
                <a:latin typeface="+mn-lt"/>
                <a:cs typeface="Arial"/>
              </a:rPr>
              <a:t> commiss.</a:t>
            </a:r>
            <a:r>
              <a:rPr lang="en-US" altLang="ja-JP" sz="1200" b="1" dirty="0">
                <a:solidFill>
                  <a:srgbClr val="00FF00"/>
                </a:solidFill>
                <a:latin typeface="+mn-lt"/>
                <a:cs typeface="Arial"/>
              </a:rPr>
              <a:t> </a:t>
            </a:r>
            <a:r>
              <a:rPr lang="en-US" altLang="ja-JP" sz="1200" b="1" dirty="0" smtClean="0">
                <a:solidFill>
                  <a:srgbClr val="00FF00"/>
                </a:solidFill>
                <a:latin typeface="+mn-lt"/>
                <a:cs typeface="Arial"/>
              </a:rPr>
              <a:t> </a:t>
            </a:r>
            <a:r>
              <a:rPr lang="en-US" altLang="ja-JP" sz="1200" b="1" dirty="0" smtClean="0">
                <a:latin typeface="+mn-lt"/>
                <a:cs typeface="Arial"/>
              </a:rPr>
              <a:t>at A→5 sectors</a:t>
            </a:r>
            <a:endParaRPr lang="ja-JP" altLang="en-US" sz="1200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2151183" y="6381730"/>
            <a:ext cx="4784250" cy="174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7392894" y="6390114"/>
            <a:ext cx="1771510" cy="843970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solidFill>
                  <a:srgbClr val="FF0000"/>
                </a:solidFill>
                <a:latin typeface="+mn-lt"/>
                <a:cs typeface="Arial"/>
              </a:rPr>
              <a:t>damped e+</a:t>
            </a:r>
            <a:r>
              <a:rPr lang="en-US" altLang="ja-JP" sz="1200" b="1" dirty="0" smtClean="0">
                <a:latin typeface="+mn-lt"/>
                <a:cs typeface="Arial"/>
              </a:rPr>
              <a:t> commiss.</a:t>
            </a:r>
            <a:endParaRPr lang="en-US" altLang="ja-JP" sz="1200" b="1" dirty="0">
              <a:latin typeface="+mn-lt"/>
              <a:cs typeface="Arial"/>
            </a:endParaRPr>
          </a:p>
          <a:p>
            <a:r>
              <a:rPr lang="en-US" altLang="ja-JP" sz="1200" b="1" dirty="0">
                <a:latin typeface="+mn-lt"/>
                <a:cs typeface="Arial"/>
              </a:rPr>
              <a:t>at </a:t>
            </a:r>
            <a:r>
              <a:rPr lang="en-US" altLang="ja-JP" sz="1200" b="1" dirty="0" smtClean="0">
                <a:latin typeface="+mn-lt"/>
                <a:cs typeface="Arial"/>
              </a:rPr>
              <a:t>1→5 </a:t>
            </a:r>
            <a:r>
              <a:rPr lang="en-US" altLang="ja-JP" sz="1200" b="1" dirty="0" smtClean="0">
                <a:solidFill>
                  <a:srgbClr val="FF0000"/>
                </a:solidFill>
                <a:latin typeface="+mn-lt"/>
                <a:cs typeface="Arial"/>
              </a:rPr>
              <a:t>Qe+ </a:t>
            </a:r>
            <a:r>
              <a:rPr lang="en-US" altLang="ja-JP" sz="1200" b="1" dirty="0">
                <a:solidFill>
                  <a:srgbClr val="FF0000"/>
                </a:solidFill>
                <a:latin typeface="+mn-lt"/>
                <a:cs typeface="Arial"/>
              </a:rPr>
              <a:t>= 1</a:t>
            </a:r>
            <a:r>
              <a:rPr lang="en-US" altLang="ja-JP" sz="1200" b="1" dirty="0" smtClean="0">
                <a:solidFill>
                  <a:srgbClr val="FF0000"/>
                </a:solidFill>
                <a:latin typeface="+mn-lt"/>
                <a:cs typeface="Arial"/>
              </a:rPr>
              <a:t>~4nC</a:t>
            </a:r>
            <a:endParaRPr lang="en-US" altLang="ja-JP" sz="1100" b="1" dirty="0" smtClean="0">
              <a:solidFill>
                <a:srgbClr val="008000"/>
              </a:solidFill>
              <a:latin typeface="+mn-lt"/>
              <a:cs typeface="Arial"/>
            </a:endParaRPr>
          </a:p>
          <a:p>
            <a:r>
              <a:rPr lang="en-US" altLang="ja-JP" sz="1200" b="1" dirty="0" smtClean="0">
                <a:solidFill>
                  <a:srgbClr val="0000FF"/>
                </a:solidFill>
                <a:latin typeface="+mn-lt"/>
                <a:cs typeface="Arial"/>
              </a:rPr>
              <a:t>e-</a:t>
            </a:r>
            <a:r>
              <a:rPr lang="en-US" altLang="ja-JP" sz="1200" b="1" dirty="0" smtClean="0">
                <a:latin typeface="+mn-lt"/>
                <a:cs typeface="Arial"/>
              </a:rPr>
              <a:t> </a:t>
            </a:r>
            <a:r>
              <a:rPr lang="en-US" altLang="ja-JP" sz="1200" b="1" dirty="0">
                <a:latin typeface="+mn-lt"/>
                <a:cs typeface="Arial"/>
              </a:rPr>
              <a:t>commiss.</a:t>
            </a:r>
          </a:p>
          <a:p>
            <a:r>
              <a:rPr lang="en-US" altLang="ja-JP" sz="1200" b="1" dirty="0">
                <a:latin typeface="+mn-lt"/>
                <a:cs typeface="Arial"/>
              </a:rPr>
              <a:t>at </a:t>
            </a:r>
            <a:r>
              <a:rPr lang="en-US" altLang="ja-JP" sz="1200" b="1" dirty="0" smtClean="0">
                <a:latin typeface="+mn-lt"/>
                <a:cs typeface="Arial"/>
              </a:rPr>
              <a:t>A→5 </a:t>
            </a:r>
            <a:r>
              <a:rPr lang="en-US" altLang="ja-JP" sz="1200" b="1" dirty="0" smtClean="0">
                <a:solidFill>
                  <a:srgbClr val="0000FF"/>
                </a:solidFill>
                <a:latin typeface="+mn-lt"/>
                <a:cs typeface="Arial"/>
              </a:rPr>
              <a:t>Qe- </a:t>
            </a:r>
            <a:r>
              <a:rPr lang="en-US" altLang="ja-JP" sz="1200" b="1" dirty="0">
                <a:solidFill>
                  <a:srgbClr val="0000FF"/>
                </a:solidFill>
                <a:latin typeface="+mn-lt"/>
                <a:cs typeface="Arial"/>
              </a:rPr>
              <a:t>= 1</a:t>
            </a:r>
            <a:r>
              <a:rPr lang="en-US" altLang="ja-JP" sz="1200" b="1" dirty="0" smtClean="0">
                <a:solidFill>
                  <a:srgbClr val="0000FF"/>
                </a:solidFill>
                <a:latin typeface="+mn-lt"/>
                <a:cs typeface="Arial"/>
              </a:rPr>
              <a:t>~5nC</a:t>
            </a:r>
            <a:endParaRPr lang="ja-JP" altLang="en-US" sz="1200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7066108" y="6381730"/>
            <a:ext cx="2086731" cy="174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/>
          <p:cNvSpPr/>
          <p:nvPr/>
        </p:nvSpPr>
        <p:spPr>
          <a:xfrm>
            <a:off x="543719" y="6550025"/>
            <a:ext cx="152400" cy="152400"/>
          </a:xfrm>
          <a:prstGeom prst="rect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96119" y="6473825"/>
            <a:ext cx="941580" cy="2899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latin typeface="+mn-lt"/>
                <a:cs typeface="Arial"/>
              </a:rPr>
              <a:t>: Electron</a:t>
            </a:r>
            <a:endParaRPr lang="ja-JP" altLang="en-US" sz="1200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543719" y="6778625"/>
            <a:ext cx="152400" cy="152400"/>
          </a:xfrm>
          <a:prstGeom prst="rect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96119" y="6702425"/>
            <a:ext cx="928756" cy="2899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latin typeface="+mn-lt"/>
                <a:cs typeface="Arial"/>
              </a:rPr>
              <a:t>: Positron</a:t>
            </a:r>
            <a:endParaRPr lang="ja-JP" altLang="en-US" sz="1200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543719" y="7007225"/>
            <a:ext cx="152400" cy="152400"/>
          </a:xfrm>
          <a:prstGeom prst="rect">
            <a:avLst/>
          </a:prstGeom>
          <a:solidFill>
            <a:srgbClr val="006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96119" y="6931025"/>
            <a:ext cx="1864910" cy="2899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latin typeface="+mn-lt"/>
                <a:cs typeface="Arial"/>
              </a:rPr>
              <a:t>: Low current electron</a:t>
            </a:r>
            <a:endParaRPr lang="ja-JP" altLang="en-US" sz="1200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>
            <a:off x="3335867" y="6383472"/>
            <a:ext cx="596559" cy="318953"/>
          </a:xfrm>
          <a:prstGeom prst="line">
            <a:avLst/>
          </a:prstGeom>
          <a:ln w="12700" cmpd="sng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7288759" y="6390114"/>
            <a:ext cx="104135" cy="312311"/>
          </a:xfrm>
          <a:prstGeom prst="line">
            <a:avLst/>
          </a:prstGeom>
          <a:ln w="12700" cmpd="sng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7777435" y="4960268"/>
            <a:ext cx="787692" cy="54234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200" b="1" dirty="0" smtClean="0">
                <a:solidFill>
                  <a:srgbClr val="008000"/>
                </a:solidFill>
                <a:latin typeface="+mn-lt"/>
                <a:cs typeface="Arial"/>
              </a:rPr>
              <a:t>2 nC</a:t>
            </a:r>
          </a:p>
          <a:p>
            <a:pPr algn="ctr">
              <a:lnSpc>
                <a:spcPct val="120000"/>
              </a:lnSpc>
            </a:pPr>
            <a:r>
              <a:rPr lang="en-US" altLang="ja-JP" sz="1200" b="1" dirty="0" smtClean="0">
                <a:solidFill>
                  <a:srgbClr val="008000"/>
                </a:solidFill>
                <a:cs typeface="Arial"/>
              </a:rPr>
              <a:t>Phase2</a:t>
            </a:r>
            <a:endParaRPr lang="ja-JP" altLang="en-US" sz="1200" b="1" dirty="0">
              <a:solidFill>
                <a:srgbClr val="008000"/>
              </a:solidFill>
              <a:latin typeface="+mn-lt"/>
              <a:cs typeface="Arial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250688" y="4958151"/>
            <a:ext cx="763947" cy="54234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200" b="1" dirty="0" smtClean="0">
                <a:solidFill>
                  <a:srgbClr val="CCFFCC"/>
                </a:solidFill>
                <a:latin typeface="+mn-lt"/>
                <a:cs typeface="Arial"/>
              </a:rPr>
              <a:t>1 nC</a:t>
            </a:r>
          </a:p>
          <a:p>
            <a:pPr algn="ctr">
              <a:lnSpc>
                <a:spcPct val="120000"/>
              </a:lnSpc>
            </a:pPr>
            <a:r>
              <a:rPr lang="en-US" altLang="ja-JP" sz="1200" b="1" dirty="0" smtClean="0">
                <a:solidFill>
                  <a:srgbClr val="CCFFCC"/>
                </a:solidFill>
                <a:latin typeface="+mn-lt"/>
                <a:cs typeface="Arial"/>
              </a:rPr>
              <a:t>Phase1</a:t>
            </a:r>
            <a:endParaRPr lang="ja-JP" altLang="en-US" sz="1200" b="1" dirty="0">
              <a:solidFill>
                <a:srgbClr val="CCFFCC"/>
              </a:solidFill>
              <a:latin typeface="+mn-lt"/>
              <a:cs typeface="Arial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4171" y="2316527"/>
            <a:ext cx="872429" cy="474638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en-US" altLang="ja-JP" sz="1200" b="1" dirty="0" smtClean="0">
                <a:solidFill>
                  <a:srgbClr val="008000"/>
                </a:solidFill>
                <a:latin typeface="+mn-lt"/>
                <a:cs typeface="Arial"/>
              </a:rPr>
              <a:t>Location</a:t>
            </a:r>
          </a:p>
          <a:p>
            <a:pPr algn="ctr"/>
            <a:r>
              <a:rPr lang="en-US" altLang="ja-JP" sz="1200" b="1" dirty="0" smtClean="0">
                <a:solidFill>
                  <a:srgbClr val="008000"/>
                </a:solidFill>
                <a:cs typeface="Arial"/>
              </a:rPr>
              <a:t>↓</a:t>
            </a:r>
            <a:endParaRPr lang="en-US" altLang="ja-JP" sz="1200" b="1" dirty="0" smtClean="0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62719" y="1747129"/>
            <a:ext cx="872429" cy="289972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en-US" altLang="ja-JP" sz="1200" b="1" dirty="0" smtClean="0">
                <a:solidFill>
                  <a:srgbClr val="008000"/>
                </a:solidFill>
                <a:cs typeface="Arial"/>
              </a:rPr>
              <a:t>Time</a:t>
            </a:r>
            <a:r>
              <a:rPr lang="en-US" altLang="ja-JP" sz="1200" b="1" dirty="0">
                <a:solidFill>
                  <a:srgbClr val="008000"/>
                </a:solidFill>
                <a:cs typeface="Arial"/>
              </a:rPr>
              <a:t> </a:t>
            </a:r>
            <a:r>
              <a:rPr lang="en-US" altLang="ja-JP" sz="1200" b="1" dirty="0" smtClean="0">
                <a:solidFill>
                  <a:srgbClr val="008000"/>
                </a:solidFill>
                <a:cs typeface="Arial"/>
              </a:rPr>
              <a:t>→</a:t>
            </a:r>
            <a:endParaRPr lang="en-US" altLang="ja-JP" sz="1200" b="1" dirty="0" smtClean="0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32" name="Text Box 180"/>
          <p:cNvSpPr txBox="1">
            <a:spLocks noChangeAspect="1" noChangeArrowheads="1"/>
          </p:cNvSpPr>
          <p:nvPr/>
        </p:nvSpPr>
        <p:spPr bwMode="auto">
          <a:xfrm>
            <a:off x="6424320" y="1008683"/>
            <a:ext cx="4203091" cy="467239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36000" tIns="18000" rIns="36000" bIns="18000">
            <a:spAutoFit/>
          </a:bodyPr>
          <a:lstStyle/>
          <a:p>
            <a:pPr>
              <a:defRPr/>
            </a:pPr>
            <a:r>
              <a:rPr lang="en-US" altLang="ja-JP" sz="1400" dirty="0" smtClean="0">
                <a:solidFill>
                  <a:srgbClr val="000090"/>
                </a:solidFill>
              </a:rPr>
              <a:t>Phase1: high emittance beam for vacuum scrub</a:t>
            </a:r>
          </a:p>
          <a:p>
            <a:pPr>
              <a:defRPr/>
            </a:pPr>
            <a:r>
              <a:rPr lang="en-US" altLang="ja-JP" sz="1400" dirty="0" smtClean="0">
                <a:solidFill>
                  <a:srgbClr val="000090"/>
                </a:solidFill>
              </a:rPr>
              <a:t>Phase2,3: low emittance beam for collision</a:t>
            </a:r>
            <a:endParaRPr lang="en-US" altLang="ja-JP" sz="1400" dirty="0">
              <a:solidFill>
                <a:srgbClr val="000090"/>
              </a:solidFill>
            </a:endParaRPr>
          </a:p>
        </p:txBody>
      </p:sp>
      <p:sp>
        <p:nvSpPr>
          <p:cNvPr id="51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Schedule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  <p:cxnSp>
        <p:nvCxnSpPr>
          <p:cNvPr id="34" name="直線矢印コネクタ 33"/>
          <p:cNvCxnSpPr/>
          <p:nvPr/>
        </p:nvCxnSpPr>
        <p:spPr>
          <a:xfrm flipV="1">
            <a:off x="4652875" y="5899130"/>
            <a:ext cx="1523161" cy="174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4789471" y="5940424"/>
            <a:ext cx="1339125" cy="2899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latin typeface="+mn-lt"/>
                <a:cs typeface="Arial"/>
              </a:rPr>
              <a:t>Without Top-up</a:t>
            </a:r>
            <a:endParaRPr lang="ja-JP" altLang="en-US" sz="1200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9565754" y="4960268"/>
            <a:ext cx="774868" cy="54234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200" b="1" dirty="0">
                <a:solidFill>
                  <a:srgbClr val="008000"/>
                </a:solidFill>
                <a:cs typeface="Arial"/>
              </a:rPr>
              <a:t>4</a:t>
            </a:r>
            <a:r>
              <a:rPr lang="en-US" altLang="ja-JP" sz="1200" b="1" dirty="0" smtClean="0">
                <a:solidFill>
                  <a:srgbClr val="008000"/>
                </a:solidFill>
                <a:latin typeface="+mn-lt"/>
                <a:cs typeface="Arial"/>
              </a:rPr>
              <a:t> nC</a:t>
            </a:r>
          </a:p>
          <a:p>
            <a:pPr algn="ctr">
              <a:lnSpc>
                <a:spcPct val="120000"/>
              </a:lnSpc>
            </a:pPr>
            <a:r>
              <a:rPr lang="en-US" altLang="ja-JP" sz="1200" b="1" dirty="0" smtClean="0">
                <a:solidFill>
                  <a:srgbClr val="008000"/>
                </a:solidFill>
                <a:cs typeface="Arial"/>
              </a:rPr>
              <a:t>Phase3</a:t>
            </a:r>
            <a:endParaRPr lang="ja-JP" altLang="en-US" sz="1200" b="1" dirty="0">
              <a:solidFill>
                <a:srgbClr val="008000"/>
              </a:solidFill>
              <a:latin typeface="+mn-lt"/>
              <a:cs typeface="Arial"/>
            </a:endParaRPr>
          </a:p>
        </p:txBody>
      </p:sp>
      <p:cxnSp>
        <p:nvCxnSpPr>
          <p:cNvPr id="39" name="直線矢印コネクタ 38"/>
          <p:cNvCxnSpPr/>
          <p:nvPr/>
        </p:nvCxnSpPr>
        <p:spPr>
          <a:xfrm>
            <a:off x="7092418" y="2241046"/>
            <a:ext cx="2038976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9762857" y="6395964"/>
            <a:ext cx="915932" cy="47463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solidFill>
                  <a:srgbClr val="FF0000"/>
                </a:solidFill>
                <a:latin typeface="+mn-lt"/>
                <a:cs typeface="Arial"/>
              </a:rPr>
              <a:t>Improved </a:t>
            </a:r>
            <a:br>
              <a:rPr lang="en-US" altLang="ja-JP" sz="1200" b="1" dirty="0" smtClean="0">
                <a:solidFill>
                  <a:srgbClr val="FF0000"/>
                </a:solidFill>
                <a:latin typeface="+mn-lt"/>
                <a:cs typeface="Arial"/>
              </a:rPr>
            </a:br>
            <a:r>
              <a:rPr lang="en-US" altLang="ja-JP" sz="1200" b="1" dirty="0" smtClean="0">
                <a:solidFill>
                  <a:srgbClr val="FF0000"/>
                </a:solidFill>
                <a:latin typeface="+mn-lt"/>
                <a:cs typeface="Arial"/>
              </a:rPr>
              <a:t>RF gun</a:t>
            </a:r>
            <a:endParaRPr lang="ja-JP" altLang="en-US" sz="1200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cxnSp>
        <p:nvCxnSpPr>
          <p:cNvPr id="47" name="直線矢印コネクタ 46"/>
          <p:cNvCxnSpPr/>
          <p:nvPr/>
        </p:nvCxnSpPr>
        <p:spPr>
          <a:xfrm flipV="1">
            <a:off x="9363600" y="6387580"/>
            <a:ext cx="1126835" cy="1741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正方形/長方形 44"/>
          <p:cNvSpPr/>
          <p:nvPr/>
        </p:nvSpPr>
        <p:spPr>
          <a:xfrm>
            <a:off x="9327599" y="5734799"/>
            <a:ext cx="460800" cy="4932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/>
          <p:cNvSpPr/>
          <p:nvPr/>
        </p:nvSpPr>
        <p:spPr>
          <a:xfrm>
            <a:off x="9327599" y="4991849"/>
            <a:ext cx="460800" cy="2412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/>
          <p:cNvSpPr/>
          <p:nvPr/>
        </p:nvSpPr>
        <p:spPr>
          <a:xfrm>
            <a:off x="9327599" y="2747124"/>
            <a:ext cx="460800" cy="9972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841729" y="5962648"/>
            <a:ext cx="1441717" cy="2899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cs typeface="Arial"/>
              </a:rPr>
              <a:t>Direct PF-AR BT</a:t>
            </a:r>
            <a:endParaRPr lang="ja-JP" altLang="en-US" sz="1200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970223" y="4424100"/>
            <a:ext cx="1068877" cy="542349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200" b="1" dirty="0" smtClean="0">
                <a:solidFill>
                  <a:srgbClr val="CCFFCC"/>
                </a:solidFill>
                <a:latin typeface="+mn-lt"/>
                <a:cs typeface="Arial"/>
              </a:rPr>
              <a:t>DR </a:t>
            </a:r>
            <a:br>
              <a:rPr lang="en-US" altLang="ja-JP" sz="1200" b="1" dirty="0" smtClean="0">
                <a:solidFill>
                  <a:srgbClr val="CCFFCC"/>
                </a:solidFill>
                <a:latin typeface="+mn-lt"/>
                <a:cs typeface="Arial"/>
              </a:rPr>
            </a:br>
            <a:r>
              <a:rPr lang="en-US" altLang="ja-JP" sz="1200" b="1" dirty="0" err="1" smtClean="0">
                <a:solidFill>
                  <a:srgbClr val="CCFFCC"/>
                </a:solidFill>
                <a:latin typeface="+mn-lt"/>
                <a:cs typeface="Arial"/>
              </a:rPr>
              <a:t>Commiss</a:t>
            </a:r>
            <a:r>
              <a:rPr lang="en-US" altLang="ja-JP" sz="1200" b="1" dirty="0">
                <a:solidFill>
                  <a:srgbClr val="CCFFCC"/>
                </a:solidFill>
                <a:cs typeface="Arial"/>
              </a:rPr>
              <a:t>.</a:t>
            </a:r>
            <a:endParaRPr lang="ja-JP" altLang="en-US" sz="1200" b="1" dirty="0">
              <a:solidFill>
                <a:srgbClr val="CCFFCC"/>
              </a:solidFill>
              <a:latin typeface="+mn-lt"/>
              <a:cs typeface="Arial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949884" y="3009350"/>
            <a:ext cx="891077" cy="542349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200" b="1" dirty="0" smtClean="0">
                <a:solidFill>
                  <a:srgbClr val="CCFFCC"/>
                </a:solidFill>
                <a:latin typeface="+mn-lt"/>
                <a:cs typeface="Arial"/>
              </a:rPr>
              <a:t>Staged</a:t>
            </a:r>
            <a:br>
              <a:rPr lang="en-US" altLang="ja-JP" sz="1200" b="1" dirty="0" smtClean="0">
                <a:solidFill>
                  <a:srgbClr val="CCFFCC"/>
                </a:solidFill>
                <a:latin typeface="+mn-lt"/>
                <a:cs typeface="Arial"/>
              </a:rPr>
            </a:br>
            <a:r>
              <a:rPr lang="en-US" altLang="ja-JP" sz="1200" b="1" dirty="0" smtClean="0">
                <a:solidFill>
                  <a:srgbClr val="CCFFCC"/>
                </a:solidFill>
                <a:latin typeface="+mn-lt"/>
                <a:cs typeface="Arial"/>
              </a:rPr>
              <a:t>Licenses</a:t>
            </a:r>
            <a:endParaRPr lang="ja-JP" altLang="en-US" sz="1200" b="1" dirty="0">
              <a:solidFill>
                <a:srgbClr val="CCFFCC"/>
              </a:solidFill>
              <a:latin typeface="+mn-lt"/>
              <a:cs typeface="Arial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629400" y="2869650"/>
            <a:ext cx="1257300" cy="763948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200" b="1" dirty="0" smtClean="0">
                <a:solidFill>
                  <a:srgbClr val="CCFFCC"/>
                </a:solidFill>
                <a:latin typeface="+mn-lt"/>
                <a:cs typeface="Arial"/>
              </a:rPr>
              <a:t>Low Emittance Beams</a:t>
            </a:r>
            <a:endParaRPr lang="ja-JP" altLang="en-US" sz="1200" b="1" dirty="0">
              <a:solidFill>
                <a:srgbClr val="CCFFCC"/>
              </a:solidFill>
              <a:latin typeface="+mn-lt"/>
              <a:cs typeface="Arial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8270816" y="3009350"/>
            <a:ext cx="1018683" cy="542349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200" b="1" dirty="0" smtClean="0">
                <a:solidFill>
                  <a:srgbClr val="CCFFCC"/>
                </a:solidFill>
                <a:cs typeface="Arial"/>
              </a:rPr>
              <a:t>4+1 Ring</a:t>
            </a:r>
          </a:p>
          <a:p>
            <a:pPr algn="ctr">
              <a:lnSpc>
                <a:spcPct val="120000"/>
              </a:lnSpc>
            </a:pPr>
            <a:r>
              <a:rPr lang="en-US" altLang="ja-JP" sz="1200" b="1" dirty="0" smtClean="0">
                <a:solidFill>
                  <a:srgbClr val="CCFFCC"/>
                </a:solidFill>
                <a:latin typeface="+mn-lt"/>
                <a:cs typeface="Arial"/>
              </a:rPr>
              <a:t>Injections</a:t>
            </a:r>
            <a:endParaRPr lang="ja-JP" altLang="en-US" sz="1200" b="1" dirty="0">
              <a:solidFill>
                <a:srgbClr val="CCFFCC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22038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216423"/>
            <a:ext cx="10358438" cy="714375"/>
          </a:xfrm>
        </p:spPr>
        <p:txBody>
          <a:bodyPr/>
          <a:lstStyle/>
          <a:p>
            <a:r>
              <a:rPr lang="en-US" altLang="ja-JP" dirty="0" smtClean="0"/>
              <a:t>Injector linac schedule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63513" y="2326906"/>
            <a:ext cx="10525125" cy="4932731"/>
          </a:xfrm>
        </p:spPr>
        <p:txBody>
          <a:bodyPr/>
          <a:lstStyle/>
          <a:p>
            <a:r>
              <a:rPr lang="en-US" altLang="ja-JP" sz="2400" dirty="0" smtClean="0"/>
              <a:t>Feb.2016 – Jun.2016: Phase-1 commissioning</a:t>
            </a:r>
          </a:p>
          <a:p>
            <a:pPr lvl="1"/>
            <a:r>
              <a:rPr lang="en-US" altLang="ja-JP" sz="1800" u="sng" dirty="0" smtClean="0"/>
              <a:t>Normal</a:t>
            </a:r>
            <a:r>
              <a:rPr lang="en-US" altLang="ja-JP" sz="1800" dirty="0" smtClean="0"/>
              <a:t>-emittance, 1nC/bunch electron/positron beams, </a:t>
            </a:r>
            <a:r>
              <a:rPr lang="en-US" altLang="ja-JP" sz="1800" u="sng" dirty="0" smtClean="0"/>
              <a:t>without</a:t>
            </a:r>
            <a:r>
              <a:rPr lang="en-US" altLang="ja-JP" sz="1800" dirty="0" smtClean="0"/>
              <a:t> damping ring (DR)</a:t>
            </a:r>
          </a:p>
          <a:p>
            <a:pPr lvl="2"/>
            <a:r>
              <a:rPr lang="en-US" altLang="ja-JP" sz="1400" dirty="0" smtClean="0"/>
              <a:t>With combination of RF-gun and thermionic gun</a:t>
            </a:r>
          </a:p>
          <a:p>
            <a:pPr lvl="2"/>
            <a:r>
              <a:rPr lang="en-US" altLang="ja-JP" sz="1400" dirty="0" smtClean="0"/>
              <a:t>ex. Electron with 1nC RF-gun, Positron with ~6nC thermionic gun</a:t>
            </a:r>
          </a:p>
          <a:p>
            <a:pPr lvl="3"/>
            <a:r>
              <a:rPr lang="en-US" altLang="ja-JP" sz="1100" dirty="0" smtClean="0"/>
              <a:t>(depends on downstream configuration after DR delay affecting PF/PF-AR injections)</a:t>
            </a:r>
          </a:p>
          <a:p>
            <a:r>
              <a:rPr lang="en-US" altLang="ja-JP" sz="2400" dirty="0" smtClean="0"/>
              <a:t>Jan.2017 – May.2017, Damping ring commissioning</a:t>
            </a:r>
          </a:p>
          <a:p>
            <a:pPr lvl="1"/>
            <a:r>
              <a:rPr lang="en-US" altLang="ja-JP" sz="1800" dirty="0" smtClean="0"/>
              <a:t>1nC – 2nC/bunch positron beam, to/from </a:t>
            </a:r>
            <a:r>
              <a:rPr lang="en-US" altLang="ja-JP" sz="1800" u="sng" dirty="0" smtClean="0"/>
              <a:t>DR</a:t>
            </a:r>
          </a:p>
          <a:p>
            <a:r>
              <a:rPr lang="en-US" altLang="ja-JP" sz="2400" dirty="0" smtClean="0"/>
              <a:t>Jun/Oct.2017 – Feb.2018, Phase-2 commissioning</a:t>
            </a:r>
          </a:p>
          <a:p>
            <a:pPr lvl="1"/>
            <a:r>
              <a:rPr lang="en-US" altLang="ja-JP" sz="1800" dirty="0" smtClean="0"/>
              <a:t>Low-emittance (20mm.mrad, 0.1%), </a:t>
            </a:r>
            <a:r>
              <a:rPr lang="en-US" altLang="ja-JP" sz="1800" u="sng" dirty="0" smtClean="0"/>
              <a:t>2nC</a:t>
            </a:r>
            <a:r>
              <a:rPr lang="en-US" altLang="ja-JP" sz="1800" dirty="0" smtClean="0"/>
              <a:t> electron/positron beams, with </a:t>
            </a:r>
            <a:r>
              <a:rPr lang="en-US" altLang="ja-JP" sz="1800" u="sng" dirty="0" smtClean="0"/>
              <a:t>DR</a:t>
            </a:r>
          </a:p>
          <a:p>
            <a:pPr lvl="2"/>
            <a:r>
              <a:rPr lang="en-US" altLang="ja-JP" sz="1400" dirty="0" smtClean="0"/>
              <a:t>Low-emittance electron beam with RF-gun, 2nC</a:t>
            </a:r>
          </a:p>
          <a:p>
            <a:pPr lvl="2"/>
            <a:r>
              <a:rPr lang="en-US" altLang="ja-JP" sz="1400" dirty="0" smtClean="0"/>
              <a:t>Primary beam for positron with RF-gun or thermionic gun, 5nC</a:t>
            </a:r>
          </a:p>
          <a:p>
            <a:r>
              <a:rPr lang="en-US" altLang="ja-JP" sz="2400" dirty="0" smtClean="0"/>
              <a:t>Oct.2018 – …, Phase-3 commissioning</a:t>
            </a:r>
          </a:p>
          <a:p>
            <a:pPr lvl="1"/>
            <a:r>
              <a:rPr lang="en-US" altLang="ja-JP" sz="1800" dirty="0" smtClean="0"/>
              <a:t>Low-emittance (20mm.mrad, 0.1%), </a:t>
            </a:r>
            <a:r>
              <a:rPr lang="en-US" altLang="ja-JP" sz="1800" u="sng" dirty="0" smtClean="0"/>
              <a:t>High charge</a:t>
            </a:r>
            <a:r>
              <a:rPr lang="en-US" altLang="ja-JP" sz="1800" dirty="0" smtClean="0"/>
              <a:t> electron/positron beams, with DR</a:t>
            </a:r>
          </a:p>
          <a:p>
            <a:pPr lvl="2"/>
            <a:r>
              <a:rPr lang="en-US" altLang="ja-JP" sz="1400" dirty="0" smtClean="0"/>
              <a:t>Low-emittance electron beam with RF-gun, 4nC</a:t>
            </a:r>
          </a:p>
          <a:p>
            <a:pPr lvl="2"/>
            <a:r>
              <a:rPr lang="en-US" altLang="ja-JP" sz="1400" dirty="0" smtClean="0"/>
              <a:t>Primary beam for positron with RF-gun or thermionic gun, 10nC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63</a:t>
            </a:fld>
            <a:endParaRPr lang="en-US" altLang="ja-JP" dirty="0"/>
          </a:p>
        </p:txBody>
      </p:sp>
      <p:sp>
        <p:nvSpPr>
          <p:cNvPr id="5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Schedule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  <p:grpSp>
        <p:nvGrpSpPr>
          <p:cNvPr id="8" name="図形グループ 7"/>
          <p:cNvGrpSpPr>
            <a:grpSpLocks noChangeAspect="1"/>
          </p:cNvGrpSpPr>
          <p:nvPr/>
        </p:nvGrpSpPr>
        <p:grpSpPr>
          <a:xfrm>
            <a:off x="685142" y="973135"/>
            <a:ext cx="8551550" cy="1353771"/>
            <a:chOff x="-794" y="1083204"/>
            <a:chExt cx="10689432" cy="1692214"/>
          </a:xfrm>
        </p:grpSpPr>
        <p:pic>
          <p:nvPicPr>
            <p:cNvPr id="6" name="図 5" descr="Screen Shot 2015-02-19 at 6.17.13 A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83204"/>
              <a:ext cx="10688638" cy="357742"/>
            </a:xfrm>
            <a:prstGeom prst="rect">
              <a:avLst/>
            </a:prstGeom>
          </p:spPr>
        </p:pic>
        <p:pic>
          <p:nvPicPr>
            <p:cNvPr id="7" name="図 6" descr="Screen Shot 2015-02-19 at 6.15.58 A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94" y="1457880"/>
              <a:ext cx="10688638" cy="1317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4156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Radiation protection licenses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ja-JP" sz="3200" dirty="0" smtClean="0"/>
              <a:t>Staged upgrade of beam limits</a:t>
            </a:r>
          </a:p>
          <a:p>
            <a:pPr>
              <a:lnSpc>
                <a:spcPct val="120000"/>
              </a:lnSpc>
            </a:pPr>
            <a:r>
              <a:rPr lang="en-US" altLang="ja-JP" sz="3200" dirty="0" smtClean="0"/>
              <a:t>Final goal is 1250/625 </a:t>
            </a:r>
            <a:r>
              <a:rPr lang="en-US" altLang="ja-JP" sz="3200" dirty="0" err="1" smtClean="0"/>
              <a:t>nA</a:t>
            </a:r>
            <a:r>
              <a:rPr lang="en-US" altLang="ja-JP" sz="3200" dirty="0" smtClean="0"/>
              <a:t> before/after target</a:t>
            </a:r>
          </a:p>
          <a:p>
            <a:pPr lvl="1">
              <a:lnSpc>
                <a:spcPct val="120000"/>
              </a:lnSpc>
            </a:pPr>
            <a:r>
              <a:rPr lang="en-US" altLang="ja-JP" sz="2700" dirty="0" smtClean="0"/>
              <a:t>Same as KEKB (with limited shields)</a:t>
            </a:r>
          </a:p>
          <a:p>
            <a:pPr>
              <a:lnSpc>
                <a:spcPct val="120000"/>
              </a:lnSpc>
            </a:pPr>
            <a:r>
              <a:rPr lang="en-US" altLang="ja-JP" sz="3200" dirty="0" smtClean="0"/>
              <a:t>Applications</a:t>
            </a:r>
            <a:endParaRPr lang="en-US" altLang="ja-JP" sz="3200" dirty="0"/>
          </a:p>
          <a:p>
            <a:pPr lvl="1">
              <a:lnSpc>
                <a:spcPct val="120000"/>
              </a:lnSpc>
            </a:pPr>
            <a:r>
              <a:rPr lang="en-US" altLang="ja-JP" sz="2700" dirty="0" smtClean="0"/>
              <a:t>Fall.2013. 10 </a:t>
            </a:r>
            <a:r>
              <a:rPr lang="en-US" altLang="ja-JP" sz="2700" dirty="0" err="1" smtClean="0"/>
              <a:t>nA</a:t>
            </a:r>
            <a:r>
              <a:rPr lang="en-US" altLang="ja-JP" sz="2700" dirty="0" smtClean="0"/>
              <a:t> at #28 dump, 1250 </a:t>
            </a:r>
            <a:r>
              <a:rPr lang="en-US" altLang="ja-JP" sz="2700" dirty="0" err="1" smtClean="0"/>
              <a:t>nA</a:t>
            </a:r>
            <a:r>
              <a:rPr lang="en-US" altLang="ja-JP" sz="2700" dirty="0" smtClean="0"/>
              <a:t> at #A2 dump</a:t>
            </a:r>
          </a:p>
          <a:p>
            <a:pPr lvl="1">
              <a:lnSpc>
                <a:spcPct val="120000"/>
              </a:lnSpc>
            </a:pPr>
            <a:r>
              <a:rPr lang="en-US" altLang="ja-JP" sz="2700" dirty="0" smtClean="0"/>
              <a:t>Spring.2014. New utility rooms, 50 </a:t>
            </a:r>
            <a:r>
              <a:rPr lang="en-US" altLang="ja-JP" sz="2700" dirty="0" err="1" smtClean="0"/>
              <a:t>nA</a:t>
            </a:r>
            <a:r>
              <a:rPr lang="en-US" altLang="ja-JP" sz="2700" dirty="0" smtClean="0"/>
              <a:t> at #61 straight dump</a:t>
            </a:r>
          </a:p>
          <a:p>
            <a:pPr lvl="1">
              <a:lnSpc>
                <a:spcPct val="120000"/>
              </a:lnSpc>
            </a:pPr>
            <a:r>
              <a:rPr lang="en-US" altLang="ja-JP" sz="2700" dirty="0" smtClean="0"/>
              <a:t>Feb.2015. 200 </a:t>
            </a:r>
            <a:r>
              <a:rPr lang="en-US" altLang="ja-JP" sz="2700" dirty="0" err="1" smtClean="0"/>
              <a:t>nA</a:t>
            </a:r>
            <a:r>
              <a:rPr lang="en-US" altLang="ja-JP" sz="2700" dirty="0" smtClean="0"/>
              <a:t> at #15 target</a:t>
            </a:r>
          </a:p>
          <a:p>
            <a:pPr lvl="1">
              <a:lnSpc>
                <a:spcPct val="120000"/>
              </a:lnSpc>
            </a:pPr>
            <a:r>
              <a:rPr lang="en-US" altLang="ja-JP" sz="2700" dirty="0" smtClean="0"/>
              <a:t>Late</a:t>
            </a:r>
            <a:r>
              <a:rPr lang="en-US" altLang="ja-JP" sz="2700" dirty="0"/>
              <a:t> </a:t>
            </a:r>
            <a:r>
              <a:rPr lang="en-US" altLang="ja-JP" sz="2700" dirty="0" smtClean="0"/>
              <a:t>2015.(?) 800 </a:t>
            </a:r>
            <a:r>
              <a:rPr lang="en-US" altLang="ja-JP" sz="2700" dirty="0" err="1" smtClean="0"/>
              <a:t>nA</a:t>
            </a:r>
            <a:r>
              <a:rPr lang="en-US" altLang="ja-JP" sz="2700" dirty="0" smtClean="0"/>
              <a:t> at #15 target, 625 </a:t>
            </a:r>
            <a:r>
              <a:rPr lang="en-US" altLang="ja-JP" sz="2700" dirty="0" err="1" smtClean="0"/>
              <a:t>nA</a:t>
            </a:r>
            <a:r>
              <a:rPr lang="en-US" altLang="ja-JP" sz="2700" dirty="0" smtClean="0"/>
              <a:t> at #61</a:t>
            </a:r>
          </a:p>
          <a:p>
            <a:pPr lvl="1">
              <a:lnSpc>
                <a:spcPct val="120000"/>
              </a:lnSpc>
            </a:pPr>
            <a:r>
              <a:rPr lang="en-US" altLang="ja-JP" sz="2700" dirty="0" smtClean="0"/>
              <a:t>Sometime 2016.(?) 1250 </a:t>
            </a:r>
            <a:r>
              <a:rPr lang="en-US" altLang="ja-JP" sz="2700" dirty="0" err="1" smtClean="0"/>
              <a:t>nA</a:t>
            </a:r>
            <a:r>
              <a:rPr lang="en-US" altLang="ja-JP" sz="2700" dirty="0" smtClean="0"/>
              <a:t> at #15 target</a:t>
            </a:r>
            <a:endParaRPr lang="en-US" altLang="ja-JP" sz="3200" dirty="0" smtClean="0"/>
          </a:p>
          <a:p>
            <a:pPr>
              <a:lnSpc>
                <a:spcPct val="120000"/>
              </a:lnSpc>
            </a:pPr>
            <a:endParaRPr lang="en-US" altLang="ja-JP" sz="3200" dirty="0" smtClean="0"/>
          </a:p>
          <a:p>
            <a:pPr>
              <a:lnSpc>
                <a:spcPct val="120000"/>
              </a:lnSpc>
            </a:pPr>
            <a:endParaRPr lang="ja-JP" altLang="en-US" sz="32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64</a:t>
            </a:fld>
            <a:endParaRPr lang="en-US" altLang="ja-JP" dirty="0"/>
          </a:p>
        </p:txBody>
      </p:sp>
      <p:sp>
        <p:nvSpPr>
          <p:cNvPr id="5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Schedule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20527575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Summary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ja-JP" sz="2400" dirty="0" smtClean="0"/>
              <a:t>Steady progress towards first MR injection in 2015</a:t>
            </a:r>
          </a:p>
          <a:p>
            <a:pPr>
              <a:lnSpc>
                <a:spcPct val="120000"/>
              </a:lnSpc>
            </a:pPr>
            <a:r>
              <a:rPr lang="en-US" altLang="ja-JP" sz="2400" dirty="0" smtClean="0"/>
              <a:t>Finished </a:t>
            </a:r>
            <a:r>
              <a:rPr lang="en-US" altLang="ja-JP" sz="2400" dirty="0"/>
              <a:t>earthquake disaster recovery in 2014</a:t>
            </a:r>
          </a:p>
          <a:p>
            <a:pPr>
              <a:lnSpc>
                <a:spcPct val="120000"/>
              </a:lnSpc>
            </a:pPr>
            <a:r>
              <a:rPr lang="en-US" altLang="ja-JP" sz="2400" dirty="0" smtClean="0"/>
              <a:t>Will make staged improvements up to Phase-III</a:t>
            </a:r>
          </a:p>
          <a:p>
            <a:pPr>
              <a:lnSpc>
                <a:spcPct val="120000"/>
              </a:lnSpc>
            </a:pPr>
            <a:r>
              <a:rPr lang="en-US" altLang="ja-JP" sz="2400" dirty="0" smtClean="0">
                <a:solidFill>
                  <a:srgbClr val="008000"/>
                </a:solidFill>
              </a:rPr>
              <a:t>Alignment: almost confident on the required precision (0.1-mm local, 0.3-mm global), need to maintain for longer term </a:t>
            </a:r>
          </a:p>
          <a:p>
            <a:pPr>
              <a:lnSpc>
                <a:spcPct val="120000"/>
              </a:lnSpc>
            </a:pPr>
            <a:r>
              <a:rPr lang="en-US" altLang="ja-JP" sz="2400" dirty="0" smtClean="0">
                <a:solidFill>
                  <a:srgbClr val="008000"/>
                </a:solidFill>
              </a:rPr>
              <a:t>RF gun: following recommendations at review meetings with commercial devices and </a:t>
            </a:r>
            <a:r>
              <a:rPr lang="en-US" altLang="ja-JP" sz="2400" dirty="0" err="1" smtClean="0">
                <a:solidFill>
                  <a:srgbClr val="008000"/>
                </a:solidFill>
              </a:rPr>
              <a:t>Nd</a:t>
            </a:r>
            <a:r>
              <a:rPr lang="en-US" altLang="ja-JP" sz="2400" dirty="0">
                <a:solidFill>
                  <a:srgbClr val="008000"/>
                </a:solidFill>
              </a:rPr>
              <a:t>-</a:t>
            </a:r>
            <a:r>
              <a:rPr lang="en-US" altLang="ja-JP" sz="2400" dirty="0" smtClean="0">
                <a:solidFill>
                  <a:srgbClr val="008000"/>
                </a:solidFill>
              </a:rPr>
              <a:t>based lasers</a:t>
            </a:r>
          </a:p>
          <a:p>
            <a:pPr>
              <a:lnSpc>
                <a:spcPct val="120000"/>
              </a:lnSpc>
            </a:pPr>
            <a:r>
              <a:rPr lang="en-US" altLang="ja-JP" sz="2400" dirty="0" smtClean="0">
                <a:solidFill>
                  <a:srgbClr val="008000"/>
                </a:solidFill>
              </a:rPr>
              <a:t>Thermionic gun: waiting to be commissioned</a:t>
            </a:r>
          </a:p>
          <a:p>
            <a:pPr>
              <a:lnSpc>
                <a:spcPct val="120000"/>
              </a:lnSpc>
            </a:pPr>
            <a:r>
              <a:rPr lang="en-US" altLang="ja-JP" sz="2400" dirty="0" smtClean="0">
                <a:solidFill>
                  <a:srgbClr val="008000"/>
                </a:solidFill>
              </a:rPr>
              <a:t>Positron generator: waiting for license test</a:t>
            </a:r>
          </a:p>
          <a:p>
            <a:pPr>
              <a:lnSpc>
                <a:spcPct val="120000"/>
              </a:lnSpc>
            </a:pPr>
            <a:r>
              <a:rPr lang="en-US" altLang="ja-JP" sz="2400" dirty="0" smtClean="0"/>
              <a:t>Will balance between final beam quality and staged operation</a:t>
            </a:r>
          </a:p>
          <a:p>
            <a:pPr>
              <a:lnSpc>
                <a:spcPct val="120000"/>
              </a:lnSpc>
            </a:pPr>
            <a:r>
              <a:rPr lang="en-US" altLang="ja-JP" sz="2400" dirty="0" smtClean="0"/>
              <a:t>Will select optimized route depending on available resources</a:t>
            </a:r>
          </a:p>
          <a:p>
            <a:pPr>
              <a:lnSpc>
                <a:spcPct val="120000"/>
              </a:lnSpc>
            </a:pPr>
            <a:endParaRPr lang="en-US" altLang="ja-JP" sz="2400" dirty="0" smtClean="0"/>
          </a:p>
          <a:p>
            <a:pPr>
              <a:lnSpc>
                <a:spcPct val="120000"/>
              </a:lnSpc>
            </a:pPr>
            <a:endParaRPr lang="ja-JP" altLang="en-US" sz="24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65</a:t>
            </a:fld>
            <a:endParaRPr lang="en-US" altLang="ja-JP" dirty="0"/>
          </a:p>
        </p:txBody>
      </p:sp>
      <p:sp>
        <p:nvSpPr>
          <p:cNvPr id="5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Summary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59279173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ja-JP" altLang="en-US" dirty="0">
              <a:latin typeface="Arial Rounded MT Bold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6559" y="1038228"/>
            <a:ext cx="7947025" cy="574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6"/>
          <p:cNvSpPr>
            <a:spLocks noChangeAspect="1" noChangeArrowheads="1"/>
          </p:cNvSpPr>
          <p:nvPr/>
        </p:nvSpPr>
        <p:spPr bwMode="auto">
          <a:xfrm>
            <a:off x="1550989" y="3903662"/>
            <a:ext cx="5121276" cy="10985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lIns="90997" tIns="45498" rIns="90997" bIns="45498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latin typeface="Helvetica" charset="0"/>
            </a:endParaRPr>
          </a:p>
        </p:txBody>
      </p:sp>
      <p:sp>
        <p:nvSpPr>
          <p:cNvPr id="9" name="Text Box 7"/>
          <p:cNvSpPr txBox="1">
            <a:spLocks noChangeAspect="1" noChangeArrowheads="1"/>
          </p:cNvSpPr>
          <p:nvPr/>
        </p:nvSpPr>
        <p:spPr bwMode="auto">
          <a:xfrm>
            <a:off x="4599584" y="3503627"/>
            <a:ext cx="1744370" cy="73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997" tIns="45498" rIns="90997" bIns="45498">
            <a:prstTxWarp prst="textNoShape">
              <a:avLst/>
            </a:prstTxWarp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+mn-lt"/>
              </a:rPr>
              <a:t>SuperKEKB</a:t>
            </a:r>
          </a:p>
          <a:p>
            <a:r>
              <a:rPr lang="en-US" altLang="ja-JP" dirty="0" smtClean="0">
                <a:solidFill>
                  <a:srgbClr val="FFFF00"/>
                </a:solidFill>
                <a:latin typeface="+mn-lt"/>
              </a:rPr>
              <a:t>   dual rings</a:t>
            </a:r>
            <a:endParaRPr lang="en-US" altLang="ja-JP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0" name="Text Box 8"/>
          <p:cNvSpPr txBox="1">
            <a:spLocks noChangeAspect="1" noChangeArrowheads="1"/>
          </p:cNvSpPr>
          <p:nvPr/>
        </p:nvSpPr>
        <p:spPr bwMode="auto">
          <a:xfrm>
            <a:off x="5622943" y="1385906"/>
            <a:ext cx="1753706" cy="4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997" tIns="45498" rIns="90997" bIns="45498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  <a:latin typeface="+mn-lt"/>
              </a:rPr>
              <a:t>Mt. Tsukuba</a:t>
            </a:r>
          </a:p>
        </p:txBody>
      </p:sp>
      <p:sp>
        <p:nvSpPr>
          <p:cNvPr id="11" name="Text Box 9"/>
          <p:cNvSpPr txBox="1">
            <a:spLocks noChangeAspect="1" noChangeArrowheads="1"/>
          </p:cNvSpPr>
          <p:nvPr/>
        </p:nvSpPr>
        <p:spPr bwMode="auto">
          <a:xfrm>
            <a:off x="4831676" y="5391695"/>
            <a:ext cx="1199712" cy="73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997" tIns="45498" rIns="90997" bIns="45498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ja-JP" dirty="0" smtClean="0">
                <a:solidFill>
                  <a:srgbClr val="FFFF00"/>
                </a:solidFill>
                <a:latin typeface="+mn-lt"/>
              </a:rPr>
              <a:t>Injector</a:t>
            </a:r>
            <a:br>
              <a:rPr lang="en-US" altLang="ja-JP" dirty="0" smtClean="0">
                <a:solidFill>
                  <a:srgbClr val="FFFF00"/>
                </a:solidFill>
                <a:latin typeface="+mn-lt"/>
              </a:rPr>
            </a:br>
            <a:r>
              <a:rPr lang="en-US" altLang="ja-JP" dirty="0" smtClean="0">
                <a:solidFill>
                  <a:srgbClr val="FFFF00"/>
                </a:solidFill>
                <a:latin typeface="+mn-lt"/>
              </a:rPr>
              <a:t>Linac</a:t>
            </a:r>
            <a:endParaRPr lang="en-US" altLang="ja-JP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2" name="Line 10"/>
          <p:cNvSpPr>
            <a:spLocks noChangeAspect="1" noChangeShapeType="1"/>
          </p:cNvSpPr>
          <p:nvPr/>
        </p:nvSpPr>
        <p:spPr bwMode="auto">
          <a:xfrm>
            <a:off x="3562350" y="5184775"/>
            <a:ext cx="1828800" cy="10969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lIns="90997" tIns="45498" rIns="90997" bIns="45498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" name="Line 11"/>
          <p:cNvSpPr>
            <a:spLocks noChangeAspect="1" noChangeShapeType="1"/>
          </p:cNvSpPr>
          <p:nvPr/>
        </p:nvSpPr>
        <p:spPr bwMode="auto">
          <a:xfrm>
            <a:off x="4721270" y="6038850"/>
            <a:ext cx="487363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lIns="90997" tIns="45498" rIns="90997" bIns="45498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" name="Line 12"/>
          <p:cNvSpPr>
            <a:spLocks noChangeAspect="1" noChangeShapeType="1"/>
          </p:cNvSpPr>
          <p:nvPr/>
        </p:nvSpPr>
        <p:spPr bwMode="auto">
          <a:xfrm>
            <a:off x="5208588" y="6343650"/>
            <a:ext cx="112712" cy="2381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lIns="90997" tIns="45498" rIns="90997" bIns="45498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" name="Line 13"/>
          <p:cNvSpPr>
            <a:spLocks noChangeAspect="1" noChangeShapeType="1"/>
          </p:cNvSpPr>
          <p:nvPr/>
        </p:nvSpPr>
        <p:spPr bwMode="auto">
          <a:xfrm flipH="1" flipV="1">
            <a:off x="5381625" y="6276975"/>
            <a:ext cx="6350" cy="635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lIns="90997" tIns="45498" rIns="90997" bIns="45498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6" name="Line 14"/>
          <p:cNvSpPr>
            <a:spLocks noChangeAspect="1" noChangeShapeType="1"/>
          </p:cNvSpPr>
          <p:nvPr/>
        </p:nvSpPr>
        <p:spPr bwMode="auto">
          <a:xfrm flipV="1">
            <a:off x="5318126" y="6332537"/>
            <a:ext cx="66675" cy="349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lIns="90997" tIns="45498" rIns="90997" bIns="45498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" name="Oval 15"/>
          <p:cNvSpPr>
            <a:spLocks noChangeAspect="1" noChangeArrowheads="1"/>
          </p:cNvSpPr>
          <p:nvPr/>
        </p:nvSpPr>
        <p:spPr bwMode="auto">
          <a:xfrm>
            <a:off x="2892426" y="4621212"/>
            <a:ext cx="914400" cy="24447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lIns="90997" tIns="45498" rIns="90997" bIns="45498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latin typeface="Helvetica" charset="0"/>
            </a:endParaRPr>
          </a:p>
        </p:txBody>
      </p:sp>
      <p:sp>
        <p:nvSpPr>
          <p:cNvPr id="18" name="Text Box 16"/>
          <p:cNvSpPr txBox="1">
            <a:spLocks noChangeAspect="1" noChangeArrowheads="1"/>
          </p:cNvSpPr>
          <p:nvPr/>
        </p:nvSpPr>
        <p:spPr bwMode="auto">
          <a:xfrm>
            <a:off x="2581297" y="4270390"/>
            <a:ext cx="1004509" cy="4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997" tIns="45498" rIns="90997" bIns="45498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  <a:latin typeface="+mn-lt"/>
              </a:rPr>
              <a:t>PF-AR</a:t>
            </a:r>
          </a:p>
        </p:txBody>
      </p:sp>
      <p:sp>
        <p:nvSpPr>
          <p:cNvPr id="19" name="Text Box 17"/>
          <p:cNvSpPr txBox="1">
            <a:spLocks noChangeAspect="1" noChangeArrowheads="1"/>
          </p:cNvSpPr>
          <p:nvPr/>
        </p:nvSpPr>
        <p:spPr bwMode="auto">
          <a:xfrm>
            <a:off x="2343171" y="5184788"/>
            <a:ext cx="530020" cy="4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997" tIns="45498" rIns="90997" bIns="45498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  <a:latin typeface="+mn-lt"/>
              </a:rPr>
              <a:t>PF</a:t>
            </a:r>
          </a:p>
        </p:txBody>
      </p:sp>
      <p:sp>
        <p:nvSpPr>
          <p:cNvPr id="20" name="Oval 18"/>
          <p:cNvSpPr>
            <a:spLocks noChangeAspect="1" noChangeArrowheads="1"/>
          </p:cNvSpPr>
          <p:nvPr/>
        </p:nvSpPr>
        <p:spPr bwMode="auto">
          <a:xfrm>
            <a:off x="2506667" y="5002212"/>
            <a:ext cx="609600" cy="1825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lIns="90997" tIns="45498" rIns="90997" bIns="45498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latin typeface="Helvetica" charset="0"/>
            </a:endParaRPr>
          </a:p>
        </p:txBody>
      </p:sp>
      <p:sp>
        <p:nvSpPr>
          <p:cNvPr id="52226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5A8EDBD-417A-0044-AA70-D8CC25CBFA2F}" type="slidenum">
              <a:rPr lang="en-US" altLang="ja-JP" smtClean="0">
                <a:latin typeface="Arial Rounded MT Bold" charset="0"/>
                <a:ea typeface="Osaka" charset="-128"/>
                <a:cs typeface="Osaka" charset="-128"/>
              </a:rPr>
              <a:pPr/>
              <a:t>66</a:t>
            </a:fld>
            <a:endParaRPr lang="en-US" altLang="ja-JP" dirty="0" smtClean="0">
              <a:latin typeface="Arial Rounded MT Bold" charset="0"/>
              <a:ea typeface="Osaka" charset="-128"/>
              <a:cs typeface="Osaka" charset="-128"/>
            </a:endParaRP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en-US" dirty="0">
              <a:latin typeface="Arial Rounded MT Bold" charset="0"/>
            </a:endParaRPr>
          </a:p>
        </p:txBody>
      </p:sp>
      <p:sp>
        <p:nvSpPr>
          <p:cNvPr id="52229" name="Rectangle 4"/>
          <p:cNvSpPr>
            <a:spLocks noChangeArrowheads="1"/>
          </p:cNvSpPr>
          <p:nvPr/>
        </p:nvSpPr>
        <p:spPr bwMode="auto">
          <a:xfrm>
            <a:off x="1150982" y="2360615"/>
            <a:ext cx="830421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63" tIns="49524" rIns="99063" bIns="49524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5200" b="1" dirty="0">
                <a:solidFill>
                  <a:srgbClr val="FFF8DF"/>
                </a:solidFill>
                <a:latin typeface="Arial Rounded MT Bold" charset="0"/>
                <a:ea typeface="ヒラギノ丸ゴ Pro W4" charset="-128"/>
                <a:cs typeface="ヒラギノ丸ゴ Pro W4" charset="-128"/>
              </a:rPr>
              <a:t>Thank you</a:t>
            </a:r>
          </a:p>
        </p:txBody>
      </p:sp>
      <p:sp>
        <p:nvSpPr>
          <p:cNvPr id="52230" name="Rectangle 7"/>
          <p:cNvSpPr>
            <a:spLocks noChangeArrowheads="1"/>
          </p:cNvSpPr>
          <p:nvPr/>
        </p:nvSpPr>
        <p:spPr bwMode="auto">
          <a:xfrm>
            <a:off x="4422804" y="6864371"/>
            <a:ext cx="200085" cy="42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075" tIns="49530" rIns="99075" bIns="49530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79009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67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5410788"/>
      </p:ext>
    </p:extLst>
  </p:cSld>
  <p:clrMapOvr>
    <a:masterClrMapping/>
  </p:clrMapOvr>
  <p:transition xmlns:p14="http://schemas.microsoft.com/office/powerpoint/2010/main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smtClean="0"/>
              <a:t>Design of a quasi traveling wave side couple RF gun</a:t>
            </a:r>
            <a:endParaRPr lang="ja-JP" altLang="en-US" sz="2800" dirty="0"/>
          </a:p>
        </p:txBody>
      </p:sp>
      <p:pic>
        <p:nvPicPr>
          <p:cNvPr id="4" name="Picture 2" descr="C:\home\share\slide\KEKprezen2013\animationSingle.gif"/>
          <p:cNvPicPr>
            <a:picLocks noChangeAspect="1" noChangeArrowheads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622" y="4027260"/>
            <a:ext cx="4382154" cy="289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0536" y="1932486"/>
            <a:ext cx="3696650" cy="2181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home\share\slide\KEKprezen2013\animationDouble.gif"/>
          <p:cNvPicPr>
            <a:picLocks noChangeAspect="1" noChangeArrowheads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5649" y="4027259"/>
            <a:ext cx="4382156" cy="289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9711" y="1731393"/>
            <a:ext cx="4038501" cy="2816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1382611" y="1265643"/>
            <a:ext cx="3563238" cy="673720"/>
          </a:xfrm>
          <a:prstGeom prst="rect">
            <a:avLst/>
          </a:prstGeom>
        </p:spPr>
        <p:txBody>
          <a:bodyPr wrap="square" lIns="88084" tIns="44042" rIns="88084" bIns="44042">
            <a:spAutoFit/>
          </a:bodyPr>
          <a:lstStyle/>
          <a:p>
            <a:pPr algn="ctr"/>
            <a:r>
              <a:rPr lang="en-US" altLang="ja-JP" sz="1900" dirty="0" smtClean="0"/>
              <a:t>Normal side couple structure</a:t>
            </a:r>
            <a:endParaRPr lang="ja-JP" altLang="en-US" sz="1900" dirty="0"/>
          </a:p>
        </p:txBody>
      </p:sp>
      <p:sp>
        <p:nvSpPr>
          <p:cNvPr id="9" name="正方形/長方形 8"/>
          <p:cNvSpPr/>
          <p:nvPr/>
        </p:nvSpPr>
        <p:spPr>
          <a:xfrm>
            <a:off x="5261580" y="1265643"/>
            <a:ext cx="4443150" cy="673720"/>
          </a:xfrm>
          <a:prstGeom prst="rect">
            <a:avLst/>
          </a:prstGeom>
        </p:spPr>
        <p:txBody>
          <a:bodyPr wrap="square" lIns="88084" tIns="44042" rIns="88084" bIns="44042">
            <a:spAutoFit/>
          </a:bodyPr>
          <a:lstStyle/>
          <a:p>
            <a:pPr algn="ctr"/>
            <a:r>
              <a:rPr lang="en-US" altLang="ja-JP" sz="1900" dirty="0" smtClean="0"/>
              <a:t>Quasi traveling wave </a:t>
            </a:r>
            <a:r>
              <a:rPr lang="en-US" altLang="ja-JP" sz="1900" dirty="0" err="1" smtClean="0"/>
              <a:t>sidecouple</a:t>
            </a:r>
            <a:r>
              <a:rPr lang="en-US" altLang="ja-JP" sz="1900" dirty="0" smtClean="0"/>
              <a:t> structure</a:t>
            </a:r>
            <a:endParaRPr lang="ja-JP" altLang="en-US" sz="19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35622" y="6342007"/>
            <a:ext cx="8649309" cy="442887"/>
          </a:xfrm>
          <a:prstGeom prst="rect">
            <a:avLst/>
          </a:prstGeom>
          <a:noFill/>
        </p:spPr>
        <p:txBody>
          <a:bodyPr wrap="square" lIns="88084" tIns="44042" rIns="88084" bIns="44042" rtlCol="0">
            <a:spAutoFit/>
          </a:bodyPr>
          <a:lstStyle/>
          <a:p>
            <a:r>
              <a:rPr lang="en-US" altLang="ja-JP" sz="2300" dirty="0" smtClean="0">
                <a:solidFill>
                  <a:srgbClr val="0000CC"/>
                </a:solidFill>
              </a:rPr>
              <a:t>Quasi traveling wave side couple has stronger focusing field</a:t>
            </a:r>
            <a:endParaRPr lang="ja-JP" altLang="en-US" sz="2300" dirty="0">
              <a:solidFill>
                <a:srgbClr val="0000CC"/>
              </a:solidFill>
            </a:endParaRPr>
          </a:p>
        </p:txBody>
      </p:sp>
      <p:sp>
        <p:nvSpPr>
          <p:cNvPr id="12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RF gun for low-emittance electron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115653" y="985670"/>
            <a:ext cx="1559237" cy="320750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400" dirty="0" smtClean="0"/>
              <a:t>M. Yoshida et al</a:t>
            </a:r>
            <a:endParaRPr kumimoji="1" lang="ja-JP" altLang="en-US" sz="2000" dirty="0"/>
          </a:p>
        </p:txBody>
      </p:sp>
    </p:spTree>
  </p:cSld>
  <p:clrMapOvr>
    <a:masterClrMapping/>
  </p:clrMapOvr>
  <p:transition xmlns:p14="http://schemas.microsoft.com/office/powerpoint/2010/main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home\newRFgun\autoModeling\1stCellDHS\1stCellDHS_120MV-100MV_phs20\data\size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098" b="20862"/>
          <a:stretch>
            <a:fillRect/>
          </a:stretch>
        </p:blipFill>
        <p:spPr bwMode="auto">
          <a:xfrm>
            <a:off x="1002976" y="2764481"/>
            <a:ext cx="4159479" cy="156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D:\home\newRFgun\autoModeling\1stCellDHS\1stCellDHS_120MV-100MV_phs20\data\emi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209" b="20786"/>
          <a:stretch>
            <a:fillRect/>
          </a:stretch>
        </p:blipFill>
        <p:spPr bwMode="auto">
          <a:xfrm>
            <a:off x="1007678" y="1154881"/>
            <a:ext cx="4154778" cy="161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D:\home\newRFgun\autoModeling\1stCellDHS\1stCellDHS_120MV-100MV_phs20\data\energyStd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197" b="16551"/>
          <a:stretch>
            <a:fillRect/>
          </a:stretch>
        </p:blipFill>
        <p:spPr bwMode="auto">
          <a:xfrm>
            <a:off x="987304" y="4288302"/>
            <a:ext cx="4151642" cy="176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69243" y="5268968"/>
            <a:ext cx="2998237" cy="1772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テキスト ボックス 3"/>
          <p:cNvSpPr txBox="1">
            <a:spLocks noChangeArrowheads="1"/>
          </p:cNvSpPr>
          <p:nvPr/>
        </p:nvSpPr>
        <p:spPr bwMode="auto">
          <a:xfrm>
            <a:off x="2531044" y="1500864"/>
            <a:ext cx="2631412" cy="7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084" tIns="44042" rIns="88084" bIns="44042">
            <a:spAutoFit/>
          </a:bodyPr>
          <a:lstStyle/>
          <a:p>
            <a:r>
              <a:rPr lang="en-US" altLang="ja-JP" dirty="0">
                <a:solidFill>
                  <a:srgbClr val="0000CC"/>
                </a:solidFill>
                <a:latin typeface="Calibri" pitchFamily="34" charset="0"/>
              </a:rPr>
              <a:t>Emittance </a:t>
            </a:r>
            <a:r>
              <a:rPr lang="en-US" altLang="ja-JP" dirty="0" smtClean="0">
                <a:solidFill>
                  <a:srgbClr val="0000CC"/>
                </a:solidFill>
                <a:latin typeface="Calibri" pitchFamily="34" charset="0"/>
              </a:rPr>
              <a:t>5.5 </a:t>
            </a:r>
            <a:r>
              <a:rPr lang="en-US" altLang="ja-JP" dirty="0">
                <a:solidFill>
                  <a:srgbClr val="0000CC"/>
                </a:solidFill>
                <a:latin typeface="Calibri" pitchFamily="34" charset="0"/>
              </a:rPr>
              <a:t>mm-mrad</a:t>
            </a:r>
            <a:endParaRPr lang="ja-JP" altLang="en-US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0" name="テキスト ボックス 10"/>
          <p:cNvSpPr txBox="1">
            <a:spLocks noChangeArrowheads="1"/>
          </p:cNvSpPr>
          <p:nvPr/>
        </p:nvSpPr>
        <p:spPr bwMode="auto">
          <a:xfrm>
            <a:off x="2741055" y="3175522"/>
            <a:ext cx="1564114" cy="41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084" tIns="44042" rIns="88084" bIns="44042">
            <a:spAutoFit/>
          </a:bodyPr>
          <a:lstStyle/>
          <a:p>
            <a:r>
              <a:rPr lang="en-US" altLang="ja-JP">
                <a:solidFill>
                  <a:srgbClr val="0000CC"/>
                </a:solidFill>
                <a:latin typeface="Calibri" pitchFamily="34" charset="0"/>
              </a:rPr>
              <a:t>Size 0.4 mm</a:t>
            </a:r>
            <a:endParaRPr lang="ja-JP" altLang="en-US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1" name="テキスト ボックス 11"/>
          <p:cNvSpPr txBox="1">
            <a:spLocks noChangeArrowheads="1"/>
          </p:cNvSpPr>
          <p:nvPr/>
        </p:nvSpPr>
        <p:spPr bwMode="auto">
          <a:xfrm>
            <a:off x="2670627" y="5380082"/>
            <a:ext cx="1846538" cy="7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8084" tIns="44042" rIns="88084" bIns="44042">
            <a:spAutoFit/>
          </a:bodyPr>
          <a:lstStyle/>
          <a:p>
            <a:r>
              <a:rPr lang="en-US" altLang="ja-JP" dirty="0">
                <a:solidFill>
                  <a:srgbClr val="0000CC"/>
                </a:solidFill>
                <a:latin typeface="Calibri" pitchFamily="34" charset="0"/>
              </a:rPr>
              <a:t>Energy spread 0.6%</a:t>
            </a:r>
            <a:endParaRPr lang="ja-JP" altLang="en-US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2" name="テキスト ボックス 12"/>
          <p:cNvSpPr txBox="1">
            <a:spLocks noChangeArrowheads="1"/>
          </p:cNvSpPr>
          <p:nvPr/>
        </p:nvSpPr>
        <p:spPr bwMode="auto">
          <a:xfrm>
            <a:off x="3512397" y="6050749"/>
            <a:ext cx="1270050" cy="7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8084" tIns="44042" rIns="88084" bIns="44042">
            <a:spAutoFit/>
          </a:bodyPr>
          <a:lstStyle/>
          <a:p>
            <a:r>
              <a:rPr lang="en-US" altLang="ja-JP" dirty="0" smtClean="0">
                <a:solidFill>
                  <a:srgbClr val="0000CC"/>
                </a:solidFill>
                <a:latin typeface="Calibri" pitchFamily="34" charset="0"/>
              </a:rPr>
              <a:t>Bunch shape</a:t>
            </a:r>
            <a:endParaRPr lang="ja-JP" altLang="en-US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804817" y="2831534"/>
            <a:ext cx="1137431" cy="735275"/>
          </a:xfrm>
          <a:prstGeom prst="rect">
            <a:avLst/>
          </a:prstGeom>
          <a:noFill/>
        </p:spPr>
        <p:txBody>
          <a:bodyPr wrap="square" lIns="88084" tIns="44042" rIns="88084" bIns="44042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Gun Exit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2386269" y="3175522"/>
            <a:ext cx="0" cy="939349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1661143" y="1298368"/>
            <a:ext cx="840624" cy="458276"/>
          </a:xfrm>
          <a:prstGeom prst="rect">
            <a:avLst/>
          </a:prstGeom>
          <a:noFill/>
        </p:spPr>
        <p:txBody>
          <a:bodyPr wrap="none" lIns="88084" tIns="44042" rIns="88084" bIns="44042" rtlCol="0">
            <a:spAutoFit/>
          </a:bodyPr>
          <a:lstStyle/>
          <a:p>
            <a:r>
              <a:rPr lang="en-US" altLang="ja-JP" sz="2300" dirty="0" smtClean="0"/>
              <a:t>5 </a:t>
            </a:r>
            <a:r>
              <a:rPr lang="en-US" altLang="ja-JP" sz="2300" dirty="0" err="1" smtClean="0"/>
              <a:t>nC</a:t>
            </a:r>
            <a:endParaRPr lang="ja-JP" altLang="en-US" sz="2300" dirty="0"/>
          </a:p>
        </p:txBody>
      </p:sp>
      <p:pic>
        <p:nvPicPr>
          <p:cNvPr id="16" name="Picture 3" descr="D:\home\newRFgun\autoModeling\1stCellDHS\1stCellDHS_120MV-100MV_phs20_highCherge\data\emit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864" b="19685"/>
          <a:stretch/>
        </p:blipFill>
        <p:spPr bwMode="auto">
          <a:xfrm>
            <a:off x="5320036" y="1154881"/>
            <a:ext cx="4246265" cy="166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:\home\newRFgun\autoModeling\1stCellDHS\1stCellDHS_120MV-100MV_phs20_highCherge\data\size.pn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29" b="20180"/>
          <a:stretch/>
        </p:blipFill>
        <p:spPr bwMode="auto">
          <a:xfrm>
            <a:off x="5244613" y="2697416"/>
            <a:ext cx="4321688" cy="163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D:\home\newRFgun\autoModeling\1stCellDHS\1stCellDHS_120MV-100MV_phs20_highCherge\data\energyStd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30" b="17037"/>
          <a:stretch/>
        </p:blipFill>
        <p:spPr bwMode="auto">
          <a:xfrm>
            <a:off x="5320036" y="4239949"/>
            <a:ext cx="4246265" cy="182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テキスト ボックス 18"/>
          <p:cNvSpPr txBox="1"/>
          <p:nvPr/>
        </p:nvSpPr>
        <p:spPr>
          <a:xfrm>
            <a:off x="8286692" y="1289015"/>
            <a:ext cx="1019102" cy="458276"/>
          </a:xfrm>
          <a:prstGeom prst="rect">
            <a:avLst/>
          </a:prstGeom>
          <a:noFill/>
        </p:spPr>
        <p:txBody>
          <a:bodyPr wrap="none" lIns="88084" tIns="44042" rIns="88084" bIns="44042" rtlCol="0">
            <a:spAutoFit/>
          </a:bodyPr>
          <a:lstStyle/>
          <a:p>
            <a:r>
              <a:rPr lang="en-US" altLang="ja-JP" sz="2300" dirty="0" smtClean="0"/>
              <a:t>10 </a:t>
            </a:r>
            <a:r>
              <a:rPr lang="en-US" altLang="ja-JP" sz="2300" dirty="0" err="1" smtClean="0"/>
              <a:t>nC</a:t>
            </a:r>
            <a:endParaRPr lang="ja-JP" altLang="en-US" sz="2300" dirty="0"/>
          </a:p>
        </p:txBody>
      </p:sp>
      <p:sp>
        <p:nvSpPr>
          <p:cNvPr id="20" name="タイトル 1"/>
          <p:cNvSpPr>
            <a:spLocks noGrp="1"/>
          </p:cNvSpPr>
          <p:nvPr>
            <p:ph type="title"/>
          </p:nvPr>
        </p:nvSpPr>
        <p:spPr>
          <a:xfrm>
            <a:off x="165100" y="385763"/>
            <a:ext cx="10358438" cy="714375"/>
          </a:xfrm>
        </p:spPr>
        <p:txBody>
          <a:bodyPr/>
          <a:lstStyle/>
          <a:p>
            <a:r>
              <a:rPr lang="en-US" altLang="ja-JP" dirty="0" smtClean="0"/>
              <a:t>Beam tracking simulation result</a:t>
            </a:r>
            <a:endParaRPr lang="en-US" altLang="ja-JP" dirty="0"/>
          </a:p>
        </p:txBody>
      </p:sp>
      <p:sp>
        <p:nvSpPr>
          <p:cNvPr id="21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RF gun for low-emittance electron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306153" y="947570"/>
            <a:ext cx="1277209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600" dirty="0" smtClean="0"/>
              <a:t>M. Yoshida</a:t>
            </a:r>
            <a:endParaRPr kumimoji="1" lang="ja-JP" alt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833" y="1579841"/>
            <a:ext cx="10515756" cy="4896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265604"/>
            <a:ext cx="10358438" cy="714375"/>
          </a:xfrm>
        </p:spPr>
        <p:txBody>
          <a:bodyPr/>
          <a:lstStyle/>
          <a:p>
            <a:r>
              <a:rPr lang="en-US" altLang="ja-JP" sz="3600" dirty="0" smtClean="0"/>
              <a:t>Linac Schedule Overview</a:t>
            </a:r>
            <a:endParaRPr lang="ja-JP" altLang="en-US" sz="2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7</a:t>
            </a:fld>
            <a:endParaRPr lang="en-US" altLang="ja-JP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03697" y="837234"/>
            <a:ext cx="1416069" cy="659304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>
                <a:latin typeface="+mn-lt"/>
                <a:cs typeface="Arial"/>
              </a:rPr>
              <a:t>RF-</a:t>
            </a:r>
            <a:r>
              <a:rPr lang="en-US" altLang="ja-JP" sz="1200" b="1" dirty="0" smtClean="0">
                <a:latin typeface="+mn-lt"/>
                <a:cs typeface="Arial"/>
              </a:rPr>
              <a:t>Gun </a:t>
            </a:r>
            <a:r>
              <a:rPr lang="en-US" altLang="ja-JP" sz="1200" b="1" dirty="0" smtClean="0">
                <a:solidFill>
                  <a:srgbClr val="0000FF"/>
                </a:solidFill>
                <a:latin typeface="+mn-lt"/>
                <a:cs typeface="Arial"/>
              </a:rPr>
              <a:t>e- beam</a:t>
            </a:r>
            <a:endParaRPr lang="en-US" altLang="ja-JP" sz="1200" b="1" dirty="0">
              <a:solidFill>
                <a:srgbClr val="0000FF"/>
              </a:solidFill>
              <a:latin typeface="+mn-lt"/>
              <a:cs typeface="Arial"/>
            </a:endParaRPr>
          </a:p>
          <a:p>
            <a:r>
              <a:rPr lang="en-US" altLang="ja-JP" sz="1200" b="1" dirty="0">
                <a:latin typeface="+mn-lt"/>
                <a:cs typeface="Arial"/>
              </a:rPr>
              <a:t>commissioning</a:t>
            </a:r>
          </a:p>
          <a:p>
            <a:r>
              <a:rPr lang="en-US" altLang="ja-JP" sz="1200" b="1" dirty="0">
                <a:latin typeface="+mn-lt"/>
                <a:cs typeface="Arial"/>
              </a:rPr>
              <a:t>at A,B-</a:t>
            </a:r>
            <a:r>
              <a:rPr lang="en-US" altLang="ja-JP" sz="1200" b="1" dirty="0" smtClean="0">
                <a:latin typeface="+mn-lt"/>
                <a:cs typeface="Arial"/>
              </a:rPr>
              <a:t>sector</a:t>
            </a:r>
            <a:endParaRPr lang="en-US" altLang="ja-JP" sz="1200" b="1" dirty="0">
              <a:latin typeface="+mn-lt"/>
              <a:cs typeface="Arial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16220" y="828933"/>
            <a:ext cx="1097497" cy="47463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solidFill>
                  <a:srgbClr val="0000FF"/>
                </a:solidFill>
                <a:latin typeface="+mn-lt"/>
                <a:cs typeface="Arial"/>
              </a:rPr>
              <a:t>e-</a:t>
            </a:r>
            <a:r>
              <a:rPr lang="en-US" altLang="ja-JP" sz="1200" b="1" dirty="0" smtClean="0">
                <a:latin typeface="+mn-lt"/>
                <a:cs typeface="Arial"/>
              </a:rPr>
              <a:t> commiss.</a:t>
            </a:r>
            <a:endParaRPr lang="en-US" altLang="ja-JP" sz="1200" b="1" dirty="0">
              <a:latin typeface="+mn-lt"/>
              <a:cs typeface="Arial"/>
            </a:endParaRPr>
          </a:p>
          <a:p>
            <a:r>
              <a:rPr lang="en-US" altLang="ja-JP" sz="1200" b="1" dirty="0">
                <a:latin typeface="+mn-lt"/>
                <a:cs typeface="Arial"/>
              </a:rPr>
              <a:t>at A,</a:t>
            </a:r>
            <a:r>
              <a:rPr lang="en-US" altLang="ja-JP" sz="1200" b="1" dirty="0" smtClean="0">
                <a:latin typeface="+mn-lt"/>
                <a:cs typeface="Arial"/>
              </a:rPr>
              <a:t>B,J,C,1</a:t>
            </a:r>
            <a:endParaRPr lang="en-US" altLang="ja-JP" sz="1200" b="1" dirty="0">
              <a:latin typeface="+mn-lt"/>
              <a:cs typeface="Arial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1055671" y="2234870"/>
            <a:ext cx="9504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>
            <a:off x="2133667" y="2235196"/>
            <a:ext cx="4797589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3640287" y="816555"/>
            <a:ext cx="2523857" cy="843970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solidFill>
                  <a:srgbClr val="FF0000"/>
                </a:solidFill>
                <a:latin typeface="+mn-lt"/>
                <a:cs typeface="Arial"/>
              </a:rPr>
              <a:t>e+</a:t>
            </a:r>
            <a:r>
              <a:rPr lang="en-US" altLang="ja-JP" sz="1200" b="1" dirty="0" smtClean="0">
                <a:latin typeface="+mn-lt"/>
                <a:cs typeface="Arial"/>
              </a:rPr>
              <a:t> commiss.</a:t>
            </a:r>
            <a:endParaRPr lang="en-US" altLang="ja-JP" sz="1200" b="1" dirty="0">
              <a:latin typeface="+mn-lt"/>
              <a:cs typeface="Arial"/>
            </a:endParaRPr>
          </a:p>
          <a:p>
            <a:r>
              <a:rPr lang="en-US" altLang="ja-JP" sz="1200" b="1" dirty="0">
                <a:latin typeface="+mn-lt"/>
                <a:cs typeface="Arial"/>
              </a:rPr>
              <a:t>at </a:t>
            </a:r>
            <a:r>
              <a:rPr lang="en-US" altLang="ja-JP" sz="1200" b="1" dirty="0" smtClean="0">
                <a:latin typeface="+mn-lt"/>
                <a:cs typeface="Arial"/>
              </a:rPr>
              <a:t>1,2 sector</a:t>
            </a:r>
            <a:r>
              <a:rPr lang="en-US" altLang="ja-JP" sz="1100" b="1" dirty="0" smtClean="0">
                <a:solidFill>
                  <a:srgbClr val="008000"/>
                </a:solidFill>
                <a:latin typeface="+mn-lt"/>
                <a:cs typeface="Arial"/>
              </a:rPr>
              <a:t> (FC, DCS, Qe- 50%)</a:t>
            </a:r>
          </a:p>
          <a:p>
            <a:r>
              <a:rPr lang="en-US" altLang="ja-JP" sz="1200" b="1" dirty="0" smtClean="0">
                <a:solidFill>
                  <a:srgbClr val="0000FF"/>
                </a:solidFill>
                <a:latin typeface="+mn-lt"/>
                <a:cs typeface="Arial"/>
              </a:rPr>
              <a:t>e-</a:t>
            </a:r>
            <a:r>
              <a:rPr lang="en-US" altLang="ja-JP" sz="1200" b="1" dirty="0" smtClean="0">
                <a:latin typeface="+mn-lt"/>
                <a:cs typeface="Arial"/>
              </a:rPr>
              <a:t> </a:t>
            </a:r>
            <a:r>
              <a:rPr lang="en-US" altLang="ja-JP" sz="1200" b="1" dirty="0">
                <a:latin typeface="+mn-lt"/>
                <a:cs typeface="Arial"/>
              </a:rPr>
              <a:t>commiss.</a:t>
            </a:r>
          </a:p>
          <a:p>
            <a:r>
              <a:rPr lang="en-US" altLang="ja-JP" sz="1200" b="1" dirty="0">
                <a:latin typeface="+mn-lt"/>
                <a:cs typeface="Arial"/>
              </a:rPr>
              <a:t>at </a:t>
            </a:r>
            <a:r>
              <a:rPr lang="en-US" altLang="ja-JP" sz="1200" b="1" dirty="0" smtClean="0">
                <a:latin typeface="+mn-lt"/>
                <a:cs typeface="Arial"/>
              </a:rPr>
              <a:t>1,2,3,4,5 sector</a:t>
            </a:r>
            <a:endParaRPr lang="ja-JP" altLang="en-US" sz="1200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H="1">
            <a:off x="1819766" y="1488237"/>
            <a:ext cx="561368" cy="754397"/>
          </a:xfrm>
          <a:prstGeom prst="line">
            <a:avLst/>
          </a:prstGeom>
          <a:ln w="12700" cmpd="sng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flipH="1">
            <a:off x="4512510" y="1660525"/>
            <a:ext cx="140365" cy="576261"/>
          </a:xfrm>
          <a:prstGeom prst="line">
            <a:avLst/>
          </a:prstGeom>
          <a:ln w="12700" cmpd="sng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3932426" y="6397625"/>
            <a:ext cx="2313751" cy="659304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solidFill>
                  <a:srgbClr val="FF0000"/>
                </a:solidFill>
                <a:latin typeface="+mn-lt"/>
                <a:cs typeface="Arial"/>
              </a:rPr>
              <a:t>non damped e+</a:t>
            </a:r>
            <a:r>
              <a:rPr lang="en-US" altLang="ja-JP" sz="1200" b="1" dirty="0" smtClean="0">
                <a:latin typeface="+mn-lt"/>
                <a:cs typeface="Arial"/>
              </a:rPr>
              <a:t> commiss.</a:t>
            </a:r>
            <a:endParaRPr lang="en-US" altLang="ja-JP" sz="1200" b="1" dirty="0">
              <a:latin typeface="+mn-lt"/>
              <a:cs typeface="Arial"/>
            </a:endParaRPr>
          </a:p>
          <a:p>
            <a:r>
              <a:rPr lang="en-US" altLang="ja-JP" sz="1200" b="1" dirty="0">
                <a:latin typeface="+mn-lt"/>
                <a:cs typeface="Arial"/>
              </a:rPr>
              <a:t>at </a:t>
            </a:r>
            <a:r>
              <a:rPr lang="en-US" altLang="ja-JP" sz="1200" b="1" dirty="0" smtClean="0">
                <a:latin typeface="+mn-lt"/>
                <a:cs typeface="Arial"/>
              </a:rPr>
              <a:t>1,2, </a:t>
            </a:r>
            <a:r>
              <a:rPr lang="en-US" altLang="ja-JP" sz="1200" b="1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Arial"/>
              </a:rPr>
              <a:t>3,4,5 </a:t>
            </a:r>
            <a:r>
              <a:rPr lang="en-US" altLang="ja-JP" sz="1200" b="1" dirty="0" smtClean="0">
                <a:latin typeface="+mn-lt"/>
                <a:cs typeface="Arial"/>
              </a:rPr>
              <a:t>sectors</a:t>
            </a:r>
            <a:endParaRPr lang="en-US" altLang="ja-JP" sz="1100" b="1" dirty="0" smtClean="0">
              <a:latin typeface="+mn-lt"/>
              <a:cs typeface="Arial"/>
            </a:endParaRPr>
          </a:p>
          <a:p>
            <a:r>
              <a:rPr lang="en-US" altLang="ja-JP" sz="1200" b="1" dirty="0" smtClean="0">
                <a:solidFill>
                  <a:srgbClr val="0000FF"/>
                </a:solidFill>
                <a:latin typeface="+mn-lt"/>
                <a:cs typeface="Arial"/>
              </a:rPr>
              <a:t>e-</a:t>
            </a:r>
            <a:r>
              <a:rPr lang="en-US" altLang="ja-JP" sz="1200" b="1" dirty="0" smtClean="0">
                <a:latin typeface="+mn-lt"/>
                <a:cs typeface="Arial"/>
              </a:rPr>
              <a:t> commiss.</a:t>
            </a:r>
            <a:r>
              <a:rPr lang="en-US" altLang="ja-JP" sz="1200" b="1" dirty="0">
                <a:solidFill>
                  <a:srgbClr val="00FF00"/>
                </a:solidFill>
                <a:latin typeface="+mn-lt"/>
                <a:cs typeface="Arial"/>
              </a:rPr>
              <a:t> </a:t>
            </a:r>
            <a:r>
              <a:rPr lang="en-US" altLang="ja-JP" sz="1200" b="1" dirty="0" smtClean="0">
                <a:solidFill>
                  <a:srgbClr val="00FF00"/>
                </a:solidFill>
                <a:latin typeface="+mn-lt"/>
                <a:cs typeface="Arial"/>
              </a:rPr>
              <a:t> </a:t>
            </a:r>
            <a:r>
              <a:rPr lang="en-US" altLang="ja-JP" sz="1200" b="1" dirty="0" smtClean="0">
                <a:latin typeface="+mn-lt"/>
                <a:cs typeface="Arial"/>
              </a:rPr>
              <a:t>at A→5 sectors</a:t>
            </a:r>
            <a:endParaRPr lang="ja-JP" altLang="en-US" sz="1200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2151183" y="6381730"/>
            <a:ext cx="4784250" cy="174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7392894" y="6390114"/>
            <a:ext cx="1771510" cy="843970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solidFill>
                  <a:srgbClr val="FF0000"/>
                </a:solidFill>
                <a:latin typeface="+mn-lt"/>
                <a:cs typeface="Arial"/>
              </a:rPr>
              <a:t>damped e+</a:t>
            </a:r>
            <a:r>
              <a:rPr lang="en-US" altLang="ja-JP" sz="1200" b="1" dirty="0" smtClean="0">
                <a:latin typeface="+mn-lt"/>
                <a:cs typeface="Arial"/>
              </a:rPr>
              <a:t> commiss.</a:t>
            </a:r>
            <a:endParaRPr lang="en-US" altLang="ja-JP" sz="1200" b="1" dirty="0">
              <a:latin typeface="+mn-lt"/>
              <a:cs typeface="Arial"/>
            </a:endParaRPr>
          </a:p>
          <a:p>
            <a:r>
              <a:rPr lang="en-US" altLang="ja-JP" sz="1200" b="1" dirty="0">
                <a:latin typeface="+mn-lt"/>
                <a:cs typeface="Arial"/>
              </a:rPr>
              <a:t>at </a:t>
            </a:r>
            <a:r>
              <a:rPr lang="en-US" altLang="ja-JP" sz="1200" b="1" dirty="0" smtClean="0">
                <a:latin typeface="+mn-lt"/>
                <a:cs typeface="Arial"/>
              </a:rPr>
              <a:t>1→5 </a:t>
            </a:r>
            <a:r>
              <a:rPr lang="en-US" altLang="ja-JP" sz="1200" b="1" dirty="0" smtClean="0">
                <a:solidFill>
                  <a:srgbClr val="FF0000"/>
                </a:solidFill>
                <a:latin typeface="+mn-lt"/>
                <a:cs typeface="Arial"/>
              </a:rPr>
              <a:t>Qe+ </a:t>
            </a:r>
            <a:r>
              <a:rPr lang="en-US" altLang="ja-JP" sz="1200" b="1" dirty="0">
                <a:solidFill>
                  <a:srgbClr val="FF0000"/>
                </a:solidFill>
                <a:latin typeface="+mn-lt"/>
                <a:cs typeface="Arial"/>
              </a:rPr>
              <a:t>= 1</a:t>
            </a:r>
            <a:r>
              <a:rPr lang="en-US" altLang="ja-JP" sz="1200" b="1" dirty="0" smtClean="0">
                <a:solidFill>
                  <a:srgbClr val="FF0000"/>
                </a:solidFill>
                <a:latin typeface="+mn-lt"/>
                <a:cs typeface="Arial"/>
              </a:rPr>
              <a:t>~4nC</a:t>
            </a:r>
            <a:endParaRPr lang="en-US" altLang="ja-JP" sz="1100" b="1" dirty="0" smtClean="0">
              <a:solidFill>
                <a:srgbClr val="008000"/>
              </a:solidFill>
              <a:latin typeface="+mn-lt"/>
              <a:cs typeface="Arial"/>
            </a:endParaRPr>
          </a:p>
          <a:p>
            <a:r>
              <a:rPr lang="en-US" altLang="ja-JP" sz="1200" b="1" dirty="0" smtClean="0">
                <a:solidFill>
                  <a:srgbClr val="0000FF"/>
                </a:solidFill>
                <a:latin typeface="+mn-lt"/>
                <a:cs typeface="Arial"/>
              </a:rPr>
              <a:t>e-</a:t>
            </a:r>
            <a:r>
              <a:rPr lang="en-US" altLang="ja-JP" sz="1200" b="1" dirty="0" smtClean="0">
                <a:latin typeface="+mn-lt"/>
                <a:cs typeface="Arial"/>
              </a:rPr>
              <a:t> </a:t>
            </a:r>
            <a:r>
              <a:rPr lang="en-US" altLang="ja-JP" sz="1200" b="1" dirty="0">
                <a:latin typeface="+mn-lt"/>
                <a:cs typeface="Arial"/>
              </a:rPr>
              <a:t>commiss.</a:t>
            </a:r>
          </a:p>
          <a:p>
            <a:r>
              <a:rPr lang="en-US" altLang="ja-JP" sz="1200" b="1" dirty="0">
                <a:latin typeface="+mn-lt"/>
                <a:cs typeface="Arial"/>
              </a:rPr>
              <a:t>at </a:t>
            </a:r>
            <a:r>
              <a:rPr lang="en-US" altLang="ja-JP" sz="1200" b="1" dirty="0" smtClean="0">
                <a:latin typeface="+mn-lt"/>
                <a:cs typeface="Arial"/>
              </a:rPr>
              <a:t>A→5 </a:t>
            </a:r>
            <a:r>
              <a:rPr lang="en-US" altLang="ja-JP" sz="1200" b="1" dirty="0" smtClean="0">
                <a:solidFill>
                  <a:srgbClr val="0000FF"/>
                </a:solidFill>
                <a:latin typeface="+mn-lt"/>
                <a:cs typeface="Arial"/>
              </a:rPr>
              <a:t>Qe- </a:t>
            </a:r>
            <a:r>
              <a:rPr lang="en-US" altLang="ja-JP" sz="1200" b="1" dirty="0">
                <a:solidFill>
                  <a:srgbClr val="0000FF"/>
                </a:solidFill>
                <a:latin typeface="+mn-lt"/>
                <a:cs typeface="Arial"/>
              </a:rPr>
              <a:t>= 1</a:t>
            </a:r>
            <a:r>
              <a:rPr lang="en-US" altLang="ja-JP" sz="1200" b="1" dirty="0" smtClean="0">
                <a:solidFill>
                  <a:srgbClr val="0000FF"/>
                </a:solidFill>
                <a:latin typeface="+mn-lt"/>
                <a:cs typeface="Arial"/>
              </a:rPr>
              <a:t>~5nC</a:t>
            </a:r>
            <a:endParaRPr lang="ja-JP" altLang="en-US" sz="1200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7066108" y="6381730"/>
            <a:ext cx="2086731" cy="174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/>
          <p:cNvSpPr/>
          <p:nvPr/>
        </p:nvSpPr>
        <p:spPr>
          <a:xfrm>
            <a:off x="543719" y="6550025"/>
            <a:ext cx="152400" cy="152400"/>
          </a:xfrm>
          <a:prstGeom prst="rect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96119" y="6473825"/>
            <a:ext cx="941580" cy="2899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latin typeface="+mn-lt"/>
                <a:cs typeface="Arial"/>
              </a:rPr>
              <a:t>: Electron</a:t>
            </a:r>
            <a:endParaRPr lang="ja-JP" altLang="en-US" sz="1200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543719" y="6778625"/>
            <a:ext cx="152400" cy="152400"/>
          </a:xfrm>
          <a:prstGeom prst="rect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96119" y="6702425"/>
            <a:ext cx="928756" cy="2899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latin typeface="+mn-lt"/>
                <a:cs typeface="Arial"/>
              </a:rPr>
              <a:t>: Positron</a:t>
            </a:r>
            <a:endParaRPr lang="ja-JP" altLang="en-US" sz="1200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543719" y="7007225"/>
            <a:ext cx="152400" cy="152400"/>
          </a:xfrm>
          <a:prstGeom prst="rect">
            <a:avLst/>
          </a:prstGeom>
          <a:solidFill>
            <a:srgbClr val="006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96119" y="6931025"/>
            <a:ext cx="1864910" cy="2899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latin typeface="+mn-lt"/>
                <a:cs typeface="Arial"/>
              </a:rPr>
              <a:t>: Low current electron</a:t>
            </a:r>
            <a:endParaRPr lang="ja-JP" altLang="en-US" sz="1200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>
            <a:off x="3335867" y="6383472"/>
            <a:ext cx="596559" cy="318953"/>
          </a:xfrm>
          <a:prstGeom prst="line">
            <a:avLst/>
          </a:prstGeom>
          <a:ln w="12700" cmpd="sng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7288759" y="6390114"/>
            <a:ext cx="104135" cy="312311"/>
          </a:xfrm>
          <a:prstGeom prst="line">
            <a:avLst/>
          </a:prstGeom>
          <a:ln w="12700" cmpd="sng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7777435" y="4960268"/>
            <a:ext cx="787692" cy="54234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200" b="1" dirty="0" smtClean="0">
                <a:solidFill>
                  <a:srgbClr val="008000"/>
                </a:solidFill>
                <a:latin typeface="+mn-lt"/>
                <a:cs typeface="Arial"/>
              </a:rPr>
              <a:t>2 nC</a:t>
            </a:r>
          </a:p>
          <a:p>
            <a:pPr algn="ctr">
              <a:lnSpc>
                <a:spcPct val="120000"/>
              </a:lnSpc>
            </a:pPr>
            <a:r>
              <a:rPr lang="en-US" altLang="ja-JP" sz="1200" b="1" dirty="0" smtClean="0">
                <a:solidFill>
                  <a:srgbClr val="008000"/>
                </a:solidFill>
                <a:cs typeface="Arial"/>
              </a:rPr>
              <a:t>Phase2</a:t>
            </a:r>
            <a:endParaRPr lang="ja-JP" altLang="en-US" sz="1200" b="1" dirty="0">
              <a:solidFill>
                <a:srgbClr val="008000"/>
              </a:solidFill>
              <a:latin typeface="+mn-lt"/>
              <a:cs typeface="Arial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250688" y="4958151"/>
            <a:ext cx="763947" cy="54234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200" b="1" dirty="0" smtClean="0">
                <a:solidFill>
                  <a:srgbClr val="CCFFCC"/>
                </a:solidFill>
                <a:latin typeface="+mn-lt"/>
                <a:cs typeface="Arial"/>
              </a:rPr>
              <a:t>1 nC</a:t>
            </a:r>
          </a:p>
          <a:p>
            <a:pPr algn="ctr">
              <a:lnSpc>
                <a:spcPct val="120000"/>
              </a:lnSpc>
            </a:pPr>
            <a:r>
              <a:rPr lang="en-US" altLang="ja-JP" sz="1200" b="1" dirty="0" smtClean="0">
                <a:solidFill>
                  <a:srgbClr val="CCFFCC"/>
                </a:solidFill>
                <a:latin typeface="+mn-lt"/>
                <a:cs typeface="Arial"/>
              </a:rPr>
              <a:t>Phase1</a:t>
            </a:r>
            <a:endParaRPr lang="ja-JP" altLang="en-US" sz="1200" b="1" dirty="0">
              <a:solidFill>
                <a:srgbClr val="CCFFCC"/>
              </a:solidFill>
              <a:latin typeface="+mn-lt"/>
              <a:cs typeface="Arial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4171" y="2316527"/>
            <a:ext cx="872429" cy="474638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en-US" altLang="ja-JP" sz="1200" b="1" dirty="0" smtClean="0">
                <a:solidFill>
                  <a:srgbClr val="008000"/>
                </a:solidFill>
                <a:latin typeface="+mn-lt"/>
                <a:cs typeface="Arial"/>
              </a:rPr>
              <a:t>Location</a:t>
            </a:r>
          </a:p>
          <a:p>
            <a:pPr algn="ctr"/>
            <a:r>
              <a:rPr lang="en-US" altLang="ja-JP" sz="1200" b="1" dirty="0" smtClean="0">
                <a:solidFill>
                  <a:srgbClr val="008000"/>
                </a:solidFill>
                <a:cs typeface="Arial"/>
              </a:rPr>
              <a:t>↓</a:t>
            </a:r>
            <a:endParaRPr lang="en-US" altLang="ja-JP" sz="1200" b="1" dirty="0" smtClean="0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62719" y="1747129"/>
            <a:ext cx="872429" cy="289972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en-US" altLang="ja-JP" sz="1200" b="1" dirty="0" smtClean="0">
                <a:solidFill>
                  <a:srgbClr val="008000"/>
                </a:solidFill>
                <a:cs typeface="Arial"/>
              </a:rPr>
              <a:t>Time</a:t>
            </a:r>
            <a:r>
              <a:rPr lang="en-US" altLang="ja-JP" sz="1200" b="1" dirty="0">
                <a:solidFill>
                  <a:srgbClr val="008000"/>
                </a:solidFill>
                <a:cs typeface="Arial"/>
              </a:rPr>
              <a:t> </a:t>
            </a:r>
            <a:r>
              <a:rPr lang="en-US" altLang="ja-JP" sz="1200" b="1" dirty="0" smtClean="0">
                <a:solidFill>
                  <a:srgbClr val="008000"/>
                </a:solidFill>
                <a:cs typeface="Arial"/>
              </a:rPr>
              <a:t>→</a:t>
            </a:r>
            <a:endParaRPr lang="en-US" altLang="ja-JP" sz="1200" b="1" dirty="0" smtClean="0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32" name="Text Box 180"/>
          <p:cNvSpPr txBox="1">
            <a:spLocks noChangeAspect="1" noChangeArrowheads="1"/>
          </p:cNvSpPr>
          <p:nvPr/>
        </p:nvSpPr>
        <p:spPr bwMode="auto">
          <a:xfrm>
            <a:off x="6424320" y="1008683"/>
            <a:ext cx="4203091" cy="467239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36000" tIns="18000" rIns="36000" bIns="18000">
            <a:spAutoFit/>
          </a:bodyPr>
          <a:lstStyle/>
          <a:p>
            <a:pPr>
              <a:defRPr/>
            </a:pPr>
            <a:r>
              <a:rPr lang="en-US" altLang="ja-JP" sz="1400" dirty="0" smtClean="0">
                <a:solidFill>
                  <a:srgbClr val="000090"/>
                </a:solidFill>
              </a:rPr>
              <a:t>Phase1: high emittance beam for vacuum scrub</a:t>
            </a:r>
          </a:p>
          <a:p>
            <a:pPr>
              <a:defRPr/>
            </a:pPr>
            <a:r>
              <a:rPr lang="en-US" altLang="ja-JP" sz="1400" dirty="0" smtClean="0">
                <a:solidFill>
                  <a:srgbClr val="000090"/>
                </a:solidFill>
              </a:rPr>
              <a:t>Phase2,3: low emittance beam for collision</a:t>
            </a:r>
            <a:endParaRPr lang="en-US" altLang="ja-JP" sz="1400" dirty="0">
              <a:solidFill>
                <a:srgbClr val="000090"/>
              </a:solidFill>
            </a:endParaRPr>
          </a:p>
        </p:txBody>
      </p:sp>
      <p:sp>
        <p:nvSpPr>
          <p:cNvPr id="51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Schedule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  <p:cxnSp>
        <p:nvCxnSpPr>
          <p:cNvPr id="34" name="直線矢印コネクタ 33"/>
          <p:cNvCxnSpPr/>
          <p:nvPr/>
        </p:nvCxnSpPr>
        <p:spPr>
          <a:xfrm flipV="1">
            <a:off x="4652875" y="5899130"/>
            <a:ext cx="1523161" cy="174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4789471" y="5940424"/>
            <a:ext cx="1339125" cy="2899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latin typeface="+mn-lt"/>
                <a:cs typeface="Arial"/>
              </a:rPr>
              <a:t>Without Top-up</a:t>
            </a:r>
            <a:endParaRPr lang="ja-JP" altLang="en-US" sz="1200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9565754" y="4960268"/>
            <a:ext cx="774868" cy="54234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200" b="1" dirty="0">
                <a:solidFill>
                  <a:srgbClr val="008000"/>
                </a:solidFill>
                <a:cs typeface="Arial"/>
              </a:rPr>
              <a:t>4</a:t>
            </a:r>
            <a:r>
              <a:rPr lang="en-US" altLang="ja-JP" sz="1200" b="1" dirty="0" smtClean="0">
                <a:solidFill>
                  <a:srgbClr val="008000"/>
                </a:solidFill>
                <a:latin typeface="+mn-lt"/>
                <a:cs typeface="Arial"/>
              </a:rPr>
              <a:t> nC</a:t>
            </a:r>
          </a:p>
          <a:p>
            <a:pPr algn="ctr">
              <a:lnSpc>
                <a:spcPct val="120000"/>
              </a:lnSpc>
            </a:pPr>
            <a:r>
              <a:rPr lang="en-US" altLang="ja-JP" sz="1200" b="1" dirty="0" smtClean="0">
                <a:solidFill>
                  <a:srgbClr val="008000"/>
                </a:solidFill>
                <a:cs typeface="Arial"/>
              </a:rPr>
              <a:t>Phase3</a:t>
            </a:r>
            <a:endParaRPr lang="ja-JP" altLang="en-US" sz="1200" b="1" dirty="0">
              <a:solidFill>
                <a:srgbClr val="008000"/>
              </a:solidFill>
              <a:latin typeface="+mn-lt"/>
              <a:cs typeface="Arial"/>
            </a:endParaRPr>
          </a:p>
        </p:txBody>
      </p:sp>
      <p:cxnSp>
        <p:nvCxnSpPr>
          <p:cNvPr id="39" name="直線矢印コネクタ 38"/>
          <p:cNvCxnSpPr/>
          <p:nvPr/>
        </p:nvCxnSpPr>
        <p:spPr>
          <a:xfrm>
            <a:off x="7092418" y="2241046"/>
            <a:ext cx="2038976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9762857" y="6395964"/>
            <a:ext cx="915932" cy="47463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solidFill>
                  <a:srgbClr val="FF0000"/>
                </a:solidFill>
                <a:latin typeface="+mn-lt"/>
                <a:cs typeface="Arial"/>
              </a:rPr>
              <a:t>Improved </a:t>
            </a:r>
            <a:br>
              <a:rPr lang="en-US" altLang="ja-JP" sz="1200" b="1" dirty="0" smtClean="0">
                <a:solidFill>
                  <a:srgbClr val="FF0000"/>
                </a:solidFill>
                <a:latin typeface="+mn-lt"/>
                <a:cs typeface="Arial"/>
              </a:rPr>
            </a:br>
            <a:r>
              <a:rPr lang="en-US" altLang="ja-JP" sz="1200" b="1" dirty="0" smtClean="0">
                <a:solidFill>
                  <a:srgbClr val="FF0000"/>
                </a:solidFill>
                <a:latin typeface="+mn-lt"/>
                <a:cs typeface="Arial"/>
              </a:rPr>
              <a:t>RF gun</a:t>
            </a:r>
            <a:endParaRPr lang="ja-JP" altLang="en-US" sz="1200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cxnSp>
        <p:nvCxnSpPr>
          <p:cNvPr id="47" name="直線矢印コネクタ 46"/>
          <p:cNvCxnSpPr/>
          <p:nvPr/>
        </p:nvCxnSpPr>
        <p:spPr>
          <a:xfrm flipV="1">
            <a:off x="9363600" y="6387580"/>
            <a:ext cx="1126835" cy="1741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正方形/長方形 44"/>
          <p:cNvSpPr/>
          <p:nvPr/>
        </p:nvSpPr>
        <p:spPr>
          <a:xfrm>
            <a:off x="9327599" y="5734799"/>
            <a:ext cx="460800" cy="4932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/>
          <p:cNvSpPr/>
          <p:nvPr/>
        </p:nvSpPr>
        <p:spPr>
          <a:xfrm>
            <a:off x="9327599" y="4991849"/>
            <a:ext cx="460800" cy="2412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/>
          <p:cNvSpPr/>
          <p:nvPr/>
        </p:nvSpPr>
        <p:spPr>
          <a:xfrm>
            <a:off x="9327599" y="2747124"/>
            <a:ext cx="460800" cy="9972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841729" y="5962648"/>
            <a:ext cx="1441717" cy="2899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cs typeface="Arial"/>
              </a:rPr>
              <a:t>Direct PF-AR BT</a:t>
            </a:r>
            <a:endParaRPr lang="ja-JP" altLang="en-US" sz="1200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618347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000" dirty="0" smtClean="0"/>
              <a:t>RF-Gun  comparison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70</a:t>
            </a:fld>
            <a:endParaRPr lang="en-US" altLang="ja-JP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503" y="2206014"/>
            <a:ext cx="3816424" cy="98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3534" y="3358142"/>
            <a:ext cx="3072619" cy="90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5148064" y="2414302"/>
            <a:ext cx="4214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CC"/>
                </a:solidFill>
              </a:rPr>
              <a:t>DAW-type RF gun</a:t>
            </a:r>
            <a:br>
              <a:rPr kumimoji="1" lang="en-US" altLang="ja-JP" sz="2000" dirty="0" smtClean="0">
                <a:solidFill>
                  <a:srgbClr val="0000CC"/>
                </a:solidFill>
              </a:rPr>
            </a:br>
            <a:r>
              <a:rPr kumimoji="1" lang="en-US" altLang="ja-JP" sz="2000" dirty="0" smtClean="0">
                <a:solidFill>
                  <a:srgbClr val="0000CC"/>
                </a:solidFill>
              </a:rPr>
              <a:t> (90 MV/m, 5 mm-mrad, 3.2 </a:t>
            </a:r>
            <a:r>
              <a:rPr kumimoji="1" lang="en-US" altLang="ja-JP" sz="2000" dirty="0" err="1" smtClean="0">
                <a:solidFill>
                  <a:srgbClr val="0000CC"/>
                </a:solidFill>
              </a:rPr>
              <a:t>MeV</a:t>
            </a:r>
            <a:r>
              <a:rPr kumimoji="1" lang="en-US" altLang="ja-JP" sz="2000" dirty="0" smtClean="0">
                <a:solidFill>
                  <a:srgbClr val="0000CC"/>
                </a:solidFill>
              </a:rPr>
              <a:t>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932040" y="3502728"/>
            <a:ext cx="5578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CC00"/>
                </a:solidFill>
              </a:rPr>
              <a:t>BNL-type RF gun</a:t>
            </a:r>
            <a:br>
              <a:rPr kumimoji="1" lang="en-US" altLang="ja-JP" sz="2000" dirty="0" smtClean="0">
                <a:solidFill>
                  <a:srgbClr val="00CC00"/>
                </a:solidFill>
              </a:rPr>
            </a:br>
            <a:r>
              <a:rPr kumimoji="1" lang="en-US" altLang="ja-JP" sz="2000" dirty="0" smtClean="0">
                <a:solidFill>
                  <a:srgbClr val="00CC00"/>
                </a:solidFill>
              </a:rPr>
              <a:t> (120 MV/m, 11.0 mm-mrad, 5.5 MeV)</a:t>
            </a:r>
            <a:endParaRPr kumimoji="1" lang="ja-JP" altLang="en-US" sz="2000" dirty="0">
              <a:solidFill>
                <a:srgbClr val="00CC00"/>
              </a:solidFill>
            </a:endParaRPr>
          </a:p>
        </p:txBody>
      </p:sp>
      <p:pic>
        <p:nvPicPr>
          <p:cNvPr id="10" name="Picture 3" descr="C:\home\slide\SC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3534" y="1161537"/>
            <a:ext cx="3960440" cy="81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5183404" y="1223206"/>
            <a:ext cx="55052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Quasi traveling wave side couple </a:t>
            </a:r>
            <a:r>
              <a:rPr kumimoji="1" lang="en-US" altLang="ja-JP" dirty="0" smtClean="0">
                <a:solidFill>
                  <a:srgbClr val="FF0000"/>
                </a:solidFill>
              </a:rPr>
              <a:t>RF gun </a:t>
            </a:r>
            <a:br>
              <a:rPr kumimoji="1" lang="en-US" altLang="ja-JP" dirty="0" smtClean="0">
                <a:solidFill>
                  <a:srgbClr val="FF0000"/>
                </a:solidFill>
              </a:rPr>
            </a:br>
            <a:r>
              <a:rPr kumimoji="1" lang="en-US" altLang="ja-JP" dirty="0" smtClean="0">
                <a:solidFill>
                  <a:srgbClr val="FF0000"/>
                </a:solidFill>
              </a:rPr>
              <a:t>(100 MV/m, 6mm-mrad, 13.5 MeV)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12" name="Picture 3" descr="C:\home\newRFgun\BNL_DAW\size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971" b="17584"/>
          <a:stretch/>
        </p:blipFill>
        <p:spPr bwMode="auto">
          <a:xfrm>
            <a:off x="647470" y="4527050"/>
            <a:ext cx="6012160" cy="26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1779202" y="5017897"/>
            <a:ext cx="2160240" cy="369332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800" dirty="0" smtClean="0">
                <a:solidFill>
                  <a:srgbClr val="00CC00"/>
                </a:solidFill>
              </a:rPr>
              <a:t>BNL (3.8 mm)</a:t>
            </a:r>
            <a:endParaRPr kumimoji="1" lang="ja-JP" altLang="en-US" sz="1800" dirty="0">
              <a:solidFill>
                <a:srgbClr val="00CC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59522" y="6250970"/>
            <a:ext cx="2000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FF0000"/>
                </a:solidFill>
              </a:rPr>
              <a:t>QTW (0.2 mm)</a:t>
            </a:r>
            <a:endParaRPr kumimoji="1" lang="ja-JP" altLang="en-US" sz="1800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815822" y="560717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0000CC"/>
                </a:solidFill>
              </a:rPr>
              <a:t>DAW (1.7 mm)</a:t>
            </a:r>
            <a:endParaRPr kumimoji="1" lang="ja-JP" altLang="en-US" sz="1800" dirty="0">
              <a:solidFill>
                <a:srgbClr val="0000CC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33584" y="435931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b="1" dirty="0" smtClean="0"/>
              <a:t>Beam Size</a:t>
            </a:r>
            <a:endParaRPr kumimoji="1" lang="ja-JP" altLang="en-US" sz="1800" b="1" dirty="0"/>
          </a:p>
        </p:txBody>
      </p:sp>
      <p:sp>
        <p:nvSpPr>
          <p:cNvPr id="17" name="左矢印 16"/>
          <p:cNvSpPr/>
          <p:nvPr/>
        </p:nvSpPr>
        <p:spPr>
          <a:xfrm>
            <a:off x="6441682" y="6506353"/>
            <a:ext cx="390580" cy="2331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5648" y="4485617"/>
            <a:ext cx="3523488" cy="2642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 Box 180"/>
          <p:cNvSpPr txBox="1">
            <a:spLocks noChangeAspect="1" noChangeArrowheads="1"/>
          </p:cNvSpPr>
          <p:nvPr/>
        </p:nvSpPr>
        <p:spPr bwMode="auto">
          <a:xfrm>
            <a:off x="7095642" y="4514019"/>
            <a:ext cx="3622056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400" dirty="0" smtClean="0">
                <a:solidFill>
                  <a:schemeClr val="bg1"/>
                </a:solidFill>
                <a:latin typeface="+mn-ea"/>
              </a:rPr>
              <a:t>Quasi traveling wave side couple cavity</a:t>
            </a:r>
            <a:endParaRPr lang="en-US" altLang="ja-JP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0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RF gun for low-emittance electron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9306153" y="934870"/>
            <a:ext cx="1277209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600" dirty="0" smtClean="0"/>
              <a:t>M. Yoshida</a:t>
            </a:r>
            <a:endParaRPr kumimoji="1" lang="ja-JP" alt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385763"/>
            <a:ext cx="5924425" cy="714375"/>
          </a:xfrm>
        </p:spPr>
        <p:txBody>
          <a:bodyPr/>
          <a:lstStyle/>
          <a:p>
            <a:r>
              <a:rPr lang="en-US" altLang="ja-JP" sz="3600" dirty="0" smtClean="0"/>
              <a:t>Ir</a:t>
            </a:r>
            <a:r>
              <a:rPr lang="en-US" altLang="ja-JP" sz="3600" baseline="-10000" dirty="0" smtClean="0"/>
              <a:t>5</a:t>
            </a:r>
            <a:r>
              <a:rPr lang="en-US" altLang="ja-JP" sz="3600" dirty="0" smtClean="0"/>
              <a:t>Ce Cathode</a:t>
            </a:r>
            <a:endParaRPr lang="ja-JP" altLang="en-US" sz="36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71</a:t>
            </a:fld>
            <a:endParaRPr lang="en-US" altLang="ja-JP" dirty="0"/>
          </a:p>
        </p:txBody>
      </p:sp>
      <p:sp>
        <p:nvSpPr>
          <p:cNvPr id="5" name="タイトル 1"/>
          <p:cNvSpPr txBox="1">
            <a:spLocks/>
          </p:cNvSpPr>
          <p:nvPr/>
        </p:nvSpPr>
        <p:spPr bwMode="auto">
          <a:xfrm>
            <a:off x="240827" y="910121"/>
            <a:ext cx="597693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ja-JP" sz="2000" b="1" u="sng" dirty="0" smtClean="0">
                <a:latin typeface="Calibri" pitchFamily="34" charset="0"/>
              </a:rPr>
              <a:t>Quantum efficiency improvement</a:t>
            </a:r>
          </a:p>
          <a:p>
            <a:pPr algn="ctr"/>
            <a:r>
              <a:rPr lang="en-US" altLang="ja-JP" sz="2000" b="1" u="sng" dirty="0" smtClean="0">
                <a:latin typeface="Calibri" pitchFamily="34" charset="0"/>
              </a:rPr>
              <a:t>by Laser cleaning</a:t>
            </a:r>
            <a:endParaRPr lang="ja-JP" altLang="en-US" sz="2000" b="1" u="sng" dirty="0">
              <a:latin typeface="Calibri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095185" y="4264210"/>
            <a:ext cx="1008062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×</a:t>
            </a:r>
            <a:r>
              <a:rPr lang="ja-JP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２０</a:t>
            </a:r>
          </a:p>
        </p:txBody>
      </p:sp>
      <p:grpSp>
        <p:nvGrpSpPr>
          <p:cNvPr id="8" name="グループ化 30"/>
          <p:cNvGrpSpPr>
            <a:grpSpLocks/>
          </p:cNvGrpSpPr>
          <p:nvPr/>
        </p:nvGrpSpPr>
        <p:grpSpPr bwMode="auto">
          <a:xfrm>
            <a:off x="5649293" y="622089"/>
            <a:ext cx="3286116" cy="2071702"/>
            <a:chOff x="35496" y="550416"/>
            <a:chExt cx="5041900" cy="3022600"/>
          </a:xfrm>
        </p:grpSpPr>
        <p:grpSp>
          <p:nvGrpSpPr>
            <p:cNvPr id="9" name="グループ化 5"/>
            <p:cNvGrpSpPr/>
            <p:nvPr/>
          </p:nvGrpSpPr>
          <p:grpSpPr>
            <a:xfrm>
              <a:off x="35496" y="550416"/>
              <a:ext cx="5041900" cy="3022600"/>
              <a:chOff x="35496" y="692696"/>
              <a:chExt cx="5041900" cy="3022600"/>
            </a:xfrm>
            <a:solidFill>
              <a:schemeClr val="bg1"/>
            </a:solidFill>
          </p:grpSpPr>
          <p:pic>
            <p:nvPicPr>
              <p:cNvPr id="16" name="Picture 4" descr="32611"/>
              <p:cNvPicPr>
                <a:picLocks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692696"/>
                <a:ext cx="5041900" cy="3022600"/>
              </a:xfrm>
              <a:prstGeom prst="rect">
                <a:avLst/>
              </a:prstGeom>
              <a:grpFill/>
              <a:ln>
                <a:noFill/>
              </a:ln>
              <a:extLst/>
            </p:spPr>
          </p:pic>
          <p:sp>
            <p:nvSpPr>
              <p:cNvPr id="17" name="テキスト ボックス 4"/>
              <p:cNvSpPr txBox="1"/>
              <p:nvPr/>
            </p:nvSpPr>
            <p:spPr>
              <a:xfrm>
                <a:off x="3762154" y="897692"/>
                <a:ext cx="1025869" cy="49394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</a:rPr>
                  <a:t>LaB</a:t>
                </a:r>
                <a:r>
                  <a:rPr lang="en-US" altLang="ja-JP" sz="1600" b="1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</a:rPr>
                  <a:t>6</a:t>
                </a:r>
                <a:endParaRPr lang="ja-JP" altLang="en-US" sz="1600" b="1" baseline="-25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</a:endParaRPr>
              </a:p>
            </p:txBody>
          </p:sp>
        </p:grpSp>
        <p:grpSp>
          <p:nvGrpSpPr>
            <p:cNvPr id="10" name="グループ化 11"/>
            <p:cNvGrpSpPr>
              <a:grpSpLocks/>
            </p:cNvGrpSpPr>
            <p:nvPr/>
          </p:nvGrpSpPr>
          <p:grpSpPr bwMode="auto">
            <a:xfrm>
              <a:off x="1043559" y="701407"/>
              <a:ext cx="2592337" cy="538853"/>
              <a:chOff x="1043559" y="629399"/>
              <a:chExt cx="2592337" cy="538853"/>
            </a:xfrm>
          </p:grpSpPr>
          <p:cxnSp>
            <p:nvCxnSpPr>
              <p:cNvPr id="14" name="直線矢印コネクタ 13"/>
              <p:cNvCxnSpPr/>
              <p:nvPr/>
            </p:nvCxnSpPr>
            <p:spPr>
              <a:xfrm flipH="1">
                <a:off x="1043559" y="795908"/>
                <a:ext cx="576262" cy="328613"/>
              </a:xfrm>
              <a:prstGeom prst="straightConnector1">
                <a:avLst/>
              </a:prstGeom>
              <a:ln w="317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テキスト ボックス 10"/>
              <p:cNvSpPr txBox="1">
                <a:spLocks noChangeArrowheads="1"/>
              </p:cNvSpPr>
              <p:nvPr/>
            </p:nvSpPr>
            <p:spPr bwMode="auto">
              <a:xfrm>
                <a:off x="1619672" y="629399"/>
                <a:ext cx="2016224" cy="5388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800" b="1" dirty="0" smtClean="0">
                    <a:solidFill>
                      <a:srgbClr val="0070C0"/>
                    </a:solidFill>
                    <a:latin typeface="Calibri" pitchFamily="34" charset="0"/>
                  </a:rPr>
                  <a:t>Carbon</a:t>
                </a:r>
                <a:endParaRPr lang="ja-JP" altLang="en-US" sz="1800" b="1" dirty="0">
                  <a:solidFill>
                    <a:srgbClr val="0070C0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11" name="グループ化 12"/>
            <p:cNvGrpSpPr>
              <a:grpSpLocks/>
            </p:cNvGrpSpPr>
            <p:nvPr/>
          </p:nvGrpSpPr>
          <p:grpSpPr bwMode="auto">
            <a:xfrm>
              <a:off x="1188021" y="1574978"/>
              <a:ext cx="2617421" cy="774076"/>
              <a:chOff x="1188021" y="1574978"/>
              <a:chExt cx="2617421" cy="774076"/>
            </a:xfrm>
          </p:grpSpPr>
          <p:cxnSp>
            <p:nvCxnSpPr>
              <p:cNvPr id="12" name="直線矢印コネクタ 11"/>
              <p:cNvCxnSpPr/>
              <p:nvPr/>
            </p:nvCxnSpPr>
            <p:spPr>
              <a:xfrm flipH="1">
                <a:off x="1188021" y="1875979"/>
                <a:ext cx="647700" cy="473075"/>
              </a:xfrm>
              <a:prstGeom prst="straightConnector1">
                <a:avLst/>
              </a:prstGeom>
              <a:ln w="317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テキスト ボックス 15"/>
              <p:cNvSpPr txBox="1">
                <a:spLocks noChangeArrowheads="1"/>
              </p:cNvSpPr>
              <p:nvPr/>
            </p:nvSpPr>
            <p:spPr bwMode="auto">
              <a:xfrm>
                <a:off x="1789218" y="1574978"/>
                <a:ext cx="2016224" cy="5388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800" b="1" dirty="0" err="1" smtClean="0">
                    <a:solidFill>
                      <a:srgbClr val="0070C0"/>
                    </a:solidFill>
                    <a:latin typeface="Calibri" pitchFamily="34" charset="0"/>
                  </a:rPr>
                  <a:t>Oxigen</a:t>
                </a:r>
                <a:endParaRPr lang="ja-JP" altLang="en-US" sz="1800" b="1" dirty="0">
                  <a:solidFill>
                    <a:srgbClr val="0070C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18" name="正方形/長方形 17"/>
          <p:cNvSpPr/>
          <p:nvPr/>
        </p:nvSpPr>
        <p:spPr>
          <a:xfrm>
            <a:off x="7649525" y="1050717"/>
            <a:ext cx="1042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alibri" pitchFamily="34" charset="0"/>
              </a:rPr>
              <a:t>SEM-EDX</a:t>
            </a:r>
            <a:endParaRPr lang="ja-JP" altLang="en-US" dirty="0"/>
          </a:p>
        </p:txBody>
      </p:sp>
      <p:grpSp>
        <p:nvGrpSpPr>
          <p:cNvPr id="19" name="グループ化 29"/>
          <p:cNvGrpSpPr>
            <a:grpSpLocks/>
          </p:cNvGrpSpPr>
          <p:nvPr/>
        </p:nvGrpSpPr>
        <p:grpSpPr bwMode="auto">
          <a:xfrm>
            <a:off x="5664097" y="2622353"/>
            <a:ext cx="3214710" cy="1714512"/>
            <a:chOff x="35496" y="3532087"/>
            <a:chExt cx="5112568" cy="3209281"/>
          </a:xfrm>
        </p:grpSpPr>
        <p:grpSp>
          <p:nvGrpSpPr>
            <p:cNvPr id="20" name="グループ化 21"/>
            <p:cNvGrpSpPr/>
            <p:nvPr/>
          </p:nvGrpSpPr>
          <p:grpSpPr>
            <a:xfrm>
              <a:off x="35496" y="3532087"/>
              <a:ext cx="5112568" cy="3209281"/>
              <a:chOff x="35496" y="3460078"/>
              <a:chExt cx="5112568" cy="3209281"/>
            </a:xfrm>
            <a:solidFill>
              <a:schemeClr val="bg1"/>
            </a:solidFill>
          </p:grpSpPr>
          <p:pic>
            <p:nvPicPr>
              <p:cNvPr id="24" name="Picture 5" descr="35634"/>
              <p:cNvPicPr>
                <a:picLocks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3460078"/>
                <a:ext cx="5112568" cy="3209281"/>
              </a:xfrm>
              <a:prstGeom prst="rect">
                <a:avLst/>
              </a:prstGeom>
              <a:grpFill/>
              <a:ln>
                <a:noFill/>
              </a:ln>
              <a:extLst/>
            </p:spPr>
          </p:pic>
          <p:sp>
            <p:nvSpPr>
              <p:cNvPr id="25" name="テキスト ボックス 24"/>
              <p:cNvSpPr txBox="1"/>
              <p:nvPr/>
            </p:nvSpPr>
            <p:spPr>
              <a:xfrm>
                <a:off x="3557487" y="3645023"/>
                <a:ext cx="1302544" cy="69132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</a:rPr>
                  <a:t>Ir</a:t>
                </a:r>
                <a:r>
                  <a:rPr lang="en-US" altLang="ja-JP" sz="1800" b="1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</a:rPr>
                  <a:t>5</a:t>
                </a:r>
                <a:r>
                  <a:rPr lang="en-US" altLang="ja-JP" sz="1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</a:rPr>
                  <a:t>Ce</a:t>
                </a:r>
                <a:endParaRPr lang="ja-JP" altLang="en-US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</a:endParaRPr>
              </a:p>
            </p:txBody>
          </p:sp>
        </p:grpSp>
        <p:grpSp>
          <p:nvGrpSpPr>
            <p:cNvPr id="21" name="グループ化 17"/>
            <p:cNvGrpSpPr>
              <a:grpSpLocks/>
            </p:cNvGrpSpPr>
            <p:nvPr/>
          </p:nvGrpSpPr>
          <p:grpSpPr bwMode="auto">
            <a:xfrm>
              <a:off x="935473" y="4334407"/>
              <a:ext cx="3729337" cy="1614955"/>
              <a:chOff x="1043485" y="4478423"/>
              <a:chExt cx="3729337" cy="1614955"/>
            </a:xfrm>
          </p:grpSpPr>
          <p:cxnSp>
            <p:nvCxnSpPr>
              <p:cNvPr id="22" name="直線矢印コネクタ 21"/>
              <p:cNvCxnSpPr/>
              <p:nvPr/>
            </p:nvCxnSpPr>
            <p:spPr>
              <a:xfrm flipH="1">
                <a:off x="1043485" y="4891883"/>
                <a:ext cx="1799954" cy="1201495"/>
              </a:xfrm>
              <a:prstGeom prst="straightConnector1">
                <a:avLst/>
              </a:prstGeom>
              <a:ln w="317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テキスト ボックス 20"/>
              <p:cNvSpPr txBox="1">
                <a:spLocks noChangeArrowheads="1"/>
              </p:cNvSpPr>
              <p:nvPr/>
            </p:nvSpPr>
            <p:spPr bwMode="auto">
              <a:xfrm>
                <a:off x="2756598" y="4478423"/>
                <a:ext cx="2016224" cy="691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800" b="1" dirty="0" smtClean="0">
                    <a:solidFill>
                      <a:srgbClr val="0070C0"/>
                    </a:solidFill>
                    <a:latin typeface="Calibri" pitchFamily="34" charset="0"/>
                  </a:rPr>
                  <a:t>Carbon</a:t>
                </a:r>
                <a:endParaRPr lang="ja-JP" altLang="en-US" sz="1800" b="1" dirty="0">
                  <a:solidFill>
                    <a:srgbClr val="0070C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26" name="正方形/長方形 25"/>
          <p:cNvSpPr/>
          <p:nvPr/>
        </p:nvSpPr>
        <p:spPr>
          <a:xfrm>
            <a:off x="6092725" y="2693791"/>
            <a:ext cx="1042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alibri" pitchFamily="34" charset="0"/>
              </a:rPr>
              <a:t>SEM-EDX</a:t>
            </a:r>
            <a:endParaRPr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261294" y="3294943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No oxidization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is observed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5095" y="1596193"/>
            <a:ext cx="3624408" cy="297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テキスト ボックス 21"/>
          <p:cNvSpPr txBox="1">
            <a:spLocks noChangeArrowheads="1"/>
          </p:cNvSpPr>
          <p:nvPr/>
        </p:nvSpPr>
        <p:spPr bwMode="auto">
          <a:xfrm>
            <a:off x="2184859" y="2473883"/>
            <a:ext cx="2714644" cy="646331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800" dirty="0" smtClean="0">
                <a:latin typeface="Calibri" pitchFamily="34" charset="0"/>
              </a:rPr>
              <a:t>Lower energy density </a:t>
            </a:r>
            <a:br>
              <a:rPr lang="en-US" altLang="ja-JP" sz="1800" dirty="0" smtClean="0">
                <a:latin typeface="Calibri" pitchFamily="34" charset="0"/>
              </a:rPr>
            </a:br>
            <a:r>
              <a:rPr lang="en-US" altLang="ja-JP" sz="1800" dirty="0" smtClean="0">
                <a:latin typeface="Calibri" pitchFamily="34" charset="0"/>
              </a:rPr>
              <a:t>is enough to activate  Ir</a:t>
            </a:r>
            <a:r>
              <a:rPr lang="en-US" altLang="ja-JP" sz="1800" baseline="-25000" dirty="0" smtClean="0">
                <a:latin typeface="Calibri" pitchFamily="34" charset="0"/>
              </a:rPr>
              <a:t>5</a:t>
            </a:r>
            <a:r>
              <a:rPr lang="en-US" altLang="ja-JP" sz="1800" dirty="0" smtClean="0">
                <a:latin typeface="Calibri" pitchFamily="34" charset="0"/>
              </a:rPr>
              <a:t>Ce</a:t>
            </a:r>
            <a:endParaRPr lang="ja-JP" altLang="en-US" sz="1800" dirty="0">
              <a:latin typeface="Calibri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438595" y="4711085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QE lifetime</a:t>
            </a:r>
            <a:endParaRPr kumimoji="1" lang="ja-JP" altLang="en-US" dirty="0"/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3010" y="5090742"/>
            <a:ext cx="3788577" cy="202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0103" y="4798553"/>
            <a:ext cx="2806824" cy="241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テキスト ボックス 32"/>
          <p:cNvSpPr txBox="1"/>
          <p:nvPr/>
        </p:nvSpPr>
        <p:spPr>
          <a:xfrm>
            <a:off x="5437718" y="4404357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QE Enhancement of </a:t>
            </a:r>
            <a:r>
              <a:rPr lang="en-US" altLang="ja-JP" dirty="0" err="1" smtClean="0"/>
              <a:t>IrCe</a:t>
            </a:r>
            <a:r>
              <a:rPr lang="en-US" altLang="ja-JP" dirty="0" smtClean="0"/>
              <a:t> cathode</a:t>
            </a:r>
            <a:endParaRPr kumimoji="1" lang="ja-JP" altLang="en-US" dirty="0"/>
          </a:p>
        </p:txBody>
      </p:sp>
      <p:pic>
        <p:nvPicPr>
          <p:cNvPr id="34" name="Picture 17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997159" y="5572668"/>
            <a:ext cx="1630510" cy="150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 Box 180"/>
          <p:cNvSpPr txBox="1">
            <a:spLocks noChangeAspect="1" noChangeArrowheads="1"/>
          </p:cNvSpPr>
          <p:nvPr/>
        </p:nvSpPr>
        <p:spPr bwMode="auto">
          <a:xfrm>
            <a:off x="9746463" y="6588674"/>
            <a:ext cx="928451" cy="52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r">
              <a:defRPr/>
            </a:pPr>
            <a:r>
              <a:rPr lang="en-US" altLang="ja-JP" sz="1400" dirty="0" smtClean="0">
                <a:solidFill>
                  <a:schemeClr val="bg1"/>
                </a:solidFill>
                <a:latin typeface="+mn-ea"/>
              </a:rPr>
              <a:t>Ir</a:t>
            </a:r>
            <a:r>
              <a:rPr lang="en-US" altLang="ja-JP" sz="1400" baseline="-25000" dirty="0" smtClean="0">
                <a:solidFill>
                  <a:schemeClr val="bg1"/>
                </a:solidFill>
                <a:latin typeface="+mn-ea"/>
              </a:rPr>
              <a:t>5</a:t>
            </a:r>
            <a:r>
              <a:rPr lang="en-US" altLang="ja-JP" sz="1400" dirty="0" smtClean="0">
                <a:solidFill>
                  <a:schemeClr val="bg1"/>
                </a:solidFill>
                <a:latin typeface="+mn-ea"/>
              </a:rPr>
              <a:t>Ce</a:t>
            </a:r>
            <a:br>
              <a:rPr lang="en-US" altLang="ja-JP" sz="1400" dirty="0" smtClean="0">
                <a:solidFill>
                  <a:schemeClr val="bg1"/>
                </a:solidFill>
                <a:latin typeface="+mn-ea"/>
              </a:rPr>
            </a:br>
            <a:r>
              <a:rPr lang="en-US" altLang="ja-JP" sz="1400" dirty="0" smtClean="0">
                <a:solidFill>
                  <a:schemeClr val="bg1"/>
                </a:solidFill>
                <a:latin typeface="+mn-ea"/>
              </a:rPr>
              <a:t>Cathode</a:t>
            </a:r>
            <a:endParaRPr lang="en-US" altLang="ja-JP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6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RF gun for low-emittance electron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9306153" y="985670"/>
            <a:ext cx="1277209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600" dirty="0" smtClean="0"/>
              <a:t>M. Yoshida</a:t>
            </a:r>
            <a:endParaRPr kumimoji="1" lang="ja-JP" alt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smtClean="0"/>
              <a:t>Energy spread reduction using temporal manipulation</a:t>
            </a:r>
            <a:endParaRPr lang="ja-JP" altLang="en-US" sz="28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72</a:t>
            </a:fld>
            <a:endParaRPr lang="en-US" altLang="ja-JP" dirty="0"/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3829" y="2131722"/>
            <a:ext cx="723900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5926599" y="3193602"/>
            <a:ext cx="14959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800" dirty="0" smtClean="0"/>
              <a:t>Gaussian</a:t>
            </a:r>
            <a:endParaRPr lang="ja-JP" altLang="en-US" sz="2800" dirty="0"/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7273615" y="5406686"/>
            <a:ext cx="11978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800" dirty="0" smtClean="0"/>
              <a:t>Square</a:t>
            </a:r>
            <a:endParaRPr lang="ja-JP" altLang="en-US" sz="2800" dirty="0"/>
          </a:p>
        </p:txBody>
      </p: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7436142" y="2727035"/>
            <a:ext cx="522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/>
              <a:t>5nC</a:t>
            </a:r>
          </a:p>
        </p:txBody>
      </p:sp>
      <p:sp>
        <p:nvSpPr>
          <p:cNvPr id="39" name="Text Box 9"/>
          <p:cNvSpPr txBox="1">
            <a:spLocks noChangeArrowheads="1"/>
          </p:cNvSpPr>
          <p:nvPr/>
        </p:nvSpPr>
        <p:spPr bwMode="auto">
          <a:xfrm>
            <a:off x="7806029" y="2741322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/>
              <a:t>10nC</a:t>
            </a:r>
          </a:p>
        </p:txBody>
      </p:sp>
      <p:sp>
        <p:nvSpPr>
          <p:cNvPr id="40" name="Text Box 10"/>
          <p:cNvSpPr txBox="1">
            <a:spLocks noChangeArrowheads="1"/>
          </p:cNvSpPr>
          <p:nvPr/>
        </p:nvSpPr>
        <p:spPr bwMode="auto">
          <a:xfrm>
            <a:off x="8568029" y="2207922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/>
              <a:t>15nC</a:t>
            </a:r>
          </a:p>
        </p:txBody>
      </p:sp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8568029" y="2557172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/>
              <a:t>20nC</a:t>
            </a:r>
          </a:p>
        </p:txBody>
      </p:sp>
      <p:sp>
        <p:nvSpPr>
          <p:cNvPr id="42" name="Text Box 12"/>
          <p:cNvSpPr txBox="1">
            <a:spLocks noChangeArrowheads="1"/>
          </p:cNvSpPr>
          <p:nvPr/>
        </p:nvSpPr>
        <p:spPr bwMode="auto">
          <a:xfrm>
            <a:off x="8720429" y="6094122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/>
              <a:t>20nC</a:t>
            </a:r>
          </a:p>
        </p:txBody>
      </p:sp>
      <p:sp>
        <p:nvSpPr>
          <p:cNvPr id="43" name="Text Box 13"/>
          <p:cNvSpPr txBox="1">
            <a:spLocks noChangeArrowheads="1"/>
          </p:cNvSpPr>
          <p:nvPr/>
        </p:nvSpPr>
        <p:spPr bwMode="auto">
          <a:xfrm>
            <a:off x="8720429" y="5865522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/>
              <a:t>15nC</a:t>
            </a:r>
          </a:p>
        </p:txBody>
      </p:sp>
      <p:sp>
        <p:nvSpPr>
          <p:cNvPr id="44" name="Text Box 14"/>
          <p:cNvSpPr txBox="1">
            <a:spLocks noChangeArrowheads="1"/>
          </p:cNvSpPr>
          <p:nvPr/>
        </p:nvSpPr>
        <p:spPr bwMode="auto">
          <a:xfrm>
            <a:off x="8720429" y="5636922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/>
              <a:t>10nC</a:t>
            </a:r>
          </a:p>
        </p:txBody>
      </p:sp>
      <p:sp>
        <p:nvSpPr>
          <p:cNvPr id="45" name="Text Box 15"/>
          <p:cNvSpPr txBox="1">
            <a:spLocks noChangeArrowheads="1"/>
          </p:cNvSpPr>
          <p:nvPr/>
        </p:nvSpPr>
        <p:spPr bwMode="auto">
          <a:xfrm>
            <a:off x="8644229" y="5408322"/>
            <a:ext cx="522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/>
              <a:t>5nC</a:t>
            </a:r>
          </a:p>
        </p:txBody>
      </p:sp>
      <p:sp>
        <p:nvSpPr>
          <p:cNvPr id="46" name="Oval 16"/>
          <p:cNvSpPr>
            <a:spLocks noChangeArrowheads="1"/>
          </p:cNvSpPr>
          <p:nvPr/>
        </p:nvSpPr>
        <p:spPr bwMode="auto">
          <a:xfrm>
            <a:off x="4758029" y="6322722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7" name="Oval 17"/>
          <p:cNvSpPr>
            <a:spLocks noChangeArrowheads="1"/>
          </p:cNvSpPr>
          <p:nvPr/>
        </p:nvSpPr>
        <p:spPr bwMode="auto">
          <a:xfrm>
            <a:off x="7120229" y="6170322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8" name="Text Box 18"/>
          <p:cNvSpPr txBox="1">
            <a:spLocks noChangeArrowheads="1"/>
          </p:cNvSpPr>
          <p:nvPr/>
        </p:nvSpPr>
        <p:spPr bwMode="auto">
          <a:xfrm>
            <a:off x="4453229" y="6627522"/>
            <a:ext cx="12441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5nC</a:t>
            </a:r>
            <a:r>
              <a:rPr lang="ja-JP" altLang="en-US" sz="1600" dirty="0" smtClean="0"/>
              <a:t> </a:t>
            </a:r>
            <a:r>
              <a:rPr lang="en-US" altLang="ja-JP" sz="1600" dirty="0" smtClean="0"/>
              <a:t>electron</a:t>
            </a:r>
            <a:endParaRPr lang="ja-JP" altLang="en-US" sz="1600" dirty="0"/>
          </a:p>
        </p:txBody>
      </p:sp>
      <p:sp>
        <p:nvSpPr>
          <p:cNvPr id="49" name="Text Box 19"/>
          <p:cNvSpPr txBox="1">
            <a:spLocks noChangeArrowheads="1"/>
          </p:cNvSpPr>
          <p:nvPr/>
        </p:nvSpPr>
        <p:spPr bwMode="auto">
          <a:xfrm>
            <a:off x="6443636" y="6627522"/>
            <a:ext cx="33486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15nC</a:t>
            </a:r>
          </a:p>
          <a:p>
            <a:r>
              <a:rPr lang="en-US" altLang="ja-JP" sz="1600" dirty="0" smtClean="0"/>
              <a:t>Primary beam for positron production</a:t>
            </a:r>
            <a:endParaRPr lang="en-US" altLang="ja-JP" sz="1600" dirty="0"/>
          </a:p>
        </p:txBody>
      </p:sp>
      <p:grpSp>
        <p:nvGrpSpPr>
          <p:cNvPr id="50" name="グループ化 40"/>
          <p:cNvGrpSpPr/>
          <p:nvPr/>
        </p:nvGrpSpPr>
        <p:grpSpPr>
          <a:xfrm>
            <a:off x="5697352" y="1897458"/>
            <a:ext cx="1626704" cy="1043487"/>
            <a:chOff x="4777871" y="908720"/>
            <a:chExt cx="1626704" cy="1043487"/>
          </a:xfrm>
        </p:grpSpPr>
        <p:cxnSp>
          <p:nvCxnSpPr>
            <p:cNvPr id="51" name="直線矢印コネクタ 50"/>
            <p:cNvCxnSpPr/>
            <p:nvPr/>
          </p:nvCxnSpPr>
          <p:spPr>
            <a:xfrm>
              <a:off x="4777871" y="1920859"/>
              <a:ext cx="157626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テキスト ボックス 51"/>
            <p:cNvSpPr txBox="1"/>
            <p:nvPr/>
          </p:nvSpPr>
          <p:spPr>
            <a:xfrm>
              <a:off x="6142965" y="1582875"/>
              <a:ext cx="2616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t</a:t>
              </a:r>
              <a:endParaRPr kumimoji="1" lang="ja-JP" altLang="en-US" dirty="0"/>
            </a:p>
          </p:txBody>
        </p:sp>
        <p:cxnSp>
          <p:nvCxnSpPr>
            <p:cNvPr id="53" name="直線矢印コネクタ 52"/>
            <p:cNvCxnSpPr/>
            <p:nvPr/>
          </p:nvCxnSpPr>
          <p:spPr>
            <a:xfrm flipH="1" flipV="1">
              <a:off x="4788024" y="908720"/>
              <a:ext cx="1" cy="102052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フリーフォーム 53"/>
            <p:cNvSpPr/>
            <p:nvPr/>
          </p:nvSpPr>
          <p:spPr>
            <a:xfrm>
              <a:off x="4802819" y="1188452"/>
              <a:ext cx="1251752" cy="726226"/>
            </a:xfrm>
            <a:custGeom>
              <a:avLst/>
              <a:gdLst>
                <a:gd name="connsiteX0" fmla="*/ 0 w 1251752"/>
                <a:gd name="connsiteY0" fmla="*/ 720247 h 726226"/>
                <a:gd name="connsiteX1" fmla="*/ 310719 w 1251752"/>
                <a:gd name="connsiteY1" fmla="*/ 720247 h 726226"/>
                <a:gd name="connsiteX2" fmla="*/ 461639 w 1251752"/>
                <a:gd name="connsiteY2" fmla="*/ 658103 h 726226"/>
                <a:gd name="connsiteX3" fmla="*/ 550416 w 1251752"/>
                <a:gd name="connsiteY3" fmla="*/ 391773 h 726226"/>
                <a:gd name="connsiteX4" fmla="*/ 674703 w 1251752"/>
                <a:gd name="connsiteY4" fmla="*/ 1156 h 726226"/>
                <a:gd name="connsiteX5" fmla="*/ 861134 w 1251752"/>
                <a:gd name="connsiteY5" fmla="*/ 524938 h 726226"/>
                <a:gd name="connsiteX6" fmla="*/ 932156 w 1251752"/>
                <a:gd name="connsiteY6" fmla="*/ 658103 h 726226"/>
                <a:gd name="connsiteX7" fmla="*/ 1029810 w 1251752"/>
                <a:gd name="connsiteY7" fmla="*/ 720247 h 726226"/>
                <a:gd name="connsiteX8" fmla="*/ 1127464 w 1251752"/>
                <a:gd name="connsiteY8" fmla="*/ 720247 h 726226"/>
                <a:gd name="connsiteX9" fmla="*/ 1251752 w 1251752"/>
                <a:gd name="connsiteY9" fmla="*/ 720247 h 72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1752" h="726226">
                  <a:moveTo>
                    <a:pt x="0" y="720247"/>
                  </a:moveTo>
                  <a:cubicBezTo>
                    <a:pt x="116889" y="725425"/>
                    <a:pt x="233779" y="730604"/>
                    <a:pt x="310719" y="720247"/>
                  </a:cubicBezTo>
                  <a:cubicBezTo>
                    <a:pt x="387659" y="709890"/>
                    <a:pt x="421690" y="712849"/>
                    <a:pt x="461639" y="658103"/>
                  </a:cubicBezTo>
                  <a:cubicBezTo>
                    <a:pt x="501588" y="603357"/>
                    <a:pt x="514905" y="501264"/>
                    <a:pt x="550416" y="391773"/>
                  </a:cubicBezTo>
                  <a:cubicBezTo>
                    <a:pt x="585927" y="282282"/>
                    <a:pt x="622917" y="-21038"/>
                    <a:pt x="674703" y="1156"/>
                  </a:cubicBezTo>
                  <a:cubicBezTo>
                    <a:pt x="726489" y="23350"/>
                    <a:pt x="818225" y="415447"/>
                    <a:pt x="861134" y="524938"/>
                  </a:cubicBezTo>
                  <a:cubicBezTo>
                    <a:pt x="904043" y="634429"/>
                    <a:pt x="904043" y="625552"/>
                    <a:pt x="932156" y="658103"/>
                  </a:cubicBezTo>
                  <a:cubicBezTo>
                    <a:pt x="960269" y="690654"/>
                    <a:pt x="997259" y="709890"/>
                    <a:pt x="1029810" y="720247"/>
                  </a:cubicBezTo>
                  <a:cubicBezTo>
                    <a:pt x="1062361" y="730604"/>
                    <a:pt x="1127464" y="720247"/>
                    <a:pt x="1127464" y="720247"/>
                  </a:cubicBezTo>
                  <a:lnTo>
                    <a:pt x="1251752" y="720247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5" name="グループ化 39"/>
          <p:cNvGrpSpPr/>
          <p:nvPr/>
        </p:nvGrpSpPr>
        <p:grpSpPr>
          <a:xfrm>
            <a:off x="7557326" y="4372401"/>
            <a:ext cx="1626704" cy="1043487"/>
            <a:chOff x="6637845" y="3383663"/>
            <a:chExt cx="1626704" cy="1043487"/>
          </a:xfrm>
        </p:grpSpPr>
        <p:cxnSp>
          <p:nvCxnSpPr>
            <p:cNvPr id="56" name="直線矢印コネクタ 55"/>
            <p:cNvCxnSpPr/>
            <p:nvPr/>
          </p:nvCxnSpPr>
          <p:spPr>
            <a:xfrm>
              <a:off x="6637845" y="4395802"/>
              <a:ext cx="157626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テキスト ボックス 56"/>
            <p:cNvSpPr txBox="1"/>
            <p:nvPr/>
          </p:nvSpPr>
          <p:spPr>
            <a:xfrm>
              <a:off x="8002939" y="4057818"/>
              <a:ext cx="2616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t</a:t>
              </a:r>
              <a:endParaRPr kumimoji="1" lang="ja-JP" altLang="en-US" dirty="0"/>
            </a:p>
          </p:txBody>
        </p:sp>
        <p:cxnSp>
          <p:nvCxnSpPr>
            <p:cNvPr id="58" name="直線矢印コネクタ 57"/>
            <p:cNvCxnSpPr/>
            <p:nvPr/>
          </p:nvCxnSpPr>
          <p:spPr>
            <a:xfrm flipH="1" flipV="1">
              <a:off x="6647998" y="3383663"/>
              <a:ext cx="1" cy="102052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/>
            <p:cNvCxnSpPr/>
            <p:nvPr/>
          </p:nvCxnSpPr>
          <p:spPr>
            <a:xfrm flipV="1">
              <a:off x="7198492" y="3789040"/>
              <a:ext cx="0" cy="60676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/>
            <p:cNvCxnSpPr/>
            <p:nvPr/>
          </p:nvCxnSpPr>
          <p:spPr>
            <a:xfrm flipV="1">
              <a:off x="7639852" y="3799152"/>
              <a:ext cx="0" cy="60676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/>
            <p:cNvCxnSpPr/>
            <p:nvPr/>
          </p:nvCxnSpPr>
          <p:spPr>
            <a:xfrm>
              <a:off x="7198492" y="3799152"/>
              <a:ext cx="45005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テキスト ボックス 61"/>
          <p:cNvSpPr txBox="1"/>
          <p:nvPr/>
        </p:nvSpPr>
        <p:spPr>
          <a:xfrm>
            <a:off x="1747065" y="1212869"/>
            <a:ext cx="6765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Energy spread of 0.1% is required for </a:t>
            </a:r>
            <a:r>
              <a:rPr lang="en-US" altLang="ja-JP" dirty="0" err="1" smtClean="0"/>
              <a:t>SuperKEKB</a:t>
            </a:r>
            <a:r>
              <a:rPr lang="en-US" altLang="ja-JP" dirty="0" smtClean="0"/>
              <a:t> synchrotron injection.</a:t>
            </a:r>
            <a:endParaRPr kumimoji="1" lang="ja-JP" altLang="en-US" dirty="0"/>
          </a:p>
        </p:txBody>
      </p:sp>
      <p:sp>
        <p:nvSpPr>
          <p:cNvPr id="63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RF gun for low-emittance electron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9306153" y="985670"/>
            <a:ext cx="1277209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600" dirty="0" smtClean="0"/>
              <a:t>M. Yoshida</a:t>
            </a:r>
            <a:endParaRPr kumimoji="1" lang="ja-JP" alt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385764"/>
            <a:ext cx="8284215" cy="434976"/>
          </a:xfrm>
        </p:spPr>
        <p:txBody>
          <a:bodyPr/>
          <a:lstStyle/>
          <a:p>
            <a:r>
              <a:rPr lang="en-US" altLang="ja-JP" sz="3200" dirty="0" smtClean="0"/>
              <a:t>Properties of laser medium</a:t>
            </a:r>
            <a:endParaRPr lang="ja-JP" altLang="en-US" sz="32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73</a:t>
            </a:fld>
            <a:endParaRPr lang="en-US" altLang="ja-JP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357498" y="1271589"/>
            <a:ext cx="928459" cy="5232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LD Pump</a:t>
            </a:r>
            <a:endParaRPr lang="en-US" altLang="ja-JP" sz="1600" dirty="0"/>
          </a:p>
          <a:p>
            <a:r>
              <a:rPr lang="en-US" altLang="ja-JP" sz="1200" dirty="0"/>
              <a:t>(808nm)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548453" y="1298161"/>
            <a:ext cx="841128" cy="5232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u="sng" dirty="0"/>
              <a:t>Nd:YVO4</a:t>
            </a:r>
          </a:p>
          <a:p>
            <a:r>
              <a:rPr lang="en-US" altLang="ja-JP" sz="1400" u="sng" dirty="0" err="1" smtClean="0"/>
              <a:t>Nd:YAG</a:t>
            </a:r>
            <a:endParaRPr lang="en-US" altLang="ja-JP" sz="1400" u="sng" dirty="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650615" y="1252787"/>
            <a:ext cx="1472511" cy="6463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1200" dirty="0" smtClean="0"/>
              <a:t>SHG(532nm) </a:t>
            </a:r>
            <a:r>
              <a:rPr lang="en-US" altLang="ja-JP" sz="1200" dirty="0" smtClean="0">
                <a:solidFill>
                  <a:srgbClr val="FF0000"/>
                </a:solidFill>
              </a:rPr>
              <a:t>40%</a:t>
            </a:r>
          </a:p>
          <a:p>
            <a:r>
              <a:rPr lang="en-US" altLang="ja-JP" sz="1200" dirty="0" smtClean="0"/>
              <a:t>FHG(266nm) </a:t>
            </a:r>
            <a:r>
              <a:rPr lang="en-US" altLang="ja-JP" sz="1200" dirty="0" smtClean="0">
                <a:solidFill>
                  <a:srgbClr val="FF0000"/>
                </a:solidFill>
              </a:rPr>
              <a:t>20%</a:t>
            </a:r>
          </a:p>
          <a:p>
            <a:r>
              <a:rPr lang="en-US" altLang="ja-JP" sz="1200" dirty="0" smtClean="0"/>
              <a:t>5HG(213nm)   </a:t>
            </a:r>
            <a:r>
              <a:rPr lang="en-US" altLang="ja-JP" sz="1200" dirty="0" smtClean="0">
                <a:solidFill>
                  <a:srgbClr val="FF0000"/>
                </a:solidFill>
              </a:rPr>
              <a:t>3%</a:t>
            </a:r>
            <a:r>
              <a:rPr lang="en-US" altLang="ja-JP" sz="1200" dirty="0" smtClean="0"/>
              <a:t> </a:t>
            </a:r>
            <a:endParaRPr lang="en-US" altLang="ja-JP" sz="1200" dirty="0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377803" y="859840"/>
            <a:ext cx="16906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</a:rPr>
              <a:t>τ</a:t>
            </a:r>
            <a:r>
              <a:rPr lang="ja-JP" altLang="en-US" sz="1600" b="1" dirty="0">
                <a:solidFill>
                  <a:srgbClr val="FF0000"/>
                </a:solidFill>
              </a:rPr>
              <a:t>～</a:t>
            </a:r>
            <a:r>
              <a:rPr lang="en-US" altLang="ja-JP" sz="1600" b="1" dirty="0">
                <a:solidFill>
                  <a:srgbClr val="FF0000"/>
                </a:solidFill>
              </a:rPr>
              <a:t>200μs, 40%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469368" y="820739"/>
            <a:ext cx="11400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u="sng" dirty="0" err="1" smtClean="0"/>
              <a:t>Nd</a:t>
            </a:r>
            <a:r>
              <a:rPr lang="en-US" altLang="ja-JP" b="1" u="sng" dirty="0" smtClean="0"/>
              <a:t>-doped</a:t>
            </a:r>
            <a:endParaRPr lang="ja-JP" altLang="en-US" b="1" u="sng" dirty="0"/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458255" y="2188891"/>
            <a:ext cx="1107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u="sng" dirty="0" err="1" smtClean="0"/>
              <a:t>Yb</a:t>
            </a:r>
            <a:r>
              <a:rPr lang="en-US" altLang="ja-JP" b="1" u="sng" dirty="0" smtClean="0"/>
              <a:t>-doped</a:t>
            </a:r>
            <a:endParaRPr lang="ja-JP" altLang="en-US" b="1" u="sng" dirty="0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461430" y="3769473"/>
            <a:ext cx="10342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u="sng" dirty="0" smtClean="0"/>
              <a:t>Ti-doped</a:t>
            </a:r>
            <a:endParaRPr lang="ja-JP" altLang="en-US" b="1" u="sng" dirty="0"/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3351935" y="2908971"/>
            <a:ext cx="1011815" cy="5232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LD Pump</a:t>
            </a:r>
            <a:endParaRPr lang="en-US" altLang="ja-JP" sz="1600" dirty="0"/>
          </a:p>
          <a:p>
            <a:r>
              <a:rPr lang="en-US" altLang="ja-JP" sz="1200" dirty="0" smtClean="0"/>
              <a:t>(941/976nm</a:t>
            </a:r>
            <a:r>
              <a:rPr lang="en-US" altLang="ja-JP" sz="1200" dirty="0"/>
              <a:t>)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4532687" y="2854824"/>
            <a:ext cx="795539" cy="7386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u="sng" dirty="0" err="1"/>
              <a:t>Yb</a:t>
            </a:r>
            <a:r>
              <a:rPr lang="en-US" altLang="ja-JP" sz="1400" u="sng" dirty="0"/>
              <a:t>-glass</a:t>
            </a:r>
          </a:p>
          <a:p>
            <a:r>
              <a:rPr lang="en-US" altLang="ja-JP" sz="1400" u="sng" dirty="0" err="1"/>
              <a:t>Yb:YAG</a:t>
            </a:r>
            <a:endParaRPr lang="en-US" altLang="ja-JP" sz="1400" u="sng" dirty="0"/>
          </a:p>
          <a:p>
            <a:r>
              <a:rPr lang="en-US" altLang="ja-JP" sz="1400" u="sng" dirty="0" err="1" smtClean="0"/>
              <a:t>Yb:BOYS</a:t>
            </a:r>
            <a:endParaRPr lang="en-US" altLang="ja-JP" sz="1400" u="sng" dirty="0"/>
          </a:p>
        </p:txBody>
      </p:sp>
      <p:sp>
        <p:nvSpPr>
          <p:cNvPr id="15" name="AutoShape 23"/>
          <p:cNvSpPr>
            <a:spLocks noChangeArrowheads="1"/>
          </p:cNvSpPr>
          <p:nvPr/>
        </p:nvSpPr>
        <p:spPr bwMode="auto">
          <a:xfrm>
            <a:off x="4305795" y="1423989"/>
            <a:ext cx="2286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" name="AutoShape 24"/>
          <p:cNvSpPr>
            <a:spLocks noChangeArrowheads="1"/>
          </p:cNvSpPr>
          <p:nvPr/>
        </p:nvSpPr>
        <p:spPr bwMode="auto">
          <a:xfrm>
            <a:off x="5426732" y="1469708"/>
            <a:ext cx="209643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" name="AutoShape 26"/>
          <p:cNvSpPr>
            <a:spLocks noChangeArrowheads="1"/>
          </p:cNvSpPr>
          <p:nvPr/>
        </p:nvSpPr>
        <p:spPr bwMode="auto">
          <a:xfrm>
            <a:off x="4288039" y="3023099"/>
            <a:ext cx="2286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8" name="AutoShape 27"/>
          <p:cNvSpPr>
            <a:spLocks noChangeArrowheads="1"/>
          </p:cNvSpPr>
          <p:nvPr/>
        </p:nvSpPr>
        <p:spPr bwMode="auto">
          <a:xfrm>
            <a:off x="5370594" y="3023099"/>
            <a:ext cx="237083" cy="304800"/>
          </a:xfrm>
          <a:prstGeom prst="rightArrow">
            <a:avLst>
              <a:gd name="adj1" fmla="val 50000"/>
              <a:gd name="adj2" fmla="val 2513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" name="Text Box 29"/>
          <p:cNvSpPr txBox="1">
            <a:spLocks noChangeArrowheads="1"/>
          </p:cNvSpPr>
          <p:nvPr/>
        </p:nvSpPr>
        <p:spPr bwMode="auto">
          <a:xfrm>
            <a:off x="5210708" y="1900859"/>
            <a:ext cx="6842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/>
              <a:t>1064nm</a:t>
            </a:r>
          </a:p>
        </p:txBody>
      </p:sp>
      <p:sp>
        <p:nvSpPr>
          <p:cNvPr id="20" name="Text Box 30"/>
          <p:cNvSpPr txBox="1">
            <a:spLocks noChangeArrowheads="1"/>
          </p:cNvSpPr>
          <p:nvPr/>
        </p:nvSpPr>
        <p:spPr bwMode="auto">
          <a:xfrm>
            <a:off x="4074298" y="1801142"/>
            <a:ext cx="6238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808nm</a:t>
            </a:r>
            <a:endParaRPr lang="en-US" altLang="ja-JP" sz="1200" dirty="0"/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3711975" y="3386850"/>
            <a:ext cx="9188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941/976nm</a:t>
            </a:r>
            <a:endParaRPr lang="en-US" altLang="ja-JP" sz="1200" dirty="0"/>
          </a:p>
        </p:txBody>
      </p:sp>
      <p:sp>
        <p:nvSpPr>
          <p:cNvPr id="22" name="Text Box 32"/>
          <p:cNvSpPr txBox="1">
            <a:spLocks noChangeArrowheads="1"/>
          </p:cNvSpPr>
          <p:nvPr/>
        </p:nvSpPr>
        <p:spPr bwMode="auto">
          <a:xfrm>
            <a:off x="5324132" y="3426422"/>
            <a:ext cx="6842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/>
              <a:t>1040nm</a:t>
            </a:r>
          </a:p>
        </p:txBody>
      </p:sp>
      <p:sp>
        <p:nvSpPr>
          <p:cNvPr id="23" name="Text Box 50"/>
          <p:cNvSpPr txBox="1">
            <a:spLocks noChangeArrowheads="1"/>
          </p:cNvSpPr>
          <p:nvPr/>
        </p:nvSpPr>
        <p:spPr bwMode="auto">
          <a:xfrm>
            <a:off x="4302902" y="2514045"/>
            <a:ext cx="14382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</a:rPr>
              <a:t>τ</a:t>
            </a:r>
            <a:r>
              <a:rPr lang="ja-JP" altLang="en-US" sz="1600" b="1" dirty="0">
                <a:solidFill>
                  <a:srgbClr val="FF0000"/>
                </a:solidFill>
              </a:rPr>
              <a:t>～</a:t>
            </a:r>
            <a:r>
              <a:rPr lang="en-US" altLang="ja-JP" sz="1600" b="1" u="sng" dirty="0">
                <a:solidFill>
                  <a:srgbClr val="FF0000"/>
                </a:solidFill>
              </a:rPr>
              <a:t>900μs</a:t>
            </a:r>
            <a:r>
              <a:rPr lang="en-US" altLang="ja-JP" sz="1600" b="1" dirty="0">
                <a:solidFill>
                  <a:srgbClr val="FF0000"/>
                </a:solidFill>
              </a:rPr>
              <a:t>, 40%</a:t>
            </a:r>
          </a:p>
        </p:txBody>
      </p:sp>
      <p:sp>
        <p:nvSpPr>
          <p:cNvPr id="24" name="Text Box 51"/>
          <p:cNvSpPr txBox="1">
            <a:spLocks noChangeArrowheads="1"/>
          </p:cNvSpPr>
          <p:nvPr/>
        </p:nvSpPr>
        <p:spPr bwMode="auto">
          <a:xfrm>
            <a:off x="1570012" y="4132455"/>
            <a:ext cx="719137" cy="466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/>
              <a:t>Pump</a:t>
            </a:r>
          </a:p>
          <a:p>
            <a:r>
              <a:rPr lang="en-US" altLang="ja-JP" sz="1200"/>
              <a:t>(808nm)</a:t>
            </a:r>
          </a:p>
        </p:txBody>
      </p:sp>
      <p:sp>
        <p:nvSpPr>
          <p:cNvPr id="25" name="Text Box 52"/>
          <p:cNvSpPr txBox="1">
            <a:spLocks noChangeArrowheads="1"/>
          </p:cNvSpPr>
          <p:nvPr/>
        </p:nvSpPr>
        <p:spPr bwMode="auto">
          <a:xfrm>
            <a:off x="2528863" y="4192780"/>
            <a:ext cx="696812" cy="2769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lIns="36000" rIns="36000">
            <a:spAutoFit/>
          </a:bodyPr>
          <a:lstStyle/>
          <a:p>
            <a:r>
              <a:rPr lang="en-US" altLang="ja-JP" sz="1200" dirty="0" err="1" smtClean="0"/>
              <a:t>Nd:YAG</a:t>
            </a:r>
            <a:endParaRPr lang="en-US" altLang="ja-JP" sz="1200" dirty="0" smtClean="0"/>
          </a:p>
        </p:txBody>
      </p:sp>
      <p:sp>
        <p:nvSpPr>
          <p:cNvPr id="26" name="Text Box 53"/>
          <p:cNvSpPr txBox="1">
            <a:spLocks noChangeArrowheads="1"/>
          </p:cNvSpPr>
          <p:nvPr/>
        </p:nvSpPr>
        <p:spPr bwMode="auto">
          <a:xfrm>
            <a:off x="3511895" y="4192780"/>
            <a:ext cx="541872" cy="2769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1200" dirty="0"/>
              <a:t>SHG</a:t>
            </a:r>
          </a:p>
        </p:txBody>
      </p:sp>
      <p:sp>
        <p:nvSpPr>
          <p:cNvPr id="27" name="Text Box 54"/>
          <p:cNvSpPr txBox="1">
            <a:spLocks noChangeArrowheads="1"/>
          </p:cNvSpPr>
          <p:nvPr/>
        </p:nvSpPr>
        <p:spPr bwMode="auto">
          <a:xfrm>
            <a:off x="3578569" y="3929255"/>
            <a:ext cx="59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</a:rPr>
              <a:t>40%</a:t>
            </a:r>
          </a:p>
        </p:txBody>
      </p:sp>
      <p:sp>
        <p:nvSpPr>
          <p:cNvPr id="28" name="AutoShape 55"/>
          <p:cNvSpPr>
            <a:spLocks noChangeArrowheads="1"/>
          </p:cNvSpPr>
          <p:nvPr/>
        </p:nvSpPr>
        <p:spPr bwMode="auto">
          <a:xfrm>
            <a:off x="2289149" y="4189665"/>
            <a:ext cx="2286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" name="AutoShape 56"/>
          <p:cNvSpPr>
            <a:spLocks noChangeArrowheads="1"/>
          </p:cNvSpPr>
          <p:nvPr/>
        </p:nvSpPr>
        <p:spPr bwMode="auto">
          <a:xfrm>
            <a:off x="3257307" y="4198543"/>
            <a:ext cx="2286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" name="Text Box 57"/>
          <p:cNvSpPr txBox="1">
            <a:spLocks noChangeArrowheads="1"/>
          </p:cNvSpPr>
          <p:nvPr/>
        </p:nvSpPr>
        <p:spPr bwMode="auto">
          <a:xfrm>
            <a:off x="2965438" y="4419518"/>
            <a:ext cx="6842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/>
              <a:t>1064nm</a:t>
            </a:r>
          </a:p>
        </p:txBody>
      </p:sp>
      <p:sp>
        <p:nvSpPr>
          <p:cNvPr id="31" name="Text Box 58"/>
          <p:cNvSpPr txBox="1">
            <a:spLocks noChangeArrowheads="1"/>
          </p:cNvSpPr>
          <p:nvPr/>
        </p:nvSpPr>
        <p:spPr bwMode="auto">
          <a:xfrm>
            <a:off x="2255810" y="4391202"/>
            <a:ext cx="6238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808nm</a:t>
            </a:r>
            <a:endParaRPr lang="en-US" altLang="ja-JP" sz="1200" dirty="0"/>
          </a:p>
        </p:txBody>
      </p:sp>
      <p:sp>
        <p:nvSpPr>
          <p:cNvPr id="32" name="Text Box 59"/>
          <p:cNvSpPr txBox="1">
            <a:spLocks noChangeArrowheads="1"/>
          </p:cNvSpPr>
          <p:nvPr/>
        </p:nvSpPr>
        <p:spPr bwMode="auto">
          <a:xfrm>
            <a:off x="4335864" y="4181667"/>
            <a:ext cx="1031875" cy="3143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/>
              <a:t>Ti:Sapphire</a:t>
            </a:r>
          </a:p>
        </p:txBody>
      </p:sp>
      <p:sp>
        <p:nvSpPr>
          <p:cNvPr id="33" name="AutoShape 64"/>
          <p:cNvSpPr>
            <a:spLocks noChangeArrowheads="1"/>
          </p:cNvSpPr>
          <p:nvPr/>
        </p:nvSpPr>
        <p:spPr bwMode="auto">
          <a:xfrm>
            <a:off x="4094213" y="4194367"/>
            <a:ext cx="2286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" name="AutoShape 65"/>
          <p:cNvSpPr>
            <a:spLocks noChangeArrowheads="1"/>
          </p:cNvSpPr>
          <p:nvPr/>
        </p:nvSpPr>
        <p:spPr bwMode="auto">
          <a:xfrm>
            <a:off x="5421508" y="4188347"/>
            <a:ext cx="2286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" name="Text Box 67"/>
          <p:cNvSpPr txBox="1">
            <a:spLocks noChangeArrowheads="1"/>
          </p:cNvSpPr>
          <p:nvPr/>
        </p:nvSpPr>
        <p:spPr bwMode="auto">
          <a:xfrm>
            <a:off x="4044397" y="4469358"/>
            <a:ext cx="6238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532nm</a:t>
            </a:r>
            <a:endParaRPr lang="en-US" altLang="ja-JP" sz="1200" dirty="0"/>
          </a:p>
        </p:txBody>
      </p:sp>
      <p:sp>
        <p:nvSpPr>
          <p:cNvPr id="36" name="Text Box 68"/>
          <p:cNvSpPr txBox="1">
            <a:spLocks noChangeArrowheads="1"/>
          </p:cNvSpPr>
          <p:nvPr/>
        </p:nvSpPr>
        <p:spPr bwMode="auto">
          <a:xfrm>
            <a:off x="5118762" y="4460924"/>
            <a:ext cx="608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/>
              <a:t>800nm</a:t>
            </a:r>
          </a:p>
        </p:txBody>
      </p:sp>
      <p:sp>
        <p:nvSpPr>
          <p:cNvPr id="37" name="Text Box 77"/>
          <p:cNvSpPr txBox="1">
            <a:spLocks noChangeArrowheads="1"/>
          </p:cNvSpPr>
          <p:nvPr/>
        </p:nvSpPr>
        <p:spPr bwMode="auto">
          <a:xfrm>
            <a:off x="4275361" y="3663849"/>
            <a:ext cx="1487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</a:rPr>
              <a:t>τ</a:t>
            </a:r>
            <a:r>
              <a:rPr lang="ja-JP" altLang="en-US" sz="1600" b="1" dirty="0">
                <a:solidFill>
                  <a:srgbClr val="FF0000"/>
                </a:solidFill>
              </a:rPr>
              <a:t>～</a:t>
            </a:r>
            <a:r>
              <a:rPr lang="en-US" altLang="ja-JP" sz="1600" b="1" dirty="0">
                <a:solidFill>
                  <a:srgbClr val="FF0000"/>
                </a:solidFill>
              </a:rPr>
              <a:t>3μs, 40%</a:t>
            </a:r>
          </a:p>
        </p:txBody>
      </p:sp>
      <p:sp>
        <p:nvSpPr>
          <p:cNvPr id="38" name="Text Box 81"/>
          <p:cNvSpPr txBox="1">
            <a:spLocks noChangeArrowheads="1"/>
          </p:cNvSpPr>
          <p:nvPr/>
        </p:nvSpPr>
        <p:spPr bwMode="auto">
          <a:xfrm>
            <a:off x="2268512" y="3733992"/>
            <a:ext cx="16017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b="1" dirty="0" err="1">
                <a:solidFill>
                  <a:srgbClr val="FF0000"/>
                </a:solidFill>
              </a:rPr>
              <a:t>τ</a:t>
            </a:r>
            <a:r>
              <a:rPr lang="en-US" altLang="ja-JP" sz="1600" b="1" dirty="0">
                <a:solidFill>
                  <a:srgbClr val="FF0000"/>
                </a:solidFill>
              </a:rPr>
              <a:t>=200μs, 40%</a:t>
            </a:r>
          </a:p>
        </p:txBody>
      </p:sp>
      <p:sp>
        <p:nvSpPr>
          <p:cNvPr id="39" name="Rectangle 82"/>
          <p:cNvSpPr>
            <a:spLocks noChangeArrowheads="1"/>
          </p:cNvSpPr>
          <p:nvPr/>
        </p:nvSpPr>
        <p:spPr bwMode="auto">
          <a:xfrm>
            <a:off x="1508099" y="3834005"/>
            <a:ext cx="2586114" cy="838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" name="Text Box 86"/>
          <p:cNvSpPr txBox="1">
            <a:spLocks noChangeArrowheads="1"/>
          </p:cNvSpPr>
          <p:nvPr/>
        </p:nvSpPr>
        <p:spPr bwMode="auto">
          <a:xfrm>
            <a:off x="761974" y="1171577"/>
            <a:ext cx="263456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4-state laser is easy to operate.</a:t>
            </a:r>
            <a:endParaRPr lang="ja-JP" altLang="en-US" sz="1200" dirty="0"/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</a:t>
            </a:r>
            <a:r>
              <a:rPr lang="en-US" altLang="ja-JP" sz="1200" dirty="0" smtClean="0"/>
              <a:t> High power pump LD is available.</a:t>
            </a:r>
            <a:endParaRPr lang="en-US" altLang="ja-JP" sz="1200" dirty="0"/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Large crystal is available</a:t>
            </a:r>
            <a:endParaRPr lang="ja-JP" altLang="en-US" sz="1200" dirty="0"/>
          </a:p>
          <a:p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× </a:t>
            </a:r>
            <a:r>
              <a:rPr lang="en-US" altLang="ja-JP" sz="1200" dirty="0" smtClean="0"/>
              <a:t>Pulse width is determined by SESAM.</a:t>
            </a:r>
            <a:br>
              <a:rPr lang="en-US" altLang="ja-JP" sz="1200" dirty="0" smtClean="0"/>
            </a:br>
            <a:r>
              <a:rPr lang="en-US" altLang="ja-JP" sz="1200" dirty="0" smtClean="0"/>
              <a:t>     (Gaussian)</a:t>
            </a:r>
          </a:p>
        </p:txBody>
      </p:sp>
      <p:sp>
        <p:nvSpPr>
          <p:cNvPr id="41" name="Text Box 87"/>
          <p:cNvSpPr txBox="1">
            <a:spLocks noChangeArrowheads="1"/>
          </p:cNvSpPr>
          <p:nvPr/>
        </p:nvSpPr>
        <p:spPr bwMode="auto">
          <a:xfrm>
            <a:off x="800074" y="2521100"/>
            <a:ext cx="290656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Wide bandwidth =&gt; pulse shaping</a:t>
            </a:r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Long fluorescent time =&gt; High power</a:t>
            </a:r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Fiber laser oscillator =&gt; Stable</a:t>
            </a:r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Small state difference </a:t>
            </a:r>
          </a:p>
          <a:p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× ASE</a:t>
            </a:r>
          </a:p>
          <a:p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× Absorption</a:t>
            </a:r>
            <a:endParaRPr lang="ja-JP" altLang="en-US" sz="1200" dirty="0"/>
          </a:p>
        </p:txBody>
      </p:sp>
      <p:sp>
        <p:nvSpPr>
          <p:cNvPr id="42" name="Text Box 88"/>
          <p:cNvSpPr txBox="1">
            <a:spLocks noChangeArrowheads="1"/>
          </p:cNvSpPr>
          <p:nvPr/>
        </p:nvSpPr>
        <p:spPr bwMode="auto">
          <a:xfrm>
            <a:off x="850160" y="4637163"/>
            <a:ext cx="45394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Very wide bandwidth</a:t>
            </a:r>
            <a:endParaRPr lang="ja-JP" altLang="en-US" sz="1200" dirty="0"/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High breakdown threshold</a:t>
            </a:r>
          </a:p>
          <a:p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× </a:t>
            </a:r>
            <a:r>
              <a:rPr lang="en-US" altLang="ja-JP" sz="1200" dirty="0" smtClean="0"/>
              <a:t>Low cross section</a:t>
            </a:r>
            <a:endParaRPr lang="ja-JP" altLang="en-US" sz="1200" dirty="0"/>
          </a:p>
          <a:p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× </a:t>
            </a:r>
            <a:r>
              <a:rPr lang="en-US" altLang="ja-JP" sz="1200" dirty="0" smtClean="0"/>
              <a:t>Short fluorescent time =&gt;  Q-switched laser is required for pumping</a:t>
            </a:r>
            <a:endParaRPr lang="ja-JP" altLang="en-US" sz="1200" dirty="0"/>
          </a:p>
        </p:txBody>
      </p:sp>
      <p:sp>
        <p:nvSpPr>
          <p:cNvPr id="43" name="Text Box 89"/>
          <p:cNvSpPr txBox="1">
            <a:spLocks noChangeArrowheads="1"/>
          </p:cNvSpPr>
          <p:nvPr/>
        </p:nvSpPr>
        <p:spPr bwMode="auto">
          <a:xfrm>
            <a:off x="1691083" y="3834005"/>
            <a:ext cx="598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/>
              <a:t>Pump</a:t>
            </a:r>
          </a:p>
        </p:txBody>
      </p:sp>
      <p:sp>
        <p:nvSpPr>
          <p:cNvPr id="44" name="AutoShape 91"/>
          <p:cNvSpPr>
            <a:spLocks/>
          </p:cNvSpPr>
          <p:nvPr/>
        </p:nvSpPr>
        <p:spPr bwMode="auto">
          <a:xfrm>
            <a:off x="2814717" y="4915967"/>
            <a:ext cx="152400" cy="304800"/>
          </a:xfrm>
          <a:prstGeom prst="rightBrace">
            <a:avLst>
              <a:gd name="adj1" fmla="val 1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5" name="Text Box 92"/>
          <p:cNvSpPr txBox="1">
            <a:spLocks noChangeArrowheads="1"/>
          </p:cNvSpPr>
          <p:nvPr/>
        </p:nvSpPr>
        <p:spPr bwMode="auto">
          <a:xfrm>
            <a:off x="2907994" y="4915967"/>
            <a:ext cx="25499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TW laser is based on Ti-Sapphire</a:t>
            </a:r>
            <a:endParaRPr lang="ja-JP" altLang="en-US" sz="1400" dirty="0"/>
          </a:p>
        </p:txBody>
      </p:sp>
      <p:sp>
        <p:nvSpPr>
          <p:cNvPr id="46" name="Text Box 8"/>
          <p:cNvSpPr txBox="1">
            <a:spLocks noChangeArrowheads="1"/>
          </p:cNvSpPr>
          <p:nvPr/>
        </p:nvSpPr>
        <p:spPr bwMode="auto">
          <a:xfrm>
            <a:off x="5626599" y="2836963"/>
            <a:ext cx="1319592" cy="6463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SHG(520nm)</a:t>
            </a:r>
            <a:r>
              <a:rPr lang="ja-JP" altLang="en-US" sz="1200" dirty="0" smtClean="0"/>
              <a:t> </a:t>
            </a:r>
            <a:r>
              <a:rPr lang="en-US" altLang="ja-JP" sz="1200" dirty="0" smtClean="0">
                <a:solidFill>
                  <a:srgbClr val="FF0000"/>
                </a:solidFill>
              </a:rPr>
              <a:t>40%</a:t>
            </a:r>
          </a:p>
          <a:p>
            <a:r>
              <a:rPr lang="en-US" altLang="ja-JP" sz="1200" dirty="0" smtClean="0"/>
              <a:t>FHG(260nm) </a:t>
            </a:r>
            <a:r>
              <a:rPr lang="en-US" altLang="ja-JP" sz="1200" dirty="0" smtClean="0">
                <a:solidFill>
                  <a:srgbClr val="FF0000"/>
                </a:solidFill>
              </a:rPr>
              <a:t>20%</a:t>
            </a:r>
          </a:p>
          <a:p>
            <a:r>
              <a:rPr lang="en-US" altLang="ja-JP" sz="1200" dirty="0" smtClean="0"/>
              <a:t>5HG(208nm)   </a:t>
            </a:r>
            <a:r>
              <a:rPr lang="en-US" altLang="ja-JP" sz="1200" dirty="0" smtClean="0">
                <a:solidFill>
                  <a:srgbClr val="FF0000"/>
                </a:solidFill>
              </a:rPr>
              <a:t>3%</a:t>
            </a:r>
            <a:r>
              <a:rPr lang="en-US" altLang="ja-JP" sz="1200" dirty="0" smtClean="0"/>
              <a:t> </a:t>
            </a:r>
            <a:endParaRPr lang="en-US" altLang="ja-JP" sz="1200" dirty="0"/>
          </a:p>
        </p:txBody>
      </p:sp>
      <p:sp>
        <p:nvSpPr>
          <p:cNvPr id="47" name="Text Box 8"/>
          <p:cNvSpPr txBox="1">
            <a:spLocks noChangeArrowheads="1"/>
          </p:cNvSpPr>
          <p:nvPr/>
        </p:nvSpPr>
        <p:spPr bwMode="auto">
          <a:xfrm>
            <a:off x="5680568" y="3918824"/>
            <a:ext cx="1319592" cy="6463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SHG(400nm)</a:t>
            </a:r>
            <a:r>
              <a:rPr lang="ja-JP" altLang="en-US" sz="1200" dirty="0" smtClean="0"/>
              <a:t> </a:t>
            </a:r>
            <a:r>
              <a:rPr lang="en-US" altLang="ja-JP" sz="1200" dirty="0" smtClean="0">
                <a:solidFill>
                  <a:srgbClr val="FF0000"/>
                </a:solidFill>
              </a:rPr>
              <a:t>40%</a:t>
            </a:r>
          </a:p>
          <a:p>
            <a:r>
              <a:rPr lang="en-US" altLang="ja-JP" sz="1200" dirty="0" smtClean="0"/>
              <a:t>THG(266nm) </a:t>
            </a:r>
            <a:r>
              <a:rPr lang="en-US" altLang="ja-JP" sz="1200" dirty="0" smtClean="0">
                <a:solidFill>
                  <a:srgbClr val="FF0000"/>
                </a:solidFill>
              </a:rPr>
              <a:t>20%</a:t>
            </a:r>
          </a:p>
          <a:p>
            <a:r>
              <a:rPr lang="en-US" altLang="ja-JP" sz="1200" dirty="0" smtClean="0"/>
              <a:t>FHG(200nm) </a:t>
            </a:r>
            <a:r>
              <a:rPr lang="en-US" altLang="ja-JP" sz="1200" dirty="0" smtClean="0">
                <a:solidFill>
                  <a:srgbClr val="FF0000"/>
                </a:solidFill>
              </a:rPr>
              <a:t>10%</a:t>
            </a:r>
            <a:r>
              <a:rPr lang="en-US" altLang="ja-JP" sz="1200" dirty="0" smtClean="0"/>
              <a:t> </a:t>
            </a:r>
            <a:endParaRPr lang="en-US" altLang="ja-JP" sz="1200" dirty="0"/>
          </a:p>
        </p:txBody>
      </p:sp>
      <p:sp>
        <p:nvSpPr>
          <p:cNvPr id="48" name="角丸四角形 47"/>
          <p:cNvSpPr/>
          <p:nvPr/>
        </p:nvSpPr>
        <p:spPr>
          <a:xfrm>
            <a:off x="705395" y="2187240"/>
            <a:ext cx="6312521" cy="1513819"/>
          </a:xfrm>
          <a:prstGeom prst="round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9" name="Picture 102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2954" y="929996"/>
            <a:ext cx="2787182" cy="1584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右矢印 49"/>
          <p:cNvSpPr/>
          <p:nvPr/>
        </p:nvSpPr>
        <p:spPr>
          <a:xfrm>
            <a:off x="7123126" y="3093319"/>
            <a:ext cx="288032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7425892" y="3063684"/>
            <a:ext cx="2914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Best for Linac RF-Gun</a:t>
            </a:r>
            <a:endParaRPr kumimoji="1" lang="ja-JP" altLang="en-US" sz="2000" dirty="0"/>
          </a:p>
        </p:txBody>
      </p:sp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9257" y="4855840"/>
            <a:ext cx="3216351" cy="2373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テキスト ボックス 52"/>
          <p:cNvSpPr txBox="1"/>
          <p:nvPr/>
        </p:nvSpPr>
        <p:spPr>
          <a:xfrm>
            <a:off x="7262954" y="612463"/>
            <a:ext cx="2475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/>
              <a:t>Nd</a:t>
            </a:r>
            <a:r>
              <a:rPr kumimoji="1" lang="en-US" altLang="ja-JP" sz="1400" dirty="0" smtClean="0"/>
              <a:t> laser system  f</a:t>
            </a:r>
            <a:r>
              <a:rPr lang="en-US" altLang="ja-JP" sz="1400" dirty="0" smtClean="0"/>
              <a:t>or 3-2 RF-Gun</a:t>
            </a:r>
            <a:endParaRPr kumimoji="1" lang="ja-JP" altLang="en-US" sz="1400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5928309" y="4581673"/>
            <a:ext cx="2197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/>
              <a:t>Ti:Sapphire</a:t>
            </a:r>
            <a:r>
              <a:rPr kumimoji="1" lang="en-US" altLang="ja-JP" sz="1400" dirty="0" smtClean="0"/>
              <a:t> laser system.</a:t>
            </a:r>
            <a:endParaRPr kumimoji="1" lang="ja-JP" altLang="en-US" sz="1400" dirty="0"/>
          </a:p>
        </p:txBody>
      </p:sp>
      <p:pic>
        <p:nvPicPr>
          <p:cNvPr id="55" name="Picture 3" descr="C:\home\autocorrelator\autocollirator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1491" y="2038177"/>
            <a:ext cx="1199017" cy="83948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3467" y="5491219"/>
            <a:ext cx="3332307" cy="166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RF gun for low-emittance electron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A-1 RF gun results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74</a:t>
            </a:fld>
            <a:endParaRPr lang="en-US" altLang="ja-JP" dirty="0"/>
          </a:p>
        </p:txBody>
      </p:sp>
      <p:pic>
        <p:nvPicPr>
          <p:cNvPr id="5" name="Picture 3" descr="D:\home\SkyDrive\IPAC2014\x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1656" y="3506648"/>
            <a:ext cx="2981292" cy="208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home\SkyDrive\IPAC2014\y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3"/>
          <a:stretch/>
        </p:blipFill>
        <p:spPr bwMode="auto">
          <a:xfrm>
            <a:off x="7112947" y="3506213"/>
            <a:ext cx="2782926" cy="208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4737" y="1308028"/>
            <a:ext cx="571803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四角形吹き出し 7"/>
          <p:cNvSpPr/>
          <p:nvPr/>
        </p:nvSpPr>
        <p:spPr>
          <a:xfrm>
            <a:off x="890721" y="3170944"/>
            <a:ext cx="3117080" cy="2914529"/>
          </a:xfrm>
          <a:prstGeom prst="wedgeRectCallout">
            <a:avLst>
              <a:gd name="adj1" fmla="val -8465"/>
              <a:gd name="adj2" fmla="val -80468"/>
            </a:avLst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4737" y="3230455"/>
            <a:ext cx="2824896" cy="246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2741624" y="2741205"/>
            <a:ext cx="2177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A1 sector at KEK linac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808036"/>
              </p:ext>
            </p:extLst>
          </p:nvPr>
        </p:nvGraphicFramePr>
        <p:xfrm>
          <a:off x="1520933" y="6267288"/>
          <a:ext cx="803583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7915"/>
                <a:gridCol w="4017915"/>
              </a:tblGrid>
              <a:tr h="16674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x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y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166741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400" dirty="0" smtClean="0"/>
                        <a:t>32.7 </a:t>
                      </a:r>
                      <a:r>
                        <a:rPr lang="ja-JP" altLang="ja-JP" sz="2400" dirty="0" smtClean="0"/>
                        <a:t>±</a:t>
                      </a:r>
                      <a:r>
                        <a:rPr lang="en-US" altLang="ja-JP" sz="2400" dirty="0" smtClean="0"/>
                        <a:t>3.1</a:t>
                      </a:r>
                      <a:r>
                        <a:rPr lang="en-US" altLang="ja-JP" sz="2400" baseline="0" dirty="0" smtClean="0"/>
                        <a:t> </a:t>
                      </a:r>
                      <a:r>
                        <a:rPr lang="en-US" altLang="ja-JP" sz="2400" dirty="0" smtClean="0"/>
                        <a:t>mm-mrad 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400" dirty="0" smtClean="0"/>
                        <a:t>10.7 </a:t>
                      </a:r>
                      <a:r>
                        <a:rPr lang="ja-JP" altLang="ja-JP" sz="2400" dirty="0" smtClean="0"/>
                        <a:t>±</a:t>
                      </a:r>
                      <a:r>
                        <a:rPr lang="en-US" altLang="ja-JP" sz="2400" dirty="0" smtClean="0"/>
                        <a:t>1.4</a:t>
                      </a:r>
                      <a:r>
                        <a:rPr lang="en-US" altLang="ja-JP" sz="2400" baseline="0" dirty="0" smtClean="0"/>
                        <a:t>  </a:t>
                      </a:r>
                      <a:r>
                        <a:rPr lang="en-US" altLang="ja-JP" sz="2400" dirty="0" smtClean="0"/>
                        <a:t>mm-mrad</a:t>
                      </a:r>
                      <a:endParaRPr kumimoji="1" lang="ja-JP" alt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5168732" y="5609924"/>
            <a:ext cx="47182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Q-scan emittance measurement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21148" y="5777696"/>
            <a:ext cx="3430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beam size measurement for Q-scan </a:t>
            </a:r>
            <a:endParaRPr kumimoji="1" lang="ja-JP" altLang="en-US" sz="1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234553" y="2316139"/>
            <a:ext cx="1318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RF gun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26804" y="1654146"/>
            <a:ext cx="1855586" cy="141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7226804" y="992466"/>
            <a:ext cx="2326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5.6 </a:t>
            </a:r>
            <a:r>
              <a:rPr kumimoji="1" lang="en-US" altLang="ja-JP" dirty="0" err="1" smtClean="0"/>
              <a:t>nC</a:t>
            </a:r>
            <a:r>
              <a:rPr kumimoji="1" lang="en-US" altLang="ja-JP" dirty="0" smtClean="0"/>
              <a:t> bunch charge</a:t>
            </a:r>
            <a:br>
              <a:rPr kumimoji="1" lang="en-US" altLang="ja-JP" dirty="0" smtClean="0"/>
            </a:br>
            <a:r>
              <a:rPr lang="en-US" altLang="ja-JP" dirty="0"/>
              <a:t>w</a:t>
            </a:r>
            <a:r>
              <a:rPr lang="en-US" altLang="ja-JP" dirty="0" smtClean="0"/>
              <a:t>as observed.</a:t>
            </a:r>
            <a:endParaRPr kumimoji="1" lang="ja-JP" altLang="en-US" dirty="0"/>
          </a:p>
        </p:txBody>
      </p:sp>
      <p:cxnSp>
        <p:nvCxnSpPr>
          <p:cNvPr id="18" name="直線矢印コネクタ 17"/>
          <p:cNvCxnSpPr/>
          <p:nvPr/>
        </p:nvCxnSpPr>
        <p:spPr>
          <a:xfrm flipH="1">
            <a:off x="5431377" y="1925104"/>
            <a:ext cx="1795427" cy="24702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コンテンツ プレースホルダ 11"/>
          <p:cNvSpPr>
            <a:spLocks noGrp="1"/>
          </p:cNvSpPr>
          <p:nvPr>
            <p:ph idx="1"/>
          </p:nvPr>
        </p:nvSpPr>
        <p:spPr>
          <a:xfrm>
            <a:off x="5087938" y="6112576"/>
            <a:ext cx="5600700" cy="1020061"/>
          </a:xfrm>
        </p:spPr>
        <p:txBody>
          <a:bodyPr/>
          <a:lstStyle/>
          <a:p>
            <a:r>
              <a:rPr lang="en-US" altLang="ja-JP" sz="2000" dirty="0" smtClean="0"/>
              <a:t>5.6 nC / bunch was confirmed</a:t>
            </a:r>
          </a:p>
          <a:p>
            <a:r>
              <a:rPr lang="en-US" altLang="ja-JP" sz="2000" dirty="0" smtClean="0"/>
              <a:t>Next step: 50-Hz beam generation &amp;</a:t>
            </a:r>
            <a:br>
              <a:rPr lang="en-US" altLang="ja-JP" sz="2000" dirty="0" smtClean="0"/>
            </a:br>
            <a:r>
              <a:rPr lang="en-US" altLang="ja-JP" sz="2000" dirty="0" smtClean="0"/>
              <a:t>	Radiation control</a:t>
            </a:r>
            <a:endParaRPr lang="ja-JP" altLang="en-US" sz="2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75</a:t>
            </a:fld>
            <a:endParaRPr lang="en-US" altLang="ja-JP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7917" y="829217"/>
            <a:ext cx="3523488" cy="2642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図 13" descr="laser-20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" y="740092"/>
            <a:ext cx="4449763" cy="6435726"/>
          </a:xfrm>
          <a:prstGeom prst="rect">
            <a:avLst/>
          </a:prstGeom>
        </p:spPr>
      </p:pic>
      <p:sp>
        <p:nvSpPr>
          <p:cNvPr id="8" name="Text Box 180"/>
          <p:cNvSpPr txBox="1">
            <a:spLocks noChangeAspect="1" noChangeArrowheads="1"/>
          </p:cNvSpPr>
          <p:nvPr/>
        </p:nvSpPr>
        <p:spPr bwMode="auto">
          <a:xfrm>
            <a:off x="5092666" y="3549163"/>
            <a:ext cx="3622056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400" dirty="0" smtClean="0">
                <a:solidFill>
                  <a:schemeClr val="bg1"/>
                </a:solidFill>
                <a:latin typeface="+mn-ea"/>
              </a:rPr>
              <a:t>Quasi traveling wave side couple cavity</a:t>
            </a:r>
            <a:endParaRPr lang="en-US" altLang="ja-JP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Text Box 180"/>
          <p:cNvSpPr txBox="1">
            <a:spLocks noChangeAspect="1" noChangeArrowheads="1"/>
          </p:cNvSpPr>
          <p:nvPr/>
        </p:nvSpPr>
        <p:spPr bwMode="auto">
          <a:xfrm>
            <a:off x="6016307" y="3147801"/>
            <a:ext cx="2813583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400" dirty="0" smtClean="0">
                <a:solidFill>
                  <a:schemeClr val="bg1"/>
                </a:solidFill>
                <a:latin typeface="+mn-ea"/>
              </a:rPr>
              <a:t>Cascaded frequency doublers</a:t>
            </a:r>
            <a:endParaRPr lang="en-US" altLang="ja-JP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Text Box 180"/>
          <p:cNvSpPr txBox="1">
            <a:spLocks noChangeAspect="1" noChangeArrowheads="1"/>
          </p:cNvSpPr>
          <p:nvPr/>
        </p:nvSpPr>
        <p:spPr bwMode="auto">
          <a:xfrm>
            <a:off x="151036" y="3759084"/>
            <a:ext cx="3377840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400" dirty="0" smtClean="0">
                <a:solidFill>
                  <a:srgbClr val="000090"/>
                </a:solidFill>
              </a:rPr>
              <a:t>Yb fiber and Yb:YAG think disk laser</a:t>
            </a:r>
            <a:endParaRPr lang="en-US" altLang="ja-JP" sz="1400" dirty="0">
              <a:solidFill>
                <a:srgbClr val="000090"/>
              </a:solidFill>
            </a:endParaRPr>
          </a:p>
        </p:txBody>
      </p:sp>
      <p:sp>
        <p:nvSpPr>
          <p:cNvPr id="11" name="Text Box 180"/>
          <p:cNvSpPr txBox="1">
            <a:spLocks noChangeAspect="1" noChangeArrowheads="1"/>
          </p:cNvSpPr>
          <p:nvPr/>
        </p:nvSpPr>
        <p:spPr bwMode="auto">
          <a:xfrm>
            <a:off x="2955967" y="6893445"/>
            <a:ext cx="1998511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400" dirty="0" smtClean="0">
                <a:solidFill>
                  <a:srgbClr val="000090"/>
                </a:solidFill>
              </a:rPr>
              <a:t>Ir5Ce photo cathode</a:t>
            </a:r>
            <a:endParaRPr lang="en-US" altLang="ja-JP" sz="1400" dirty="0">
              <a:solidFill>
                <a:srgbClr val="000090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182563"/>
            <a:ext cx="10358438" cy="714375"/>
          </a:xfrm>
        </p:spPr>
        <p:txBody>
          <a:bodyPr/>
          <a:lstStyle/>
          <a:p>
            <a:r>
              <a:rPr lang="en-US" altLang="ja-JP" dirty="0" smtClean="0"/>
              <a:t>Photo cathode RF gun development</a:t>
            </a:r>
            <a:endParaRPr lang="ja-JP" altLang="en-US" dirty="0"/>
          </a:p>
        </p:txBody>
      </p:sp>
      <p:sp>
        <p:nvSpPr>
          <p:cNvPr id="16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RF gun for low-emittance electron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  <p:pic>
        <p:nvPicPr>
          <p:cNvPr id="18" name="図 17" descr="laser-jun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2978" y="3623376"/>
            <a:ext cx="3317240" cy="2489200"/>
          </a:xfrm>
          <a:prstGeom prst="rect">
            <a:avLst/>
          </a:prstGeom>
        </p:spPr>
      </p:pic>
      <p:sp>
        <p:nvSpPr>
          <p:cNvPr id="19" name="Text Box 180"/>
          <p:cNvSpPr txBox="1">
            <a:spLocks noChangeAspect="1" noChangeArrowheads="1"/>
          </p:cNvSpPr>
          <p:nvPr/>
        </p:nvSpPr>
        <p:spPr bwMode="auto">
          <a:xfrm>
            <a:off x="7108996" y="3605197"/>
            <a:ext cx="2621222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r">
              <a:defRPr/>
            </a:pPr>
            <a:r>
              <a:rPr lang="en-US" altLang="ja-JP" sz="1400" dirty="0" smtClean="0">
                <a:solidFill>
                  <a:schemeClr val="bg1"/>
                </a:solidFill>
                <a:latin typeface="+mn-ea"/>
              </a:rPr>
              <a:t>Part of multi-pass Amplifier</a:t>
            </a:r>
            <a:endParaRPr lang="en-US" altLang="ja-JP" sz="1400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 smtClean="0"/>
              <a:t>GU_A1 Laser Configuration as of Nov.2014</a:t>
            </a:r>
            <a:endParaRPr lang="ja-JP" altLang="en-US" sz="32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76</a:t>
            </a:fld>
            <a:endParaRPr lang="en-US" altLang="ja-JP" dirty="0"/>
          </a:p>
        </p:txBody>
      </p:sp>
      <p:pic>
        <p:nvPicPr>
          <p:cNvPr id="5" name="図 4" descr="laser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889" y="1936757"/>
            <a:ext cx="9144000" cy="4469584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7686074" y="2436046"/>
            <a:ext cx="1090030" cy="860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RF gun for low-emittance electron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 smtClean="0"/>
              <a:t>GU_A1 Laser Configuration as of Dec.2014</a:t>
            </a:r>
            <a:endParaRPr lang="ja-JP" altLang="en-US" sz="32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77</a:t>
            </a:fld>
            <a:endParaRPr lang="en-US" altLang="ja-JP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40" y="5286502"/>
            <a:ext cx="2438400" cy="1694180"/>
          </a:xfrm>
          <a:prstGeom prst="rect">
            <a:avLst/>
          </a:prstGeom>
        </p:spPr>
      </p:pic>
      <p:sp>
        <p:nvSpPr>
          <p:cNvPr id="6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RF gun for low-emittance electron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110" y="5456682"/>
            <a:ext cx="2438400" cy="149352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4609" y="5286502"/>
            <a:ext cx="2456180" cy="183388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3392" y="5279813"/>
            <a:ext cx="2481580" cy="161544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3392" y="3238818"/>
            <a:ext cx="2466340" cy="162306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379" y="3238818"/>
            <a:ext cx="2458720" cy="181610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805" y="3238818"/>
            <a:ext cx="2458720" cy="187706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06" y="3238818"/>
            <a:ext cx="2456180" cy="186182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5314" y="1100138"/>
            <a:ext cx="2456180" cy="181864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4310" y="1100138"/>
            <a:ext cx="2471420" cy="182880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646" y="1100138"/>
            <a:ext cx="2547620" cy="1960880"/>
          </a:xfrm>
          <a:prstGeom prst="rect">
            <a:avLst/>
          </a:prstGeom>
        </p:spPr>
      </p:pic>
      <p:sp>
        <p:nvSpPr>
          <p:cNvPr id="17" name="右矢印 16"/>
          <p:cNvSpPr/>
          <p:nvPr/>
        </p:nvSpPr>
        <p:spPr>
          <a:xfrm>
            <a:off x="3603756" y="1905000"/>
            <a:ext cx="146970" cy="112691"/>
          </a:xfrm>
          <a:prstGeom prst="rightArrow">
            <a:avLst>
              <a:gd name="adj1" fmla="val 27929"/>
              <a:gd name="adj2" fmla="val 52074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右矢印 17"/>
          <p:cNvSpPr/>
          <p:nvPr/>
        </p:nvSpPr>
        <p:spPr>
          <a:xfrm>
            <a:off x="6823796" y="1848654"/>
            <a:ext cx="146970" cy="112691"/>
          </a:xfrm>
          <a:prstGeom prst="rightArrow">
            <a:avLst>
              <a:gd name="adj1" fmla="val 27929"/>
              <a:gd name="adj2" fmla="val 52074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右矢印 18"/>
          <p:cNvSpPr/>
          <p:nvPr/>
        </p:nvSpPr>
        <p:spPr>
          <a:xfrm>
            <a:off x="2703850" y="4109254"/>
            <a:ext cx="146970" cy="112691"/>
          </a:xfrm>
          <a:prstGeom prst="rightArrow">
            <a:avLst>
              <a:gd name="adj1" fmla="val 27929"/>
              <a:gd name="adj2" fmla="val 52074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右矢印 19"/>
          <p:cNvSpPr/>
          <p:nvPr/>
        </p:nvSpPr>
        <p:spPr>
          <a:xfrm>
            <a:off x="5343525" y="4109254"/>
            <a:ext cx="146970" cy="112691"/>
          </a:xfrm>
          <a:prstGeom prst="rightArrow">
            <a:avLst>
              <a:gd name="adj1" fmla="val 27929"/>
              <a:gd name="adj2" fmla="val 52074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右矢印 20"/>
          <p:cNvSpPr/>
          <p:nvPr/>
        </p:nvSpPr>
        <p:spPr>
          <a:xfrm>
            <a:off x="7983200" y="4109254"/>
            <a:ext cx="146970" cy="112691"/>
          </a:xfrm>
          <a:prstGeom prst="rightArrow">
            <a:avLst>
              <a:gd name="adj1" fmla="val 27929"/>
              <a:gd name="adj2" fmla="val 52074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右矢印 21"/>
          <p:cNvSpPr/>
          <p:nvPr/>
        </p:nvSpPr>
        <p:spPr>
          <a:xfrm flipH="1">
            <a:off x="7963099" y="6090751"/>
            <a:ext cx="146970" cy="112691"/>
          </a:xfrm>
          <a:prstGeom prst="rightArrow">
            <a:avLst>
              <a:gd name="adj1" fmla="val 27929"/>
              <a:gd name="adj2" fmla="val 52074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右矢印 22"/>
          <p:cNvSpPr/>
          <p:nvPr/>
        </p:nvSpPr>
        <p:spPr>
          <a:xfrm flipH="1">
            <a:off x="5247351" y="6090751"/>
            <a:ext cx="146970" cy="112691"/>
          </a:xfrm>
          <a:prstGeom prst="rightArrow">
            <a:avLst>
              <a:gd name="adj1" fmla="val 27929"/>
              <a:gd name="adj2" fmla="val 52074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右矢印 23"/>
          <p:cNvSpPr/>
          <p:nvPr/>
        </p:nvSpPr>
        <p:spPr>
          <a:xfrm flipH="1">
            <a:off x="2624729" y="6090751"/>
            <a:ext cx="146970" cy="112691"/>
          </a:xfrm>
          <a:prstGeom prst="rightArrow">
            <a:avLst>
              <a:gd name="adj1" fmla="val 27929"/>
              <a:gd name="adj2" fmla="val 52074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 xmlns:p14="http://schemas.microsoft.com/office/powerpoint/2010/main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Photo cathode RF gun </a:t>
            </a:r>
            <a:r>
              <a:rPr lang="en-US" altLang="ja-JP" dirty="0" smtClean="0"/>
              <a:t>improvement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3200" dirty="0" smtClean="0"/>
              <a:t>Crucial for high-current low-emmittance beam</a:t>
            </a:r>
          </a:p>
          <a:p>
            <a:r>
              <a:rPr lang="en-US" altLang="ja-JP" sz="3200" dirty="0" smtClean="0"/>
              <a:t>New Ir5Ce cathode and new cavity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QTWSC were successful</a:t>
            </a:r>
          </a:p>
          <a:p>
            <a:r>
              <a:rPr lang="en-US" altLang="ja-JP" sz="3200" dirty="0" smtClean="0"/>
              <a:t>Basic features were confirmed at 2 ~ 5 Hz</a:t>
            </a:r>
          </a:p>
          <a:p>
            <a:r>
              <a:rPr lang="en-US" altLang="ja-JP" sz="3200" dirty="0" smtClean="0"/>
              <a:t>Expect beam parameter and stability performance at 50 Hz, with multi-pass amplifiers and cooling system</a:t>
            </a:r>
          </a:p>
          <a:p>
            <a:r>
              <a:rPr lang="en-US" altLang="ja-JP" sz="3200" dirty="0" smtClean="0"/>
              <a:t>Resolved the issue of oscillator synchronization</a:t>
            </a:r>
          </a:p>
          <a:p>
            <a:r>
              <a:rPr lang="en-US" altLang="ja-JP" sz="3200" dirty="0" smtClean="0"/>
              <a:t>Staged laser system improvements with beam measurement system</a:t>
            </a:r>
          </a:p>
          <a:p>
            <a:endParaRPr lang="en-US" altLang="ja-JP" sz="320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78</a:t>
            </a:fld>
            <a:endParaRPr lang="en-US" altLang="ja-JP" dirty="0"/>
          </a:p>
        </p:txBody>
      </p:sp>
      <p:sp>
        <p:nvSpPr>
          <p:cNvPr id="5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RF gun for low-emittance electron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10644452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図形グループ 70"/>
          <p:cNvGrpSpPr/>
          <p:nvPr/>
        </p:nvGrpSpPr>
        <p:grpSpPr>
          <a:xfrm>
            <a:off x="4053155" y="568325"/>
            <a:ext cx="6619907" cy="6858000"/>
            <a:chOff x="3659453" y="657225"/>
            <a:chExt cx="6619908" cy="6858000"/>
          </a:xfrm>
        </p:grpSpPr>
        <p:sp>
          <p:nvSpPr>
            <p:cNvPr id="88" name="ドーナツ 87"/>
            <p:cNvSpPr>
              <a:spLocks noChangeAspect="1"/>
            </p:cNvSpPr>
            <p:nvPr/>
          </p:nvSpPr>
          <p:spPr bwMode="auto">
            <a:xfrm rot="16200000">
              <a:off x="6360315" y="3868470"/>
              <a:ext cx="811213" cy="634999"/>
            </a:xfrm>
            <a:prstGeom prst="donut">
              <a:avLst>
                <a:gd name="adj" fmla="val 0"/>
              </a:avLst>
            </a:prstGeom>
            <a:solidFill>
              <a:srgbClr val="FFFFFF"/>
            </a:solidFill>
            <a:ln w="508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100" dir="2700000" algn="tl" rotWithShape="0">
                <a:srgbClr val="808080">
                  <a:alpha val="75000"/>
                </a:srgbClr>
              </a:outerShdw>
            </a:effectLst>
          </p:spPr>
          <p:txBody>
            <a:bodyPr lIns="99551" tIns="49775" rIns="99551" bIns="49775">
              <a:prstTxWarp prst="textNoShape">
                <a:avLst/>
              </a:prstTxWarp>
            </a:bodyPr>
            <a:lstStyle/>
            <a:p>
              <a:pPr algn="just" defTabSz="3632502">
                <a:defRPr/>
              </a:pPr>
              <a:endParaRPr lang="ja-JP" altLang="en-US" sz="2800" dirty="0">
                <a:solidFill>
                  <a:srgbClr val="400040"/>
                </a:solidFill>
                <a:latin typeface="Arial Rounded MT Bold"/>
                <a:ea typeface="ヒラギノ丸ゴ Pro W4" pitchFamily="-108" charset="-128"/>
                <a:cs typeface="ヒラギノ丸ゴ Pro W4" pitchFamily="-108" charset="-128"/>
              </a:endParaRPr>
            </a:p>
          </p:txBody>
        </p:sp>
        <p:sp>
          <p:nvSpPr>
            <p:cNvPr id="67" name="アーチ 66"/>
            <p:cNvSpPr>
              <a:spLocks noChangeAspect="1"/>
            </p:cNvSpPr>
            <p:nvPr/>
          </p:nvSpPr>
          <p:spPr bwMode="auto">
            <a:xfrm rot="16200000">
              <a:off x="3747291" y="2524125"/>
              <a:ext cx="812800" cy="787400"/>
            </a:xfrm>
            <a:prstGeom prst="blockArc">
              <a:avLst>
                <a:gd name="adj1" fmla="val 10800000"/>
                <a:gd name="adj2" fmla="val 0"/>
                <a:gd name="adj3" fmla="val 0"/>
              </a:avLst>
            </a:prstGeom>
            <a:solidFill>
              <a:srgbClr val="FFFFFF"/>
            </a:solidFill>
            <a:ln w="508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100" dir="2700000" algn="tl" rotWithShape="0">
                <a:srgbClr val="808080">
                  <a:alpha val="75000"/>
                </a:srgbClr>
              </a:outerShdw>
            </a:effectLst>
          </p:spPr>
          <p:txBody>
            <a:bodyPr lIns="99551" tIns="49775" rIns="99551" bIns="49775">
              <a:prstTxWarp prst="textNoShape">
                <a:avLst/>
              </a:prstTxWarp>
            </a:bodyPr>
            <a:lstStyle/>
            <a:p>
              <a:pPr algn="just" defTabSz="3632502">
                <a:defRPr/>
              </a:pPr>
              <a:endParaRPr lang="ja-JP" altLang="en-US" sz="2800" dirty="0">
                <a:solidFill>
                  <a:srgbClr val="400040"/>
                </a:solidFill>
                <a:latin typeface="Arial Rounded MT Bold"/>
                <a:ea typeface="ヒラギノ丸ゴ Pro W4" pitchFamily="-108" charset="-128"/>
                <a:cs typeface="ヒラギノ丸ゴ Pro W4" pitchFamily="-108" charset="-128"/>
              </a:endParaRPr>
            </a:p>
          </p:txBody>
        </p:sp>
        <p:sp>
          <p:nvSpPr>
            <p:cNvPr id="89" name="アーチ 88"/>
            <p:cNvSpPr>
              <a:spLocks noChangeAspect="1"/>
            </p:cNvSpPr>
            <p:nvPr/>
          </p:nvSpPr>
          <p:spPr bwMode="auto">
            <a:xfrm rot="16200000">
              <a:off x="3911596" y="3796507"/>
              <a:ext cx="811213" cy="787400"/>
            </a:xfrm>
            <a:prstGeom prst="blockArc">
              <a:avLst>
                <a:gd name="adj1" fmla="val 10800000"/>
                <a:gd name="adj2" fmla="val 0"/>
                <a:gd name="adj3" fmla="val 0"/>
              </a:avLst>
            </a:prstGeom>
            <a:solidFill>
              <a:srgbClr val="FFFFFF"/>
            </a:solidFill>
            <a:ln w="508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100" dir="2700000" algn="tl" rotWithShape="0">
                <a:srgbClr val="808080">
                  <a:alpha val="75000"/>
                </a:srgbClr>
              </a:outerShdw>
            </a:effectLst>
          </p:spPr>
          <p:txBody>
            <a:bodyPr lIns="99551" tIns="49775" rIns="99551" bIns="49775">
              <a:prstTxWarp prst="textNoShape">
                <a:avLst/>
              </a:prstTxWarp>
            </a:bodyPr>
            <a:lstStyle/>
            <a:p>
              <a:pPr algn="just" defTabSz="3632502">
                <a:defRPr/>
              </a:pPr>
              <a:endParaRPr lang="ja-JP" altLang="en-US" sz="2800" dirty="0">
                <a:solidFill>
                  <a:srgbClr val="400040"/>
                </a:solidFill>
                <a:latin typeface="Arial Rounded MT Bold"/>
                <a:ea typeface="ヒラギノ丸ゴ Pro W4" pitchFamily="-108" charset="-128"/>
                <a:cs typeface="ヒラギノ丸ゴ Pro W4" pitchFamily="-108" charset="-128"/>
              </a:endParaRPr>
            </a:p>
          </p:txBody>
        </p:sp>
        <p:sp>
          <p:nvSpPr>
            <p:cNvPr id="60424" name="Rectangle 746"/>
            <p:cNvSpPr>
              <a:spLocks noChangeArrowheads="1"/>
            </p:cNvSpPr>
            <p:nvPr/>
          </p:nvSpPr>
          <p:spPr bwMode="auto">
            <a:xfrm>
              <a:off x="3829841" y="2800350"/>
              <a:ext cx="345931" cy="18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 b="1" dirty="0">
                  <a:solidFill>
                    <a:srgbClr val="1E1B18"/>
                  </a:solidFill>
                </a:rPr>
                <a:t>ARC</a:t>
              </a:r>
              <a:endParaRPr lang="en-US" altLang="ja-JP" sz="1200" b="1" dirty="0"/>
            </a:p>
          </p:txBody>
        </p:sp>
        <p:sp>
          <p:nvSpPr>
            <p:cNvPr id="53" name="Line 755"/>
            <p:cNvSpPr>
              <a:spLocks noChangeShapeType="1"/>
            </p:cNvSpPr>
            <p:nvPr/>
          </p:nvSpPr>
          <p:spPr bwMode="auto">
            <a:xfrm>
              <a:off x="4152103" y="2511425"/>
              <a:ext cx="1243013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54" name="Line 756"/>
            <p:cNvSpPr>
              <a:spLocks noChangeShapeType="1"/>
            </p:cNvSpPr>
            <p:nvPr/>
          </p:nvSpPr>
          <p:spPr bwMode="auto">
            <a:xfrm>
              <a:off x="4140991" y="3324225"/>
              <a:ext cx="3846512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60429" name="Rectangle 762"/>
            <p:cNvSpPr>
              <a:spLocks noChangeArrowheads="1"/>
            </p:cNvSpPr>
            <p:nvPr/>
          </p:nvSpPr>
          <p:spPr bwMode="auto">
            <a:xfrm>
              <a:off x="8338964" y="3032581"/>
              <a:ext cx="1618953" cy="220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b="1" dirty="0">
                  <a:solidFill>
                    <a:srgbClr val="1E1B18"/>
                  </a:solidFill>
                </a:rPr>
                <a:t>e</a:t>
              </a:r>
              <a:r>
                <a:rPr lang="en-US" altLang="ja-JP" sz="1400" b="1" baseline="30000" dirty="0">
                  <a:solidFill>
                    <a:srgbClr val="1E1B18"/>
                  </a:solidFill>
                </a:rPr>
                <a:t>–</a:t>
              </a:r>
              <a:r>
                <a:rPr lang="en-US" altLang="ja-JP" sz="1400" b="1" dirty="0">
                  <a:solidFill>
                    <a:srgbClr val="1E1B18"/>
                  </a:solidFill>
                </a:rPr>
                <a:t> (2.5GeV, 0.2nC)</a:t>
              </a:r>
              <a:endParaRPr lang="en-US" altLang="ja-JP" sz="1400" b="1" dirty="0"/>
            </a:p>
          </p:txBody>
        </p:sp>
        <p:sp>
          <p:nvSpPr>
            <p:cNvPr id="60430" name="Rectangle 777"/>
            <p:cNvSpPr>
              <a:spLocks noChangeArrowheads="1"/>
            </p:cNvSpPr>
            <p:nvPr/>
          </p:nvSpPr>
          <p:spPr bwMode="auto">
            <a:xfrm>
              <a:off x="5264941" y="2514600"/>
              <a:ext cx="511977" cy="18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e</a:t>
              </a:r>
              <a:r>
                <a:rPr lang="en-US" altLang="ja-JP" sz="1200" b="1" baseline="30000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−</a:t>
              </a:r>
              <a:r>
                <a:rPr lang="en-US" altLang="ja-JP" sz="12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 Gun</a:t>
              </a:r>
            </a:p>
          </p:txBody>
        </p:sp>
        <p:sp>
          <p:nvSpPr>
            <p:cNvPr id="60431" name="Rectangle 746"/>
            <p:cNvSpPr>
              <a:spLocks noChangeArrowheads="1"/>
            </p:cNvSpPr>
            <p:nvPr/>
          </p:nvSpPr>
          <p:spPr bwMode="auto">
            <a:xfrm>
              <a:off x="3993353" y="4073525"/>
              <a:ext cx="345931" cy="18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 b="1" dirty="0">
                  <a:solidFill>
                    <a:srgbClr val="1E1B18"/>
                  </a:solidFill>
                </a:rPr>
                <a:t>ARC</a:t>
              </a:r>
              <a:endParaRPr lang="en-US" altLang="ja-JP" sz="1200" b="1" dirty="0"/>
            </a:p>
          </p:txBody>
        </p:sp>
        <p:sp>
          <p:nvSpPr>
            <p:cNvPr id="60432" name="Rectangle 747"/>
            <p:cNvSpPr>
              <a:spLocks noChangeArrowheads="1"/>
            </p:cNvSpPr>
            <p:nvPr/>
          </p:nvSpPr>
          <p:spPr bwMode="auto">
            <a:xfrm>
              <a:off x="5394322" y="4678363"/>
              <a:ext cx="582613" cy="169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</a:bodyPr>
            <a:lstStyle/>
            <a:p>
              <a:r>
                <a:rPr lang="en-US" altLang="ja-JP" sz="12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e</a:t>
              </a:r>
              <a:r>
                <a:rPr lang="en-US" altLang="ja-JP" sz="1200" b="1" baseline="30000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+</a:t>
              </a:r>
              <a:r>
                <a:rPr lang="en-US" altLang="ja-JP" sz="12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 Target</a:t>
              </a:r>
              <a:endParaRPr lang="en-US" altLang="ja-JP" sz="1200" dirty="0">
                <a:ea typeface="Helvetica" charset="0"/>
                <a:cs typeface="Helvetica" charset="0"/>
              </a:endParaRPr>
            </a:p>
          </p:txBody>
        </p:sp>
        <p:sp>
          <p:nvSpPr>
            <p:cNvPr id="75" name="Line 755"/>
            <p:cNvSpPr>
              <a:spLocks noChangeShapeType="1"/>
            </p:cNvSpPr>
            <p:nvPr/>
          </p:nvSpPr>
          <p:spPr bwMode="auto">
            <a:xfrm>
              <a:off x="4317203" y="3783013"/>
              <a:ext cx="1243013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76" name="Line 756"/>
            <p:cNvSpPr>
              <a:spLocks noChangeShapeType="1"/>
            </p:cNvSpPr>
            <p:nvPr/>
          </p:nvSpPr>
          <p:spPr bwMode="auto">
            <a:xfrm>
              <a:off x="4306091" y="4595813"/>
              <a:ext cx="4078287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60435" name="Line 757"/>
            <p:cNvSpPr>
              <a:spLocks noChangeShapeType="1"/>
            </p:cNvSpPr>
            <p:nvPr/>
          </p:nvSpPr>
          <p:spPr bwMode="auto">
            <a:xfrm>
              <a:off x="5688010" y="4538663"/>
              <a:ext cx="0" cy="1143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60436" name="Rectangle 758"/>
            <p:cNvSpPr>
              <a:spLocks noChangeArrowheads="1"/>
            </p:cNvSpPr>
            <p:nvPr/>
          </p:nvSpPr>
          <p:spPr bwMode="auto">
            <a:xfrm>
              <a:off x="8316119" y="4695825"/>
              <a:ext cx="1286860" cy="220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b="1" dirty="0">
                  <a:solidFill>
                    <a:srgbClr val="1E1B18"/>
                  </a:solidFill>
                </a:rPr>
                <a:t>e</a:t>
              </a:r>
              <a:r>
                <a:rPr lang="en-US" altLang="ja-JP" sz="1400" b="1" baseline="30000" dirty="0">
                  <a:solidFill>
                    <a:srgbClr val="1E1B18"/>
                  </a:solidFill>
                </a:rPr>
                <a:t>+</a:t>
              </a:r>
              <a:r>
                <a:rPr lang="en-US" altLang="ja-JP" sz="1400" b="1" dirty="0">
                  <a:solidFill>
                    <a:srgbClr val="1E1B18"/>
                  </a:solidFill>
                </a:rPr>
                <a:t> (4GeV, 4nC)</a:t>
              </a:r>
              <a:endParaRPr lang="en-US" altLang="ja-JP" sz="1400" b="1" dirty="0"/>
            </a:p>
          </p:txBody>
        </p:sp>
        <p:sp>
          <p:nvSpPr>
            <p:cNvPr id="86" name="Line 766"/>
            <p:cNvSpPr>
              <a:spLocks noChangeShapeType="1"/>
            </p:cNvSpPr>
            <p:nvPr/>
          </p:nvSpPr>
          <p:spPr bwMode="auto">
            <a:xfrm flipV="1">
              <a:off x="8368503" y="4486275"/>
              <a:ext cx="106363" cy="115888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87" name="Line 767"/>
            <p:cNvSpPr>
              <a:spLocks noChangeShapeType="1"/>
            </p:cNvSpPr>
            <p:nvPr/>
          </p:nvSpPr>
          <p:spPr bwMode="auto">
            <a:xfrm flipH="1" flipV="1">
              <a:off x="8460578" y="4489450"/>
              <a:ext cx="127000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60439" name="Rectangle 777"/>
            <p:cNvSpPr>
              <a:spLocks noChangeArrowheads="1"/>
            </p:cNvSpPr>
            <p:nvPr/>
          </p:nvSpPr>
          <p:spPr bwMode="auto">
            <a:xfrm>
              <a:off x="5430041" y="3790950"/>
              <a:ext cx="511977" cy="18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e</a:t>
              </a:r>
              <a:r>
                <a:rPr lang="en-US" altLang="ja-JP" sz="1200" b="1" baseline="30000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−</a:t>
              </a:r>
              <a:r>
                <a:rPr lang="en-US" altLang="ja-JP" sz="12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 Gun</a:t>
              </a:r>
            </a:p>
          </p:txBody>
        </p:sp>
        <p:sp>
          <p:nvSpPr>
            <p:cNvPr id="60453" name="テキスト ボックス 12"/>
            <p:cNvSpPr txBox="1">
              <a:spLocks noChangeArrowheads="1"/>
            </p:cNvSpPr>
            <p:nvPr/>
          </p:nvSpPr>
          <p:spPr bwMode="auto">
            <a:xfrm>
              <a:off x="4314822" y="2763838"/>
              <a:ext cx="1248506" cy="318924"/>
            </a:xfrm>
            <a:prstGeom prst="rect">
              <a:avLst/>
            </a:prstGeom>
            <a:noFill/>
            <a:ln w="12700">
              <a:solidFill>
                <a:srgbClr val="00E6CC"/>
              </a:solidFill>
              <a:round/>
              <a:headEnd/>
              <a:tailEnd/>
            </a:ln>
          </p:spPr>
          <p:txBody>
            <a:bodyPr wrap="none" lIns="36000" tIns="36000" rIns="36000" bIns="3600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 dirty="0">
                  <a:solidFill>
                    <a:srgbClr val="006000"/>
                  </a:solidFill>
                  <a:latin typeface="Arial Rounded MT Bold" charset="0"/>
                </a:rPr>
                <a:t>PF Injection</a:t>
              </a:r>
              <a:endParaRPr lang="ja-JP" altLang="en-US" sz="1600" dirty="0">
                <a:solidFill>
                  <a:srgbClr val="006000"/>
                </a:solidFill>
                <a:latin typeface="Arial Rounded MT Bold" charset="0"/>
              </a:endParaRPr>
            </a:p>
          </p:txBody>
        </p:sp>
        <p:sp>
          <p:nvSpPr>
            <p:cNvPr id="60454" name="テキスト ボックス 12"/>
            <p:cNvSpPr txBox="1">
              <a:spLocks noChangeArrowheads="1"/>
            </p:cNvSpPr>
            <p:nvPr/>
          </p:nvSpPr>
          <p:spPr bwMode="auto">
            <a:xfrm>
              <a:off x="4479921" y="4045824"/>
              <a:ext cx="2653438" cy="318924"/>
            </a:xfrm>
            <a:prstGeom prst="rect">
              <a:avLst/>
            </a:prstGeom>
            <a:noFill/>
            <a:ln w="12700">
              <a:solidFill>
                <a:srgbClr val="00E6CC"/>
              </a:solidFill>
              <a:round/>
              <a:headEnd/>
              <a:tailEnd/>
            </a:ln>
          </p:spPr>
          <p:txBody>
            <a:bodyPr wrap="none" lIns="36000" tIns="36000" rIns="36000" bIns="36000" anchor="t" anchorCtr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 dirty="0">
                  <a:solidFill>
                    <a:srgbClr val="006000"/>
                  </a:solidFill>
                  <a:latin typeface="Arial Rounded MT Bold" charset="0"/>
                </a:rPr>
                <a:t>SuperKEKB-LER Injection</a:t>
              </a:r>
              <a:endParaRPr lang="ja-JP" altLang="en-US" sz="1600" dirty="0">
                <a:solidFill>
                  <a:srgbClr val="006000"/>
                </a:solidFill>
                <a:latin typeface="Arial Rounded MT Bold" charset="0"/>
              </a:endParaRPr>
            </a:p>
          </p:txBody>
        </p:sp>
        <p:sp>
          <p:nvSpPr>
            <p:cNvPr id="60456" name="Rectangle 758"/>
            <p:cNvSpPr>
              <a:spLocks noChangeArrowheads="1"/>
            </p:cNvSpPr>
            <p:nvPr/>
          </p:nvSpPr>
          <p:spPr bwMode="auto">
            <a:xfrm>
              <a:off x="4252116" y="4406900"/>
              <a:ext cx="1308050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100" b="1" dirty="0">
                  <a:solidFill>
                    <a:srgbClr val="1E1B18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 e</a:t>
              </a:r>
              <a:r>
                <a:rPr lang="en-US" altLang="ja-JP" sz="1100" b="1" baseline="30000" dirty="0">
                  <a:solidFill>
                    <a:srgbClr val="1E1B18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–</a:t>
              </a:r>
              <a:r>
                <a:rPr lang="en-US" altLang="ja-JP" sz="1100" b="1" dirty="0">
                  <a:solidFill>
                    <a:srgbClr val="1E1B18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  (3.5GeV, 10nC)</a:t>
              </a:r>
              <a:endParaRPr lang="en-US" altLang="ja-JP" sz="1100" b="1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51" name="Line 752"/>
            <p:cNvSpPr>
              <a:spLocks noChangeShapeType="1"/>
            </p:cNvSpPr>
            <p:nvPr/>
          </p:nvSpPr>
          <p:spPr bwMode="auto">
            <a:xfrm flipH="1">
              <a:off x="7977978" y="2979738"/>
              <a:ext cx="479425" cy="347662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50" name="Line 751"/>
            <p:cNvSpPr>
              <a:spLocks noChangeShapeType="1"/>
            </p:cNvSpPr>
            <p:nvPr/>
          </p:nvSpPr>
          <p:spPr bwMode="auto">
            <a:xfrm flipH="1">
              <a:off x="8444703" y="2986088"/>
              <a:ext cx="865188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52" name="Line 753"/>
            <p:cNvSpPr>
              <a:spLocks noChangeShapeType="1"/>
            </p:cNvSpPr>
            <p:nvPr/>
          </p:nvSpPr>
          <p:spPr bwMode="auto">
            <a:xfrm flipH="1">
              <a:off x="9297191" y="2813050"/>
              <a:ext cx="269875" cy="176213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85" name="Line 765"/>
            <p:cNvSpPr>
              <a:spLocks noChangeShapeType="1"/>
            </p:cNvSpPr>
            <p:nvPr/>
          </p:nvSpPr>
          <p:spPr bwMode="auto">
            <a:xfrm flipH="1" flipV="1">
              <a:off x="8574878" y="4483100"/>
              <a:ext cx="106363" cy="115888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112" name="Line 756"/>
            <p:cNvSpPr>
              <a:spLocks noChangeShapeType="1"/>
            </p:cNvSpPr>
            <p:nvPr/>
          </p:nvSpPr>
          <p:spPr bwMode="auto">
            <a:xfrm>
              <a:off x="8668541" y="4595813"/>
              <a:ext cx="544512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79" name="Line 759"/>
            <p:cNvSpPr>
              <a:spLocks noChangeShapeType="1"/>
            </p:cNvSpPr>
            <p:nvPr/>
          </p:nvSpPr>
          <p:spPr bwMode="auto">
            <a:xfrm flipH="1" flipV="1">
              <a:off x="9209878" y="4595813"/>
              <a:ext cx="541338" cy="174625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110" name="アーチ 109"/>
            <p:cNvSpPr>
              <a:spLocks noChangeAspect="1"/>
            </p:cNvSpPr>
            <p:nvPr/>
          </p:nvSpPr>
          <p:spPr bwMode="auto">
            <a:xfrm rot="16200000">
              <a:off x="4075903" y="5070475"/>
              <a:ext cx="812800" cy="787400"/>
            </a:xfrm>
            <a:prstGeom prst="blockArc">
              <a:avLst>
                <a:gd name="adj1" fmla="val 10800000"/>
                <a:gd name="adj2" fmla="val 0"/>
                <a:gd name="adj3" fmla="val 0"/>
              </a:avLst>
            </a:prstGeom>
            <a:solidFill>
              <a:srgbClr val="FFFFFF"/>
            </a:solidFill>
            <a:ln w="508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100" dir="2700000" algn="tl" rotWithShape="0">
                <a:srgbClr val="808080">
                  <a:alpha val="75000"/>
                </a:srgbClr>
              </a:outerShdw>
            </a:effectLst>
          </p:spPr>
          <p:txBody>
            <a:bodyPr lIns="99551" tIns="49775" rIns="99551" bIns="49775">
              <a:prstTxWarp prst="textNoShape">
                <a:avLst/>
              </a:prstTxWarp>
            </a:bodyPr>
            <a:lstStyle/>
            <a:p>
              <a:pPr algn="just" defTabSz="3632502">
                <a:defRPr/>
              </a:pPr>
              <a:endParaRPr lang="ja-JP" altLang="en-US" sz="2800" dirty="0">
                <a:solidFill>
                  <a:srgbClr val="400040"/>
                </a:solidFill>
                <a:latin typeface="Arial Rounded MT Bold"/>
                <a:ea typeface="ヒラギノ丸ゴ Pro W4" pitchFamily="-108" charset="-128"/>
                <a:cs typeface="ヒラギノ丸ゴ Pro W4" pitchFamily="-108" charset="-128"/>
              </a:endParaRPr>
            </a:p>
          </p:txBody>
        </p:sp>
        <p:sp>
          <p:nvSpPr>
            <p:cNvPr id="60440" name="Rectangle 746"/>
            <p:cNvSpPr>
              <a:spLocks noChangeArrowheads="1"/>
            </p:cNvSpPr>
            <p:nvPr/>
          </p:nvSpPr>
          <p:spPr bwMode="auto">
            <a:xfrm>
              <a:off x="4158453" y="5346700"/>
              <a:ext cx="345931" cy="18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 b="1" dirty="0">
                  <a:solidFill>
                    <a:srgbClr val="1E1B18"/>
                  </a:solidFill>
                </a:rPr>
                <a:t>ARC</a:t>
              </a:r>
              <a:endParaRPr lang="en-US" altLang="ja-JP" sz="1200" b="1" dirty="0"/>
            </a:p>
          </p:txBody>
        </p:sp>
        <p:sp>
          <p:nvSpPr>
            <p:cNvPr id="96" name="Line 755"/>
            <p:cNvSpPr>
              <a:spLocks noChangeShapeType="1"/>
            </p:cNvSpPr>
            <p:nvPr/>
          </p:nvSpPr>
          <p:spPr bwMode="auto">
            <a:xfrm>
              <a:off x="4482303" y="5057775"/>
              <a:ext cx="1241425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97" name="Line 756"/>
            <p:cNvSpPr>
              <a:spLocks noChangeShapeType="1"/>
            </p:cNvSpPr>
            <p:nvPr/>
          </p:nvSpPr>
          <p:spPr bwMode="auto">
            <a:xfrm>
              <a:off x="4469603" y="5868987"/>
              <a:ext cx="4078288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60445" name="Rectangle 761"/>
            <p:cNvSpPr>
              <a:spLocks noChangeArrowheads="1"/>
            </p:cNvSpPr>
            <p:nvPr/>
          </p:nvSpPr>
          <p:spPr bwMode="auto">
            <a:xfrm>
              <a:off x="8468519" y="6122913"/>
              <a:ext cx="1286860" cy="220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b="1" dirty="0">
                  <a:solidFill>
                    <a:srgbClr val="1E1B18"/>
                  </a:solidFill>
                </a:rPr>
                <a:t>e</a:t>
              </a:r>
              <a:r>
                <a:rPr lang="en-US" altLang="ja-JP" sz="1400" b="1" baseline="30000" dirty="0">
                  <a:solidFill>
                    <a:srgbClr val="1E1B18"/>
                  </a:solidFill>
                </a:rPr>
                <a:t>–</a:t>
              </a:r>
              <a:r>
                <a:rPr lang="en-US" altLang="ja-JP" sz="1400" b="1" dirty="0">
                  <a:solidFill>
                    <a:srgbClr val="1E1B18"/>
                  </a:solidFill>
                </a:rPr>
                <a:t> (7GeV, 5nC)</a:t>
              </a:r>
              <a:endParaRPr lang="en-US" altLang="ja-JP" sz="1400" b="1" dirty="0"/>
            </a:p>
          </p:txBody>
        </p:sp>
        <p:sp>
          <p:nvSpPr>
            <p:cNvPr id="104" name="Line 763"/>
            <p:cNvSpPr>
              <a:spLocks noChangeShapeType="1"/>
            </p:cNvSpPr>
            <p:nvPr/>
          </p:nvSpPr>
          <p:spPr bwMode="auto">
            <a:xfrm flipH="1" flipV="1">
              <a:off x="8538366" y="5868987"/>
              <a:ext cx="431800" cy="176213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105" name="Line 764"/>
            <p:cNvSpPr>
              <a:spLocks noChangeShapeType="1"/>
            </p:cNvSpPr>
            <p:nvPr/>
          </p:nvSpPr>
          <p:spPr bwMode="auto">
            <a:xfrm flipH="1" flipV="1">
              <a:off x="8963816" y="6045200"/>
              <a:ext cx="431800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60448" name="Rectangle 777"/>
            <p:cNvSpPr>
              <a:spLocks noChangeArrowheads="1"/>
            </p:cNvSpPr>
            <p:nvPr/>
          </p:nvSpPr>
          <p:spPr bwMode="auto">
            <a:xfrm>
              <a:off x="5593553" y="5063609"/>
              <a:ext cx="511977" cy="18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e</a:t>
              </a:r>
              <a:r>
                <a:rPr lang="en-US" altLang="ja-JP" sz="1200" b="1" baseline="30000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−</a:t>
              </a:r>
              <a:r>
                <a:rPr lang="en-US" altLang="ja-JP" sz="12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 Gun</a:t>
              </a:r>
            </a:p>
          </p:txBody>
        </p:sp>
        <p:sp>
          <p:nvSpPr>
            <p:cNvPr id="60455" name="テキスト ボックス 12"/>
            <p:cNvSpPr txBox="1">
              <a:spLocks noChangeArrowheads="1"/>
            </p:cNvSpPr>
            <p:nvPr/>
          </p:nvSpPr>
          <p:spPr bwMode="auto">
            <a:xfrm>
              <a:off x="4643435" y="5320266"/>
              <a:ext cx="2685397" cy="318924"/>
            </a:xfrm>
            <a:prstGeom prst="rect">
              <a:avLst/>
            </a:prstGeom>
            <a:noFill/>
            <a:ln w="12700">
              <a:solidFill>
                <a:srgbClr val="00E6CC"/>
              </a:solidFill>
              <a:round/>
              <a:headEnd/>
              <a:tailEnd/>
            </a:ln>
          </p:spPr>
          <p:txBody>
            <a:bodyPr wrap="none" lIns="36000" tIns="36000" rIns="36000" bIns="3600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 dirty="0">
                  <a:solidFill>
                    <a:srgbClr val="006000"/>
                  </a:solidFill>
                  <a:latin typeface="Arial Rounded MT Bold" charset="0"/>
                </a:rPr>
                <a:t>SuperKEKB-HER Injection</a:t>
              </a:r>
              <a:endParaRPr lang="ja-JP" altLang="en-US" sz="1600" dirty="0">
                <a:solidFill>
                  <a:srgbClr val="006000"/>
                </a:solidFill>
                <a:latin typeface="Arial Rounded MT Bold" charset="0"/>
              </a:endParaRPr>
            </a:p>
          </p:txBody>
        </p:sp>
        <p:sp>
          <p:nvSpPr>
            <p:cNvPr id="101" name="Line 760"/>
            <p:cNvSpPr>
              <a:spLocks noChangeShapeType="1"/>
            </p:cNvSpPr>
            <p:nvPr/>
          </p:nvSpPr>
          <p:spPr bwMode="auto">
            <a:xfrm flipH="1" flipV="1">
              <a:off x="9389266" y="6045200"/>
              <a:ext cx="541337" cy="174625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56" name="アーチ 55"/>
            <p:cNvSpPr>
              <a:spLocks noChangeAspect="1"/>
            </p:cNvSpPr>
            <p:nvPr/>
          </p:nvSpPr>
          <p:spPr bwMode="auto">
            <a:xfrm rot="16200000">
              <a:off x="4232680" y="6334124"/>
              <a:ext cx="812800" cy="787400"/>
            </a:xfrm>
            <a:prstGeom prst="blockArc">
              <a:avLst>
                <a:gd name="adj1" fmla="val 10800000"/>
                <a:gd name="adj2" fmla="val 0"/>
                <a:gd name="adj3" fmla="val 0"/>
              </a:avLst>
            </a:prstGeom>
            <a:solidFill>
              <a:srgbClr val="FFFFFF"/>
            </a:solidFill>
            <a:ln w="508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100" dir="2700000" algn="tl" rotWithShape="0">
                <a:srgbClr val="808080">
                  <a:alpha val="75000"/>
                </a:srgbClr>
              </a:outerShdw>
            </a:effectLst>
          </p:spPr>
          <p:txBody>
            <a:bodyPr lIns="99551" tIns="49775" rIns="99551" bIns="49775">
              <a:prstTxWarp prst="textNoShape">
                <a:avLst/>
              </a:prstTxWarp>
            </a:bodyPr>
            <a:lstStyle/>
            <a:p>
              <a:pPr algn="just" defTabSz="3632502">
                <a:defRPr/>
              </a:pPr>
              <a:endParaRPr lang="ja-JP" altLang="en-US" sz="2800" dirty="0">
                <a:solidFill>
                  <a:srgbClr val="400040"/>
                </a:solidFill>
                <a:latin typeface="Arial Rounded MT Bold"/>
                <a:ea typeface="ヒラギノ丸ゴ Pro W4" pitchFamily="-108" charset="-128"/>
                <a:cs typeface="ヒラギノ丸ゴ Pro W4" pitchFamily="-108" charset="-128"/>
              </a:endParaRPr>
            </a:p>
          </p:txBody>
        </p:sp>
        <p:sp>
          <p:nvSpPr>
            <p:cNvPr id="57" name="Rectangle 746"/>
            <p:cNvSpPr>
              <a:spLocks noChangeArrowheads="1"/>
            </p:cNvSpPr>
            <p:nvPr/>
          </p:nvSpPr>
          <p:spPr bwMode="auto">
            <a:xfrm>
              <a:off x="4315230" y="6610349"/>
              <a:ext cx="345931" cy="18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 b="1" dirty="0">
                  <a:solidFill>
                    <a:srgbClr val="1E1B18"/>
                  </a:solidFill>
                </a:rPr>
                <a:t>ARC</a:t>
              </a:r>
              <a:endParaRPr lang="en-US" altLang="ja-JP" sz="1200" b="1" dirty="0"/>
            </a:p>
          </p:txBody>
        </p:sp>
        <p:sp>
          <p:nvSpPr>
            <p:cNvPr id="59" name="Line 755"/>
            <p:cNvSpPr>
              <a:spLocks noChangeShapeType="1"/>
            </p:cNvSpPr>
            <p:nvPr/>
          </p:nvSpPr>
          <p:spPr bwMode="auto">
            <a:xfrm>
              <a:off x="4639080" y="6321424"/>
              <a:ext cx="1241425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60" name="Line 756"/>
            <p:cNvSpPr>
              <a:spLocks noChangeShapeType="1"/>
            </p:cNvSpPr>
            <p:nvPr/>
          </p:nvSpPr>
          <p:spPr bwMode="auto">
            <a:xfrm>
              <a:off x="4626380" y="7132636"/>
              <a:ext cx="3844800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62" name="Rectangle 761"/>
            <p:cNvSpPr>
              <a:spLocks noChangeArrowheads="1"/>
            </p:cNvSpPr>
            <p:nvPr/>
          </p:nvSpPr>
          <p:spPr bwMode="auto">
            <a:xfrm>
              <a:off x="8798780" y="6994981"/>
              <a:ext cx="1480581" cy="220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b="1" dirty="0">
                  <a:solidFill>
                    <a:srgbClr val="1E1B18"/>
                  </a:solidFill>
                </a:rPr>
                <a:t>e</a:t>
              </a:r>
              <a:r>
                <a:rPr lang="en-US" altLang="ja-JP" sz="1400" b="1" baseline="30000" dirty="0">
                  <a:solidFill>
                    <a:srgbClr val="1E1B18"/>
                  </a:solidFill>
                </a:rPr>
                <a:t>– </a:t>
              </a:r>
              <a:r>
                <a:rPr lang="en-US" altLang="ja-JP" sz="1400" b="1" dirty="0">
                  <a:solidFill>
                    <a:srgbClr val="1E1B18"/>
                  </a:solidFill>
                </a:rPr>
                <a:t> (6.5GeV, 5nC)</a:t>
              </a:r>
              <a:endParaRPr lang="en-US" altLang="ja-JP" sz="1400" b="1" dirty="0"/>
            </a:p>
          </p:txBody>
        </p:sp>
        <p:sp>
          <p:nvSpPr>
            <p:cNvPr id="65" name="Rectangle 777"/>
            <p:cNvSpPr>
              <a:spLocks noChangeArrowheads="1"/>
            </p:cNvSpPr>
            <p:nvPr/>
          </p:nvSpPr>
          <p:spPr bwMode="auto">
            <a:xfrm>
              <a:off x="5750330" y="6332535"/>
              <a:ext cx="511977" cy="18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e</a:t>
              </a:r>
              <a:r>
                <a:rPr lang="en-US" altLang="ja-JP" sz="1200" b="1" baseline="30000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−</a:t>
              </a:r>
              <a:r>
                <a:rPr lang="en-US" altLang="ja-JP" sz="12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 Gun</a:t>
              </a:r>
            </a:p>
          </p:txBody>
        </p:sp>
        <p:sp>
          <p:nvSpPr>
            <p:cNvPr id="66" name="テキスト ボックス 12"/>
            <p:cNvSpPr txBox="1">
              <a:spLocks noChangeArrowheads="1"/>
            </p:cNvSpPr>
            <p:nvPr/>
          </p:nvSpPr>
          <p:spPr bwMode="auto">
            <a:xfrm>
              <a:off x="4800212" y="6586702"/>
              <a:ext cx="1611987" cy="318924"/>
            </a:xfrm>
            <a:prstGeom prst="rect">
              <a:avLst/>
            </a:prstGeom>
            <a:noFill/>
            <a:ln w="12700">
              <a:solidFill>
                <a:srgbClr val="00E6CC"/>
              </a:solidFill>
              <a:round/>
              <a:headEnd/>
              <a:tailEnd/>
            </a:ln>
          </p:spPr>
          <p:txBody>
            <a:bodyPr wrap="none" lIns="36000" tIns="36000" rIns="36000" bIns="3600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 dirty="0">
                  <a:solidFill>
                    <a:srgbClr val="006000"/>
                  </a:solidFill>
                  <a:latin typeface="Arial Rounded MT Bold" charset="0"/>
                </a:rPr>
                <a:t>PF-AR Injection</a:t>
              </a:r>
              <a:endParaRPr lang="ja-JP" altLang="en-US" sz="1600" dirty="0">
                <a:solidFill>
                  <a:srgbClr val="006000"/>
                </a:solidFill>
                <a:latin typeface="Arial Rounded MT Bold" charset="0"/>
              </a:endParaRPr>
            </a:p>
          </p:txBody>
        </p:sp>
        <p:sp>
          <p:nvSpPr>
            <p:cNvPr id="70" name="Rectangle 747"/>
            <p:cNvSpPr>
              <a:spLocks noChangeArrowheads="1"/>
            </p:cNvSpPr>
            <p:nvPr/>
          </p:nvSpPr>
          <p:spPr bwMode="auto">
            <a:xfrm>
              <a:off x="5980906" y="3687763"/>
              <a:ext cx="582613" cy="169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</a:bodyPr>
            <a:lstStyle/>
            <a:p>
              <a:r>
                <a:rPr lang="en-US" altLang="ja-JP" sz="12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Damping ring</a:t>
              </a:r>
              <a:endParaRPr lang="en-US" altLang="ja-JP" sz="1200" dirty="0">
                <a:ea typeface="Helvetica" charset="0"/>
                <a:cs typeface="Helvetica" charset="0"/>
              </a:endParaRPr>
            </a:p>
          </p:txBody>
        </p:sp>
        <p:sp>
          <p:nvSpPr>
            <p:cNvPr id="63" name="Line 752"/>
            <p:cNvSpPr>
              <a:spLocks noChangeShapeType="1"/>
            </p:cNvSpPr>
            <p:nvPr/>
          </p:nvSpPr>
          <p:spPr bwMode="auto">
            <a:xfrm flipH="1">
              <a:off x="8465155" y="6954225"/>
              <a:ext cx="540000" cy="18000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64" name="Line 751"/>
            <p:cNvSpPr>
              <a:spLocks noChangeShapeType="1"/>
            </p:cNvSpPr>
            <p:nvPr/>
          </p:nvSpPr>
          <p:spPr bwMode="auto">
            <a:xfrm flipH="1">
              <a:off x="8998230" y="6956425"/>
              <a:ext cx="1080000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cxnSp>
          <p:nvCxnSpPr>
            <p:cNvPr id="58" name="直線矢印コネクタ 57"/>
            <p:cNvCxnSpPr/>
            <p:nvPr/>
          </p:nvCxnSpPr>
          <p:spPr>
            <a:xfrm rot="5400000">
              <a:off x="4946988" y="2153208"/>
              <a:ext cx="2113677" cy="252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矢印コネクタ 73"/>
            <p:cNvCxnSpPr/>
            <p:nvPr/>
          </p:nvCxnSpPr>
          <p:spPr>
            <a:xfrm rot="16200000" flipH="1">
              <a:off x="4758284" y="2914971"/>
              <a:ext cx="340930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矢印コネクタ 77"/>
            <p:cNvCxnSpPr/>
            <p:nvPr/>
          </p:nvCxnSpPr>
          <p:spPr>
            <a:xfrm rot="16200000" flipH="1">
              <a:off x="4731535" y="3271690"/>
              <a:ext cx="4658668" cy="53592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矢印コネクタ 80"/>
            <p:cNvCxnSpPr>
              <a:endCxn id="63" idx="1"/>
            </p:cNvCxnSpPr>
            <p:nvPr/>
          </p:nvCxnSpPr>
          <p:spPr>
            <a:xfrm rot="16200000" flipH="1">
              <a:off x="4821135" y="3490205"/>
              <a:ext cx="5905504" cy="13825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正方形/長方形 54"/>
            <p:cNvSpPr/>
            <p:nvPr/>
          </p:nvSpPr>
          <p:spPr>
            <a:xfrm>
              <a:off x="5445917" y="657225"/>
              <a:ext cx="2368800" cy="56514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>
              <a:spAutoFit/>
            </a:bodyPr>
            <a:lstStyle/>
            <a:p>
              <a:pPr algn="ctr">
                <a:defRPr/>
              </a:pPr>
              <a:r>
                <a:rPr lang="en-US" altLang="ja-JP" sz="1600" dirty="0">
                  <a:solidFill>
                    <a:srgbClr val="000090"/>
                  </a:solidFill>
                </a:rPr>
                <a:t>Event-based </a:t>
              </a:r>
              <a:br>
                <a:rPr lang="en-US" altLang="ja-JP" sz="1600" dirty="0">
                  <a:solidFill>
                    <a:srgbClr val="000090"/>
                  </a:solidFill>
                </a:rPr>
              </a:br>
              <a:r>
                <a:rPr lang="en-US" altLang="ja-JP" sz="1600" dirty="0">
                  <a:solidFill>
                    <a:srgbClr val="000090"/>
                  </a:solidFill>
                </a:rPr>
                <a:t>Control System</a:t>
              </a:r>
              <a:endParaRPr lang="ja-JP" altLang="en-US" sz="1600" dirty="0">
                <a:solidFill>
                  <a:srgbClr val="000090"/>
                </a:solidFill>
              </a:endParaRPr>
            </a:p>
          </p:txBody>
        </p:sp>
        <p:sp>
          <p:nvSpPr>
            <p:cNvPr id="99" name="円弧 98"/>
            <p:cNvSpPr/>
            <p:nvPr/>
          </p:nvSpPr>
          <p:spPr>
            <a:xfrm rot="5400000">
              <a:off x="6285580" y="952096"/>
              <a:ext cx="742141" cy="1676399"/>
            </a:xfrm>
            <a:prstGeom prst="arc">
              <a:avLst>
                <a:gd name="adj1" fmla="val 15256201"/>
                <a:gd name="adj2" fmla="val 6285731"/>
              </a:avLst>
            </a:prstGeom>
            <a:ln>
              <a:solidFill>
                <a:srgbClr val="FFBF7F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Rectangle 747"/>
            <p:cNvSpPr>
              <a:spLocks noChangeArrowheads="1"/>
            </p:cNvSpPr>
            <p:nvPr/>
          </p:nvSpPr>
          <p:spPr bwMode="auto">
            <a:xfrm>
              <a:off x="5278174" y="1435246"/>
              <a:ext cx="582613" cy="364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</a:bodyPr>
            <a:lstStyle/>
            <a:p>
              <a:r>
                <a:rPr lang="en-US" altLang="ja-JP" sz="14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Every</a:t>
              </a:r>
              <a:br>
                <a:rPr lang="en-US" altLang="ja-JP" sz="14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</a:br>
              <a:r>
                <a:rPr lang="en-US" altLang="ja-JP" sz="14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20 ms</a:t>
              </a:r>
              <a:endParaRPr lang="en-US" altLang="ja-JP" sz="1400" dirty="0">
                <a:ea typeface="Helvetica" charset="0"/>
                <a:cs typeface="Helvetica" charset="0"/>
              </a:endParaRPr>
            </a:p>
          </p:txBody>
        </p:sp>
        <p:sp>
          <p:nvSpPr>
            <p:cNvPr id="109" name="円弧 108"/>
            <p:cNvSpPr/>
            <p:nvPr/>
          </p:nvSpPr>
          <p:spPr>
            <a:xfrm>
              <a:off x="7706509" y="2616206"/>
              <a:ext cx="1447810" cy="936619"/>
            </a:xfrm>
            <a:prstGeom prst="arc">
              <a:avLst>
                <a:gd name="adj1" fmla="val 9993304"/>
                <a:gd name="adj2" fmla="val 20856439"/>
              </a:avLst>
            </a:prstGeom>
            <a:ln>
              <a:solidFill>
                <a:srgbClr val="0000FF"/>
              </a:solidFill>
              <a:head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1" name="正方形/長方形 110"/>
            <p:cNvSpPr/>
            <p:nvPr/>
          </p:nvSpPr>
          <p:spPr>
            <a:xfrm>
              <a:off x="8099157" y="2454549"/>
              <a:ext cx="456141" cy="32331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400" dirty="0">
                  <a:solidFill>
                    <a:srgbClr val="000090"/>
                  </a:solidFill>
                  <a:latin typeface="Arial"/>
                </a:rPr>
                <a:t>F.B</a:t>
              </a:r>
              <a:endParaRPr lang="ja-JP" altLang="en-US" sz="1400" dirty="0">
                <a:solidFill>
                  <a:srgbClr val="000090"/>
                </a:solidFill>
                <a:latin typeface="Arial"/>
              </a:endParaRPr>
            </a:p>
          </p:txBody>
        </p:sp>
        <p:sp>
          <p:nvSpPr>
            <p:cNvPr id="115" name="円弧 114"/>
            <p:cNvSpPr/>
            <p:nvPr/>
          </p:nvSpPr>
          <p:spPr>
            <a:xfrm>
              <a:off x="3659453" y="2274359"/>
              <a:ext cx="838200" cy="533400"/>
            </a:xfrm>
            <a:prstGeom prst="arc">
              <a:avLst>
                <a:gd name="adj1" fmla="val 9061772"/>
                <a:gd name="adj2" fmla="val 20972044"/>
              </a:avLst>
            </a:prstGeom>
            <a:ln>
              <a:solidFill>
                <a:srgbClr val="0000FF"/>
              </a:solidFill>
              <a:headEnd type="non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6" name="正方形/長方形 115"/>
            <p:cNvSpPr/>
            <p:nvPr/>
          </p:nvSpPr>
          <p:spPr>
            <a:xfrm>
              <a:off x="3748873" y="2137307"/>
              <a:ext cx="456141" cy="32331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400" dirty="0">
                  <a:solidFill>
                    <a:srgbClr val="000090"/>
                  </a:solidFill>
                  <a:latin typeface="Arial"/>
                </a:rPr>
                <a:t>F.B</a:t>
              </a:r>
              <a:endParaRPr lang="ja-JP" altLang="en-US" sz="1400" dirty="0">
                <a:solidFill>
                  <a:srgbClr val="000090"/>
                </a:solidFill>
                <a:latin typeface="Arial"/>
              </a:endParaRPr>
            </a:p>
          </p:txBody>
        </p:sp>
        <p:sp>
          <p:nvSpPr>
            <p:cNvPr id="117" name="円弧 116"/>
            <p:cNvSpPr/>
            <p:nvPr/>
          </p:nvSpPr>
          <p:spPr>
            <a:xfrm>
              <a:off x="8163719" y="4064207"/>
              <a:ext cx="1301399" cy="939800"/>
            </a:xfrm>
            <a:prstGeom prst="arc">
              <a:avLst>
                <a:gd name="adj1" fmla="val 10800000"/>
                <a:gd name="adj2" fmla="val 415262"/>
              </a:avLst>
            </a:prstGeom>
            <a:ln>
              <a:solidFill>
                <a:srgbClr val="0000FF"/>
              </a:solidFill>
              <a:head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9" name="正方形/長方形 118"/>
            <p:cNvSpPr/>
            <p:nvPr/>
          </p:nvSpPr>
          <p:spPr>
            <a:xfrm>
              <a:off x="8593595" y="3899957"/>
              <a:ext cx="456141" cy="32331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400" dirty="0">
                  <a:solidFill>
                    <a:srgbClr val="000090"/>
                  </a:solidFill>
                  <a:latin typeface="Arial"/>
                </a:rPr>
                <a:t>F.B</a:t>
              </a:r>
              <a:endParaRPr lang="ja-JP" altLang="en-US" sz="1400" dirty="0">
                <a:solidFill>
                  <a:srgbClr val="000090"/>
                </a:solidFill>
                <a:latin typeface="Arial"/>
              </a:endParaRPr>
            </a:p>
          </p:txBody>
        </p:sp>
        <p:sp>
          <p:nvSpPr>
            <p:cNvPr id="120" name="円弧 119"/>
            <p:cNvSpPr/>
            <p:nvPr/>
          </p:nvSpPr>
          <p:spPr>
            <a:xfrm>
              <a:off x="8282791" y="5443170"/>
              <a:ext cx="1201732" cy="750887"/>
            </a:xfrm>
            <a:prstGeom prst="arc">
              <a:avLst>
                <a:gd name="adj1" fmla="val 10800000"/>
                <a:gd name="adj2" fmla="val 915067"/>
              </a:avLst>
            </a:prstGeom>
            <a:ln>
              <a:solidFill>
                <a:srgbClr val="0000FF"/>
              </a:solidFill>
              <a:head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1" name="正方形/長方形 120"/>
            <p:cNvSpPr/>
            <p:nvPr/>
          </p:nvSpPr>
          <p:spPr>
            <a:xfrm>
              <a:off x="8658496" y="5313892"/>
              <a:ext cx="456141" cy="32331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400" dirty="0">
                  <a:solidFill>
                    <a:srgbClr val="000090"/>
                  </a:solidFill>
                  <a:latin typeface="Arial"/>
                </a:rPr>
                <a:t>F.B</a:t>
              </a:r>
              <a:endParaRPr lang="ja-JP" altLang="en-US" sz="1400" dirty="0">
                <a:solidFill>
                  <a:srgbClr val="000090"/>
                </a:solidFill>
                <a:latin typeface="Arial"/>
              </a:endParaRPr>
            </a:p>
          </p:txBody>
        </p:sp>
        <p:sp>
          <p:nvSpPr>
            <p:cNvPr id="123" name="円弧 122"/>
            <p:cNvSpPr/>
            <p:nvPr/>
          </p:nvSpPr>
          <p:spPr>
            <a:xfrm>
              <a:off x="8316109" y="6578606"/>
              <a:ext cx="1447810" cy="936619"/>
            </a:xfrm>
            <a:prstGeom prst="arc">
              <a:avLst>
                <a:gd name="adj1" fmla="val 10712347"/>
                <a:gd name="adj2" fmla="val 20856439"/>
              </a:avLst>
            </a:prstGeom>
            <a:ln>
              <a:solidFill>
                <a:srgbClr val="0000FF"/>
              </a:solidFill>
              <a:head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4" name="正方形/長方形 123"/>
            <p:cNvSpPr/>
            <p:nvPr/>
          </p:nvSpPr>
          <p:spPr>
            <a:xfrm>
              <a:off x="8658018" y="6416949"/>
              <a:ext cx="456141" cy="32331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400" dirty="0">
                  <a:solidFill>
                    <a:srgbClr val="000090"/>
                  </a:solidFill>
                  <a:latin typeface="Arial"/>
                </a:rPr>
                <a:t>F.B</a:t>
              </a:r>
              <a:endParaRPr lang="ja-JP" altLang="en-US" sz="1400" dirty="0">
                <a:solidFill>
                  <a:srgbClr val="000090"/>
                </a:solidFill>
                <a:latin typeface="Arial"/>
              </a:endParaRPr>
            </a:p>
          </p:txBody>
        </p:sp>
        <p:sp>
          <p:nvSpPr>
            <p:cNvPr id="125" name="円弧 124"/>
            <p:cNvSpPr/>
            <p:nvPr/>
          </p:nvSpPr>
          <p:spPr>
            <a:xfrm>
              <a:off x="3811853" y="3561292"/>
              <a:ext cx="838200" cy="533400"/>
            </a:xfrm>
            <a:prstGeom prst="arc">
              <a:avLst>
                <a:gd name="adj1" fmla="val 9061772"/>
                <a:gd name="adj2" fmla="val 20972044"/>
              </a:avLst>
            </a:prstGeom>
            <a:ln>
              <a:solidFill>
                <a:srgbClr val="0000FF"/>
              </a:solidFill>
              <a:headEnd type="non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6" name="正方形/長方形 125"/>
            <p:cNvSpPr/>
            <p:nvPr/>
          </p:nvSpPr>
          <p:spPr>
            <a:xfrm>
              <a:off x="3901273" y="3424240"/>
              <a:ext cx="456141" cy="32331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400" dirty="0">
                  <a:solidFill>
                    <a:srgbClr val="000090"/>
                  </a:solidFill>
                  <a:latin typeface="Arial"/>
                </a:rPr>
                <a:t>F.B</a:t>
              </a:r>
              <a:endParaRPr lang="ja-JP" altLang="en-US" sz="1400" dirty="0">
                <a:solidFill>
                  <a:srgbClr val="000090"/>
                </a:solidFill>
                <a:latin typeface="Arial"/>
              </a:endParaRPr>
            </a:p>
          </p:txBody>
        </p:sp>
        <p:sp>
          <p:nvSpPr>
            <p:cNvPr id="127" name="円弧 126"/>
            <p:cNvSpPr/>
            <p:nvPr/>
          </p:nvSpPr>
          <p:spPr>
            <a:xfrm>
              <a:off x="3964253" y="4839758"/>
              <a:ext cx="838200" cy="533400"/>
            </a:xfrm>
            <a:prstGeom prst="arc">
              <a:avLst>
                <a:gd name="adj1" fmla="val 9061772"/>
                <a:gd name="adj2" fmla="val 20972044"/>
              </a:avLst>
            </a:prstGeom>
            <a:ln>
              <a:solidFill>
                <a:srgbClr val="0000FF"/>
              </a:solidFill>
              <a:headEnd type="non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8" name="正方形/長方形 127"/>
            <p:cNvSpPr/>
            <p:nvPr/>
          </p:nvSpPr>
          <p:spPr>
            <a:xfrm>
              <a:off x="4053673" y="4702706"/>
              <a:ext cx="456141" cy="32331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400" dirty="0">
                  <a:solidFill>
                    <a:srgbClr val="000090"/>
                  </a:solidFill>
                  <a:latin typeface="Arial"/>
                </a:rPr>
                <a:t>F.B</a:t>
              </a:r>
              <a:endParaRPr lang="ja-JP" altLang="en-US" sz="1400" dirty="0">
                <a:solidFill>
                  <a:srgbClr val="000090"/>
                </a:solidFill>
                <a:latin typeface="Arial"/>
              </a:endParaRPr>
            </a:p>
          </p:txBody>
        </p:sp>
        <p:sp>
          <p:nvSpPr>
            <p:cNvPr id="129" name="円弧 128"/>
            <p:cNvSpPr/>
            <p:nvPr/>
          </p:nvSpPr>
          <p:spPr>
            <a:xfrm>
              <a:off x="4116653" y="6118224"/>
              <a:ext cx="838200" cy="533400"/>
            </a:xfrm>
            <a:prstGeom prst="arc">
              <a:avLst>
                <a:gd name="adj1" fmla="val 9061772"/>
                <a:gd name="adj2" fmla="val 20972044"/>
              </a:avLst>
            </a:prstGeom>
            <a:ln>
              <a:solidFill>
                <a:srgbClr val="0000FF"/>
              </a:solidFill>
              <a:headEnd type="non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30" name="正方形/長方形 129"/>
            <p:cNvSpPr/>
            <p:nvPr/>
          </p:nvSpPr>
          <p:spPr>
            <a:xfrm>
              <a:off x="4206073" y="5981172"/>
              <a:ext cx="456141" cy="32331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400" dirty="0">
                  <a:solidFill>
                    <a:srgbClr val="000090"/>
                  </a:solidFill>
                  <a:latin typeface="Arial"/>
                </a:rPr>
                <a:t>F.B</a:t>
              </a:r>
              <a:endParaRPr lang="ja-JP" altLang="en-US" sz="1400" dirty="0">
                <a:solidFill>
                  <a:srgbClr val="000090"/>
                </a:solidFill>
                <a:latin typeface="Arial"/>
              </a:endParaRPr>
            </a:p>
          </p:txBody>
        </p:sp>
      </p:grpSp>
      <p:sp>
        <p:nvSpPr>
          <p:cNvPr id="73" name="コンテンツ プレースホルダ 2"/>
          <p:cNvSpPr>
            <a:spLocks noGrp="1"/>
          </p:cNvSpPr>
          <p:nvPr>
            <p:ph idx="1"/>
          </p:nvPr>
        </p:nvSpPr>
        <p:spPr>
          <a:xfrm>
            <a:off x="163515" y="1100138"/>
            <a:ext cx="10525125" cy="6159500"/>
          </a:xfrm>
        </p:spPr>
        <p:txBody>
          <a:bodyPr/>
          <a:lstStyle/>
          <a:p>
            <a:r>
              <a:rPr lang="en-US" altLang="ja-JP" sz="2400" dirty="0" smtClean="0">
                <a:latin typeface="Arial Rounded MT Bold" charset="0"/>
              </a:rPr>
              <a:t>Four PPM virtual accelerators</a:t>
            </a:r>
            <a:br>
              <a:rPr lang="en-US" altLang="ja-JP" sz="2400" dirty="0" smtClean="0">
                <a:latin typeface="Arial Rounded MT Bold" charset="0"/>
              </a:rPr>
            </a:br>
            <a:r>
              <a:rPr lang="en-US" altLang="ja-JP" sz="2400" dirty="0" smtClean="0">
                <a:latin typeface="Arial Rounded MT Bold" charset="0"/>
              </a:rPr>
              <a:t>for SuperKEKB project</a:t>
            </a:r>
            <a:br>
              <a:rPr lang="en-US" altLang="ja-JP" sz="2400" dirty="0" smtClean="0">
                <a:latin typeface="Arial Rounded MT Bold" charset="0"/>
              </a:rPr>
            </a:br>
            <a:r>
              <a:rPr lang="en-US" altLang="ja-JP" sz="2400" dirty="0" smtClean="0">
                <a:latin typeface="Arial Rounded MT Bold" charset="0"/>
              </a:rPr>
              <a:t/>
            </a:r>
            <a:br>
              <a:rPr lang="en-US" altLang="ja-JP" sz="2400" dirty="0" smtClean="0">
                <a:latin typeface="Arial Rounded MT Bold" charset="0"/>
              </a:rPr>
            </a:br>
            <a:r>
              <a:rPr lang="en-US" altLang="ja-JP" sz="2000" dirty="0" smtClean="0">
                <a:latin typeface="Arial Rounded MT Bold" charset="0"/>
              </a:rPr>
              <a:t>maybe with </a:t>
            </a:r>
            <a:br>
              <a:rPr lang="en-US" altLang="ja-JP" sz="2000" dirty="0" smtClean="0">
                <a:latin typeface="Arial Rounded MT Bold" charset="0"/>
              </a:rPr>
            </a:br>
            <a:r>
              <a:rPr lang="en-US" altLang="ja-JP" sz="2000" dirty="0" smtClean="0">
                <a:latin typeface="Arial Rounded MT Bold" charset="0"/>
              </a:rPr>
              <a:t>additional PPM VAs</a:t>
            </a:r>
            <a:br>
              <a:rPr lang="en-US" altLang="ja-JP" sz="2000" dirty="0" smtClean="0">
                <a:latin typeface="Arial Rounded MT Bold" charset="0"/>
              </a:rPr>
            </a:br>
            <a:r>
              <a:rPr lang="en-US" altLang="ja-JP" sz="2000" dirty="0" smtClean="0">
                <a:latin typeface="Arial Rounded MT Bold" charset="0"/>
              </a:rPr>
              <a:t>for stealth beam</a:t>
            </a:r>
            <a:br>
              <a:rPr lang="en-US" altLang="ja-JP" sz="2000" dirty="0" smtClean="0">
                <a:latin typeface="Arial Rounded MT Bold" charset="0"/>
              </a:rPr>
            </a:br>
            <a:r>
              <a:rPr lang="en-US" altLang="ja-JP" sz="2000" dirty="0" smtClean="0">
                <a:latin typeface="Arial Rounded MT Bold" charset="0"/>
              </a:rPr>
              <a:t>measurements</a:t>
            </a:r>
            <a:br>
              <a:rPr lang="en-US" altLang="ja-JP" sz="2000" dirty="0" smtClean="0">
                <a:latin typeface="Arial Rounded MT Bold" charset="0"/>
              </a:rPr>
            </a:br>
            <a:r>
              <a:rPr lang="en-US" altLang="ja-JP" sz="2000" dirty="0" smtClean="0">
                <a:latin typeface="Arial Rounded MT Bold" charset="0"/>
              </a:rPr>
              <a:t/>
            </a:r>
            <a:br>
              <a:rPr lang="en-US" altLang="ja-JP" sz="2000" dirty="0" smtClean="0">
                <a:latin typeface="Arial Rounded MT Bold" charset="0"/>
              </a:rPr>
            </a:br>
            <a:r>
              <a:rPr lang="en-US" altLang="ja-JP" sz="2000" dirty="0" smtClean="0">
                <a:latin typeface="Arial Rounded MT Bold" charset="0"/>
              </a:rPr>
              <a:t>based on </a:t>
            </a:r>
            <a:br>
              <a:rPr lang="en-US" altLang="ja-JP" sz="2000" dirty="0" smtClean="0">
                <a:latin typeface="Arial Rounded MT Bold" charset="0"/>
              </a:rPr>
            </a:br>
            <a:r>
              <a:rPr lang="en-US" altLang="ja-JP" sz="2000" dirty="0" smtClean="0">
                <a:latin typeface="Arial Rounded MT Bold" charset="0"/>
              </a:rPr>
              <a:t>Dual-tier controls with</a:t>
            </a:r>
            <a:br>
              <a:rPr lang="en-US" altLang="ja-JP" sz="2000" dirty="0" smtClean="0">
                <a:latin typeface="Arial Rounded MT Bold" charset="0"/>
              </a:rPr>
            </a:br>
            <a:r>
              <a:rPr lang="en-US" altLang="ja-JP" sz="2000" dirty="0" smtClean="0">
                <a:latin typeface="Arial Rounded MT Bold" charset="0"/>
              </a:rPr>
              <a:t>EPICS and event-system</a:t>
            </a:r>
          </a:p>
        </p:txBody>
      </p:sp>
      <p:sp>
        <p:nvSpPr>
          <p:cNvPr id="77" name="タイトル 1"/>
          <p:cNvSpPr>
            <a:spLocks noGrp="1"/>
          </p:cNvSpPr>
          <p:nvPr>
            <p:ph type="title"/>
          </p:nvPr>
        </p:nvSpPr>
        <p:spPr>
          <a:xfrm>
            <a:off x="0" y="385763"/>
            <a:ext cx="5911055" cy="714375"/>
          </a:xfrm>
        </p:spPr>
        <p:txBody>
          <a:bodyPr/>
          <a:lstStyle/>
          <a:p>
            <a:r>
              <a:rPr kumimoji="1" lang="en-US" altLang="ja-JP" sz="3400" dirty="0" smtClean="0"/>
              <a:t>Pulse-to-pulse modulation</a:t>
            </a:r>
            <a:endParaRPr kumimoji="1" lang="ja-JP" altLang="en-US" sz="3400" dirty="0"/>
          </a:p>
        </p:txBody>
      </p:sp>
      <p:sp>
        <p:nvSpPr>
          <p:cNvPr id="80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79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652264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Operation Status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FY2014 </a:t>
            </a:r>
            <a:r>
              <a:rPr lang="ja-JP" altLang="en-US" dirty="0" smtClean="0"/>
              <a:t>の運転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運転時間</a:t>
            </a:r>
            <a:r>
              <a:rPr lang="en-US" altLang="ja-JP" dirty="0" smtClean="0"/>
              <a:t>: 3900 hours</a:t>
            </a:r>
            <a:r>
              <a:rPr lang="ja-JP" altLang="en-US" dirty="0" smtClean="0"/>
              <a:t> </a:t>
            </a:r>
            <a:r>
              <a:rPr lang="en-US" altLang="ja-JP" dirty="0" smtClean="0"/>
              <a:t>(FY2013 -27%)</a:t>
            </a:r>
          </a:p>
          <a:p>
            <a:pPr lvl="2"/>
            <a:r>
              <a:rPr lang="en-US" altLang="ja-JP" dirty="0" smtClean="0"/>
              <a:t>PF/PF-AR Injection (and Commissioning for SuperKEKB)</a:t>
            </a:r>
          </a:p>
          <a:p>
            <a:pPr lvl="2"/>
            <a:r>
              <a:rPr lang="en-US" altLang="ja-JP" dirty="0" smtClean="0"/>
              <a:t>Apr.11 – Apr.25</a:t>
            </a:r>
          </a:p>
          <a:p>
            <a:pPr lvl="2"/>
            <a:r>
              <a:rPr lang="en-US" altLang="ja-JP" dirty="0" smtClean="0"/>
              <a:t>May.7 – Jul.1</a:t>
            </a:r>
          </a:p>
          <a:p>
            <a:pPr lvl="2"/>
            <a:r>
              <a:rPr lang="en-US" altLang="ja-JP" dirty="0" smtClean="0"/>
              <a:t>Sep.24 – Dec.26</a:t>
            </a:r>
          </a:p>
          <a:p>
            <a:pPr lvl="2"/>
            <a:r>
              <a:rPr lang="en-US" altLang="ja-JP" dirty="0" smtClean="0"/>
              <a:t>5 days in Jan, Feb</a:t>
            </a:r>
          </a:p>
          <a:p>
            <a:pPr lvl="1"/>
            <a:r>
              <a:rPr lang="ja-JP" altLang="en-US" dirty="0" smtClean="0"/>
              <a:t>故障</a:t>
            </a:r>
            <a:r>
              <a:rPr lang="en-US" altLang="ja-JP" dirty="0" smtClean="0"/>
              <a:t> (FY2013 0.43%)</a:t>
            </a:r>
          </a:p>
          <a:p>
            <a:pPr lvl="2"/>
            <a:r>
              <a:rPr lang="ja-JP" altLang="en-US" dirty="0" smtClean="0"/>
              <a:t>偏向電磁石コイル発熱</a:t>
            </a:r>
            <a:r>
              <a:rPr lang="en-US" altLang="ja-JP" dirty="0" smtClean="0"/>
              <a:t> (May)</a:t>
            </a:r>
          </a:p>
          <a:p>
            <a:pPr lvl="2"/>
            <a:r>
              <a:rPr lang="ja-JP" altLang="en-US" dirty="0" smtClean="0"/>
              <a:t>マイクロ波パルス電源デスパイカー発熱</a:t>
            </a:r>
            <a:r>
              <a:rPr lang="en-US" altLang="ja-JP" dirty="0" smtClean="0"/>
              <a:t> (May)</a:t>
            </a:r>
          </a:p>
          <a:p>
            <a:pPr lvl="2"/>
            <a:r>
              <a:rPr lang="ja-JP" altLang="en-US" dirty="0" smtClean="0"/>
              <a:t>フラックスコンセントレータ電源側ケーブル発熱</a:t>
            </a:r>
            <a:r>
              <a:rPr lang="en-US" altLang="ja-JP" dirty="0" smtClean="0"/>
              <a:t> (Dec)</a:t>
            </a:r>
          </a:p>
          <a:p>
            <a:pPr lvl="2"/>
            <a:r>
              <a:rPr lang="ja-JP" altLang="en-US" dirty="0" smtClean="0"/>
              <a:t>マイクロ波パルス電源トランス端末発熱</a:t>
            </a:r>
            <a:r>
              <a:rPr lang="en-US" altLang="ja-JP" dirty="0" smtClean="0"/>
              <a:t> (Dec)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  <p:sp>
        <p:nvSpPr>
          <p:cNvPr id="5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Operation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>
          <a:xfrm>
            <a:off x="641219" y="267458"/>
            <a:ext cx="9619774" cy="560739"/>
          </a:xfrm>
        </p:spPr>
        <p:txBody>
          <a:bodyPr>
            <a:normAutofit fontScale="90000"/>
          </a:bodyPr>
          <a:lstStyle/>
          <a:p>
            <a:r>
              <a:rPr lang="en-US" altLang="ja-JP" sz="3200" dirty="0"/>
              <a:t>Facility for Electric Power and Cooling Water</a:t>
            </a:r>
            <a:endParaRPr lang="ja-JP" altLang="en-US" sz="3200" dirty="0"/>
          </a:p>
        </p:txBody>
      </p:sp>
      <p:sp>
        <p:nvSpPr>
          <p:cNvPr id="19" name="AutoShape 15"/>
          <p:cNvSpPr>
            <a:spLocks noChangeArrowheads="1"/>
          </p:cNvSpPr>
          <p:nvPr/>
        </p:nvSpPr>
        <p:spPr bwMode="auto">
          <a:xfrm rot="-3615307">
            <a:off x="1690688" y="5274707"/>
            <a:ext cx="1060900" cy="486185"/>
          </a:xfrm>
          <a:prstGeom prst="rightArrow">
            <a:avLst>
              <a:gd name="adj1" fmla="val 27593"/>
              <a:gd name="adj2" fmla="val 7195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lumMod val="65000"/>
                <a:alpha val="43000"/>
              </a:schemeClr>
            </a:outerShdw>
          </a:effectLst>
        </p:spPr>
        <p:txBody>
          <a:bodyPr vert="horz" wrap="square" lIns="84733" tIns="10139" rIns="84733" bIns="10139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0" name="AutoShape 14"/>
          <p:cNvSpPr>
            <a:spLocks noChangeArrowheads="1"/>
          </p:cNvSpPr>
          <p:nvPr/>
        </p:nvSpPr>
        <p:spPr bwMode="auto">
          <a:xfrm rot="-3615307">
            <a:off x="8032906" y="5277269"/>
            <a:ext cx="1060900" cy="486185"/>
          </a:xfrm>
          <a:prstGeom prst="rightArrow">
            <a:avLst>
              <a:gd name="adj1" fmla="val 27593"/>
              <a:gd name="adj2" fmla="val 7195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lumMod val="65000"/>
                <a:alpha val="43000"/>
              </a:schemeClr>
            </a:outerShdw>
          </a:effectLst>
        </p:spPr>
        <p:txBody>
          <a:bodyPr vert="horz" wrap="square" lIns="84733" tIns="10139" rIns="84733" bIns="10139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1" name="AutoShape 13"/>
          <p:cNvSpPr>
            <a:spLocks noChangeArrowheads="1"/>
          </p:cNvSpPr>
          <p:nvPr/>
        </p:nvSpPr>
        <p:spPr bwMode="auto">
          <a:xfrm rot="-7303718">
            <a:off x="4648169" y="5274707"/>
            <a:ext cx="1060900" cy="486185"/>
          </a:xfrm>
          <a:prstGeom prst="rightArrow">
            <a:avLst>
              <a:gd name="adj1" fmla="val 27593"/>
              <a:gd name="adj2" fmla="val 7195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lumMod val="65000"/>
                <a:alpha val="43000"/>
              </a:schemeClr>
            </a:outerShdw>
          </a:effectLst>
        </p:spPr>
        <p:txBody>
          <a:bodyPr vert="horz" wrap="square" lIns="84733" tIns="10139" rIns="84733" bIns="10139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0" y="37859"/>
            <a:ext cx="210611" cy="42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4287" tIns="52144" rIns="104287" bIns="52144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0" y="289954"/>
            <a:ext cx="210611" cy="42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4287" tIns="52144" rIns="104287" bIns="52144" numCol="1" anchor="ctr" anchorCtr="0" compatLnSpc="1">
            <a:prstTxWarp prst="textNoShape">
              <a:avLst/>
            </a:prstTxWarp>
            <a:spAutoFit/>
          </a:bodyPr>
          <a:lstStyle/>
          <a:p>
            <a:pPr defTabSz="1042873" fontAlgn="base">
              <a:spcBef>
                <a:spcPct val="0"/>
              </a:spcBef>
              <a:spcAft>
                <a:spcPct val="0"/>
              </a:spcAft>
            </a:pPr>
            <a:endParaRPr lang="ja-JP" altLang="ja-JP"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pic>
        <p:nvPicPr>
          <p:cNvPr id="13" name="図 243" descr="SKB-DR-layou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5133" y="2654299"/>
            <a:ext cx="1248863" cy="202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1"/>
          <p:cNvSpPr>
            <a:spLocks noChangeArrowheads="1"/>
          </p:cNvSpPr>
          <p:nvPr/>
        </p:nvSpPr>
        <p:spPr bwMode="auto">
          <a:xfrm>
            <a:off x="7307911" y="4797106"/>
            <a:ext cx="46391" cy="119045"/>
          </a:xfrm>
          <a:prstGeom prst="rect">
            <a:avLst/>
          </a:prstGeom>
          <a:solidFill>
            <a:srgbClr val="00FF00"/>
          </a:solidFill>
          <a:ln w="9360">
            <a:solidFill>
              <a:srgbClr val="00FF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16" name="Rectangle 115"/>
          <p:cNvSpPr>
            <a:spLocks noChangeArrowheads="1"/>
          </p:cNvSpPr>
          <p:nvPr/>
        </p:nvSpPr>
        <p:spPr bwMode="auto">
          <a:xfrm>
            <a:off x="3509362" y="4800607"/>
            <a:ext cx="87217" cy="119045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4" name="Line 91"/>
          <p:cNvSpPr>
            <a:spLocks noChangeShapeType="1"/>
          </p:cNvSpPr>
          <p:nvPr/>
        </p:nvSpPr>
        <p:spPr bwMode="auto">
          <a:xfrm>
            <a:off x="965244" y="4856629"/>
            <a:ext cx="9257919" cy="1751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 type="triangle" w="med" len="med"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lIns="104287" tIns="52144" rIns="104287" bIns="52144"/>
          <a:lstStyle/>
          <a:p>
            <a:pPr>
              <a:defRPr/>
            </a:pPr>
            <a:endParaRPr lang="ja-JP" altLang="en-US"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25" name="Rectangle 108"/>
          <p:cNvSpPr>
            <a:spLocks noChangeArrowheads="1"/>
          </p:cNvSpPr>
          <p:nvPr/>
        </p:nvSpPr>
        <p:spPr bwMode="auto">
          <a:xfrm>
            <a:off x="1993283" y="4797106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6" name="Line 87"/>
          <p:cNvSpPr>
            <a:spLocks noChangeShapeType="1"/>
          </p:cNvSpPr>
          <p:nvPr/>
        </p:nvSpPr>
        <p:spPr bwMode="auto">
          <a:xfrm>
            <a:off x="965244" y="3268781"/>
            <a:ext cx="1961439" cy="1750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lIns="104287" tIns="52144" rIns="104287" bIns="52144"/>
          <a:lstStyle/>
          <a:p>
            <a:pPr>
              <a:defRPr/>
            </a:pPr>
            <a:endParaRPr lang="ja-JP" altLang="en-US"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27" name="AutoShape 88"/>
          <p:cNvSpPr>
            <a:spLocks/>
          </p:cNvSpPr>
          <p:nvPr/>
        </p:nvSpPr>
        <p:spPr bwMode="auto">
          <a:xfrm flipH="1">
            <a:off x="163595" y="3268781"/>
            <a:ext cx="1683089" cy="1587848"/>
          </a:xfrm>
          <a:custGeom>
            <a:avLst/>
            <a:gdLst>
              <a:gd name="T0" fmla="*/ 719931 w 1439862"/>
              <a:gd name="T1" fmla="*/ 0 h 1439863"/>
              <a:gd name="T2" fmla="*/ 719931 w 1439862"/>
              <a:gd name="T3" fmla="*/ 719932 h 1439863"/>
              <a:gd name="T4" fmla="*/ 1439402 w 1439862"/>
              <a:gd name="T5" fmla="*/ 694206 h 1439863"/>
              <a:gd name="T6" fmla="*/ 719931 w 1439862"/>
              <a:gd name="T7" fmla="*/ 0 h 1439863"/>
              <a:gd name="T8" fmla="*/ 1439402 w 1439862"/>
              <a:gd name="T9" fmla="*/ 694206 h 1439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439862" h="1439863" stroke="0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8"/>
                  <a:pt x="1439402" y="694206"/>
                </a:cubicBezTo>
                <a:lnTo>
                  <a:pt x="719931" y="719932"/>
                </a:lnTo>
                <a:close/>
              </a:path>
              <a:path w="1439862" h="1439863" fill="none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8"/>
                  <a:pt x="1439402" y="694206"/>
                </a:cubicBezTo>
              </a:path>
            </a:pathLst>
          </a:custGeom>
          <a:noFill/>
          <a:ln w="25560">
            <a:solidFill>
              <a:srgbClr val="BBE0E3"/>
            </a:solidFill>
            <a:miter lim="800000"/>
            <a:headEnd/>
            <a:tailEnd type="triangle" w="med" len="med"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8" name="AutoShape 89"/>
          <p:cNvSpPr>
            <a:spLocks noChangeArrowheads="1"/>
          </p:cNvSpPr>
          <p:nvPr/>
        </p:nvSpPr>
        <p:spPr bwMode="auto">
          <a:xfrm rot="16200000" flipH="1">
            <a:off x="214927" y="3221160"/>
            <a:ext cx="1587848" cy="1683089"/>
          </a:xfrm>
          <a:custGeom>
            <a:avLst/>
            <a:gdLst>
              <a:gd name="T0" fmla="*/ 719931 w 1439863"/>
              <a:gd name="T1" fmla="*/ 0 h 1439862"/>
              <a:gd name="T2" fmla="*/ 719932 w 1439863"/>
              <a:gd name="T3" fmla="*/ 719931 h 1439862"/>
              <a:gd name="T4" fmla="*/ 1439403 w 1439863"/>
              <a:gd name="T5" fmla="*/ 694206 h 1439862"/>
              <a:gd name="T6" fmla="*/ 719931 w 1439863"/>
              <a:gd name="T7" fmla="*/ 0 h 1439862"/>
              <a:gd name="T8" fmla="*/ 1439403 w 1439863"/>
              <a:gd name="T9" fmla="*/ 694206 h 1439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439863" h="1439862" stroke="0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7"/>
                  <a:pt x="1439403" y="694204"/>
                </a:cubicBezTo>
                <a:lnTo>
                  <a:pt x="719932" y="719931"/>
                </a:lnTo>
                <a:close/>
              </a:path>
              <a:path w="1439863" h="1439862" fill="none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7"/>
                  <a:pt x="1439403" y="694204"/>
                </a:cubicBezTo>
              </a:path>
            </a:pathLst>
          </a:cu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9" name="Line 90"/>
          <p:cNvSpPr>
            <a:spLocks noChangeShapeType="1"/>
          </p:cNvSpPr>
          <p:nvPr/>
        </p:nvSpPr>
        <p:spPr bwMode="auto">
          <a:xfrm>
            <a:off x="163596" y="4000556"/>
            <a:ext cx="1855" cy="68275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lIns="104287" tIns="52144" rIns="104287" bIns="52144"/>
          <a:lstStyle/>
          <a:p>
            <a:pPr>
              <a:defRPr/>
            </a:pPr>
            <a:endParaRPr lang="ja-JP" altLang="en-US"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30" name="AutoShape 92"/>
          <p:cNvSpPr>
            <a:spLocks noChangeArrowheads="1"/>
          </p:cNvSpPr>
          <p:nvPr/>
        </p:nvSpPr>
        <p:spPr bwMode="auto">
          <a:xfrm>
            <a:off x="965243" y="3100717"/>
            <a:ext cx="1247008" cy="33612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1" name="Rectangle 93"/>
          <p:cNvSpPr>
            <a:spLocks noChangeArrowheads="1"/>
          </p:cNvSpPr>
          <p:nvPr/>
        </p:nvSpPr>
        <p:spPr bwMode="auto">
          <a:xfrm>
            <a:off x="1054315" y="3209258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2" name="Rectangle 94"/>
          <p:cNvSpPr>
            <a:spLocks noChangeArrowheads="1"/>
          </p:cNvSpPr>
          <p:nvPr/>
        </p:nvSpPr>
        <p:spPr bwMode="auto">
          <a:xfrm>
            <a:off x="1187923" y="3209258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3" name="Rectangle 95"/>
          <p:cNvSpPr>
            <a:spLocks noChangeArrowheads="1"/>
          </p:cNvSpPr>
          <p:nvPr/>
        </p:nvSpPr>
        <p:spPr bwMode="auto">
          <a:xfrm>
            <a:off x="1321531" y="3209258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4" name="Rectangle 96"/>
          <p:cNvSpPr>
            <a:spLocks noChangeArrowheads="1"/>
          </p:cNvSpPr>
          <p:nvPr/>
        </p:nvSpPr>
        <p:spPr bwMode="auto">
          <a:xfrm>
            <a:off x="1456995" y="3209258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5" name="Rectangle 97"/>
          <p:cNvSpPr>
            <a:spLocks noChangeArrowheads="1"/>
          </p:cNvSpPr>
          <p:nvPr/>
        </p:nvSpPr>
        <p:spPr bwMode="auto">
          <a:xfrm>
            <a:off x="1590603" y="3211008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6" name="Rectangle 98"/>
          <p:cNvSpPr>
            <a:spLocks noChangeArrowheads="1"/>
          </p:cNvSpPr>
          <p:nvPr/>
        </p:nvSpPr>
        <p:spPr bwMode="auto">
          <a:xfrm>
            <a:off x="1724210" y="3209258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7" name="Rectangle 99"/>
          <p:cNvSpPr>
            <a:spLocks noChangeArrowheads="1"/>
          </p:cNvSpPr>
          <p:nvPr/>
        </p:nvSpPr>
        <p:spPr bwMode="auto">
          <a:xfrm>
            <a:off x="1857818" y="3211008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8" name="Rectangle 100"/>
          <p:cNvSpPr>
            <a:spLocks noChangeArrowheads="1"/>
          </p:cNvSpPr>
          <p:nvPr/>
        </p:nvSpPr>
        <p:spPr bwMode="auto">
          <a:xfrm>
            <a:off x="1991426" y="3211008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9" name="AutoShape 101"/>
          <p:cNvSpPr>
            <a:spLocks noChangeArrowheads="1"/>
          </p:cNvSpPr>
          <p:nvPr/>
        </p:nvSpPr>
        <p:spPr bwMode="auto">
          <a:xfrm>
            <a:off x="967099" y="4688565"/>
            <a:ext cx="1334225" cy="33612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0" name="Rectangle 102"/>
          <p:cNvSpPr>
            <a:spLocks noChangeArrowheads="1"/>
          </p:cNvSpPr>
          <p:nvPr/>
        </p:nvSpPr>
        <p:spPr bwMode="auto">
          <a:xfrm>
            <a:off x="1056171" y="4797106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1" name="Rectangle 103"/>
          <p:cNvSpPr>
            <a:spLocks noChangeArrowheads="1"/>
          </p:cNvSpPr>
          <p:nvPr/>
        </p:nvSpPr>
        <p:spPr bwMode="auto">
          <a:xfrm>
            <a:off x="1189778" y="4797106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2" name="Rectangle 104"/>
          <p:cNvSpPr>
            <a:spLocks noChangeArrowheads="1"/>
          </p:cNvSpPr>
          <p:nvPr/>
        </p:nvSpPr>
        <p:spPr bwMode="auto">
          <a:xfrm>
            <a:off x="1323386" y="4797106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3" name="Rectangle 105"/>
          <p:cNvSpPr>
            <a:spLocks noChangeArrowheads="1"/>
          </p:cNvSpPr>
          <p:nvPr/>
        </p:nvSpPr>
        <p:spPr bwMode="auto">
          <a:xfrm>
            <a:off x="1456994" y="4797106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4" name="Rectangle 106"/>
          <p:cNvSpPr>
            <a:spLocks noChangeArrowheads="1"/>
          </p:cNvSpPr>
          <p:nvPr/>
        </p:nvSpPr>
        <p:spPr bwMode="auto">
          <a:xfrm>
            <a:off x="1592458" y="4798857"/>
            <a:ext cx="87216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5" name="Rectangle 107"/>
          <p:cNvSpPr>
            <a:spLocks noChangeArrowheads="1"/>
          </p:cNvSpPr>
          <p:nvPr/>
        </p:nvSpPr>
        <p:spPr bwMode="auto">
          <a:xfrm>
            <a:off x="1726066" y="4797106"/>
            <a:ext cx="87216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6" name="Rectangle 108"/>
          <p:cNvSpPr>
            <a:spLocks noChangeArrowheads="1"/>
          </p:cNvSpPr>
          <p:nvPr/>
        </p:nvSpPr>
        <p:spPr bwMode="auto">
          <a:xfrm>
            <a:off x="1859675" y="479885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7" name="AutoShape 110"/>
          <p:cNvSpPr>
            <a:spLocks noChangeArrowheads="1"/>
          </p:cNvSpPr>
          <p:nvPr/>
        </p:nvSpPr>
        <p:spPr bwMode="auto">
          <a:xfrm>
            <a:off x="2479467" y="4690316"/>
            <a:ext cx="1247008" cy="33612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8" name="Rectangle 111"/>
          <p:cNvSpPr>
            <a:spLocks noChangeArrowheads="1"/>
          </p:cNvSpPr>
          <p:nvPr/>
        </p:nvSpPr>
        <p:spPr bwMode="auto">
          <a:xfrm>
            <a:off x="2568539" y="479885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9" name="Rectangle 112"/>
          <p:cNvSpPr>
            <a:spLocks noChangeArrowheads="1"/>
          </p:cNvSpPr>
          <p:nvPr/>
        </p:nvSpPr>
        <p:spPr bwMode="auto">
          <a:xfrm>
            <a:off x="2702147" y="479885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0" name="Rectangle 113"/>
          <p:cNvSpPr>
            <a:spLocks noChangeArrowheads="1"/>
          </p:cNvSpPr>
          <p:nvPr/>
        </p:nvSpPr>
        <p:spPr bwMode="auto">
          <a:xfrm>
            <a:off x="2835755" y="479885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1" name="Rectangle 114"/>
          <p:cNvSpPr>
            <a:spLocks noChangeArrowheads="1"/>
          </p:cNvSpPr>
          <p:nvPr/>
        </p:nvSpPr>
        <p:spPr bwMode="auto">
          <a:xfrm>
            <a:off x="2971219" y="4798857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2" name="Rectangle 115"/>
          <p:cNvSpPr>
            <a:spLocks noChangeArrowheads="1"/>
          </p:cNvSpPr>
          <p:nvPr/>
        </p:nvSpPr>
        <p:spPr bwMode="auto">
          <a:xfrm>
            <a:off x="3104827" y="4800607"/>
            <a:ext cx="87217" cy="119045"/>
          </a:xfrm>
          <a:prstGeom prst="rect">
            <a:avLst/>
          </a:pr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3" name="Rectangle 116"/>
          <p:cNvSpPr>
            <a:spLocks noChangeArrowheads="1"/>
          </p:cNvSpPr>
          <p:nvPr/>
        </p:nvSpPr>
        <p:spPr bwMode="auto">
          <a:xfrm>
            <a:off x="3238434" y="4798857"/>
            <a:ext cx="89072" cy="119045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4" name="Rectangle 117"/>
          <p:cNvSpPr>
            <a:spLocks noChangeArrowheads="1"/>
          </p:cNvSpPr>
          <p:nvPr/>
        </p:nvSpPr>
        <p:spPr bwMode="auto">
          <a:xfrm>
            <a:off x="3372042" y="4800607"/>
            <a:ext cx="89072" cy="119045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5" name="AutoShape 119"/>
          <p:cNvSpPr>
            <a:spLocks noChangeArrowheads="1"/>
          </p:cNvSpPr>
          <p:nvPr/>
        </p:nvSpPr>
        <p:spPr bwMode="auto">
          <a:xfrm>
            <a:off x="3904619" y="4690316"/>
            <a:ext cx="1247008" cy="33612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6" name="Rectangle 120"/>
          <p:cNvSpPr>
            <a:spLocks noChangeArrowheads="1"/>
          </p:cNvSpPr>
          <p:nvPr/>
        </p:nvSpPr>
        <p:spPr bwMode="auto">
          <a:xfrm>
            <a:off x="3993691" y="4798857"/>
            <a:ext cx="89072" cy="119045"/>
          </a:xfrm>
          <a:prstGeom prst="rect">
            <a:avLst/>
          </a:prstGeom>
          <a:solidFill>
            <a:schemeClr val="tx1"/>
          </a:solidFill>
          <a:ln w="9360">
            <a:solidFill>
              <a:schemeClr val="tx1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7" name="Rectangle 121"/>
          <p:cNvSpPr>
            <a:spLocks noChangeArrowheads="1"/>
          </p:cNvSpPr>
          <p:nvPr/>
        </p:nvSpPr>
        <p:spPr bwMode="auto">
          <a:xfrm>
            <a:off x="4127299" y="479885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8" name="Rectangle 122"/>
          <p:cNvSpPr>
            <a:spLocks noChangeArrowheads="1"/>
          </p:cNvSpPr>
          <p:nvPr/>
        </p:nvSpPr>
        <p:spPr bwMode="auto">
          <a:xfrm>
            <a:off x="4260907" y="479885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9" name="Rectangle 123"/>
          <p:cNvSpPr>
            <a:spLocks noChangeArrowheads="1"/>
          </p:cNvSpPr>
          <p:nvPr/>
        </p:nvSpPr>
        <p:spPr bwMode="auto">
          <a:xfrm>
            <a:off x="4396370" y="4798857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0" name="Rectangle 124"/>
          <p:cNvSpPr>
            <a:spLocks noChangeArrowheads="1"/>
          </p:cNvSpPr>
          <p:nvPr/>
        </p:nvSpPr>
        <p:spPr bwMode="auto">
          <a:xfrm>
            <a:off x="4529978" y="4800607"/>
            <a:ext cx="87217" cy="119045"/>
          </a:xfrm>
          <a:prstGeom prst="rect">
            <a:avLst/>
          </a:prstGeom>
          <a:solidFill>
            <a:srgbClr val="7F7F7F">
              <a:alpha val="29999"/>
            </a:srgbClr>
          </a:solidFill>
          <a:ln w="9525">
            <a:noFill/>
            <a:round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1" name="Rectangle 125"/>
          <p:cNvSpPr>
            <a:spLocks noChangeArrowheads="1"/>
          </p:cNvSpPr>
          <p:nvPr/>
        </p:nvSpPr>
        <p:spPr bwMode="auto">
          <a:xfrm>
            <a:off x="4663586" y="479885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2" name="Rectangle 126"/>
          <p:cNvSpPr>
            <a:spLocks noChangeArrowheads="1"/>
          </p:cNvSpPr>
          <p:nvPr/>
        </p:nvSpPr>
        <p:spPr bwMode="auto">
          <a:xfrm>
            <a:off x="4797194" y="480060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3" name="Rectangle 127"/>
          <p:cNvSpPr>
            <a:spLocks noChangeArrowheads="1"/>
          </p:cNvSpPr>
          <p:nvPr/>
        </p:nvSpPr>
        <p:spPr bwMode="auto">
          <a:xfrm>
            <a:off x="4930802" y="480060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4" name="AutoShape 128"/>
          <p:cNvSpPr>
            <a:spLocks noChangeArrowheads="1"/>
          </p:cNvSpPr>
          <p:nvPr/>
        </p:nvSpPr>
        <p:spPr bwMode="auto">
          <a:xfrm>
            <a:off x="5329770" y="4690316"/>
            <a:ext cx="1247008" cy="33612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5" name="Rectangle 130"/>
          <p:cNvSpPr>
            <a:spLocks noChangeArrowheads="1"/>
          </p:cNvSpPr>
          <p:nvPr/>
        </p:nvSpPr>
        <p:spPr bwMode="auto">
          <a:xfrm>
            <a:off x="5552451" y="479885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6" name="Rectangle 131"/>
          <p:cNvSpPr>
            <a:spLocks noChangeArrowheads="1"/>
          </p:cNvSpPr>
          <p:nvPr/>
        </p:nvSpPr>
        <p:spPr bwMode="auto">
          <a:xfrm>
            <a:off x="5686059" y="479885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7" name="Rectangle 132"/>
          <p:cNvSpPr>
            <a:spLocks noChangeArrowheads="1"/>
          </p:cNvSpPr>
          <p:nvPr/>
        </p:nvSpPr>
        <p:spPr bwMode="auto">
          <a:xfrm>
            <a:off x="5821522" y="4798857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8" name="Rectangle 133"/>
          <p:cNvSpPr>
            <a:spLocks noChangeArrowheads="1"/>
          </p:cNvSpPr>
          <p:nvPr/>
        </p:nvSpPr>
        <p:spPr bwMode="auto">
          <a:xfrm>
            <a:off x="5955130" y="4800607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9" name="Rectangle 134"/>
          <p:cNvSpPr>
            <a:spLocks noChangeArrowheads="1"/>
          </p:cNvSpPr>
          <p:nvPr/>
        </p:nvSpPr>
        <p:spPr bwMode="auto">
          <a:xfrm>
            <a:off x="6088738" y="479885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0" name="Rectangle 135"/>
          <p:cNvSpPr>
            <a:spLocks noChangeArrowheads="1"/>
          </p:cNvSpPr>
          <p:nvPr/>
        </p:nvSpPr>
        <p:spPr bwMode="auto">
          <a:xfrm>
            <a:off x="6222345" y="480060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1" name="Rectangle 136"/>
          <p:cNvSpPr>
            <a:spLocks noChangeArrowheads="1"/>
          </p:cNvSpPr>
          <p:nvPr/>
        </p:nvSpPr>
        <p:spPr bwMode="auto">
          <a:xfrm>
            <a:off x="6355953" y="480060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2" name="AutoShape 137"/>
          <p:cNvSpPr>
            <a:spLocks noChangeArrowheads="1"/>
          </p:cNvSpPr>
          <p:nvPr/>
        </p:nvSpPr>
        <p:spPr bwMode="auto">
          <a:xfrm>
            <a:off x="6754922" y="4688565"/>
            <a:ext cx="1247008" cy="33612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3" name="Rectangle 138"/>
          <p:cNvSpPr>
            <a:spLocks noChangeArrowheads="1"/>
          </p:cNvSpPr>
          <p:nvPr/>
        </p:nvSpPr>
        <p:spPr bwMode="auto">
          <a:xfrm>
            <a:off x="6843994" y="4797106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4" name="Rectangle 139"/>
          <p:cNvSpPr>
            <a:spLocks noChangeArrowheads="1"/>
          </p:cNvSpPr>
          <p:nvPr/>
        </p:nvSpPr>
        <p:spPr bwMode="auto">
          <a:xfrm>
            <a:off x="6977602" y="4797106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5" name="Rectangle 140"/>
          <p:cNvSpPr>
            <a:spLocks noChangeArrowheads="1"/>
          </p:cNvSpPr>
          <p:nvPr/>
        </p:nvSpPr>
        <p:spPr bwMode="auto">
          <a:xfrm>
            <a:off x="7111210" y="4797106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6" name="Rectangle 141"/>
          <p:cNvSpPr>
            <a:spLocks noChangeArrowheads="1"/>
          </p:cNvSpPr>
          <p:nvPr/>
        </p:nvSpPr>
        <p:spPr bwMode="auto">
          <a:xfrm>
            <a:off x="7231828" y="4797106"/>
            <a:ext cx="46392" cy="119045"/>
          </a:xfrm>
          <a:prstGeom prst="rect">
            <a:avLst/>
          </a:prstGeom>
          <a:solidFill>
            <a:srgbClr val="00FF00"/>
          </a:solidFill>
          <a:ln w="9360">
            <a:solidFill>
              <a:srgbClr val="00FF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7" name="Rectangle 142"/>
          <p:cNvSpPr>
            <a:spLocks noChangeArrowheads="1"/>
          </p:cNvSpPr>
          <p:nvPr/>
        </p:nvSpPr>
        <p:spPr bwMode="auto">
          <a:xfrm>
            <a:off x="7380282" y="4798857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8" name="Rectangle 143"/>
          <p:cNvSpPr>
            <a:spLocks noChangeArrowheads="1"/>
          </p:cNvSpPr>
          <p:nvPr/>
        </p:nvSpPr>
        <p:spPr bwMode="auto">
          <a:xfrm>
            <a:off x="7513889" y="4797106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9" name="Rectangle 144"/>
          <p:cNvSpPr>
            <a:spLocks noChangeArrowheads="1"/>
          </p:cNvSpPr>
          <p:nvPr/>
        </p:nvSpPr>
        <p:spPr bwMode="auto">
          <a:xfrm>
            <a:off x="7647497" y="479885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0" name="Rectangle 145"/>
          <p:cNvSpPr>
            <a:spLocks noChangeArrowheads="1"/>
          </p:cNvSpPr>
          <p:nvPr/>
        </p:nvSpPr>
        <p:spPr bwMode="auto">
          <a:xfrm>
            <a:off x="7781105" y="479885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1" name="AutoShape 146"/>
          <p:cNvSpPr>
            <a:spLocks noChangeArrowheads="1"/>
          </p:cNvSpPr>
          <p:nvPr/>
        </p:nvSpPr>
        <p:spPr bwMode="auto">
          <a:xfrm>
            <a:off x="8180074" y="4690316"/>
            <a:ext cx="1118966" cy="33612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2" name="Rectangle 147"/>
          <p:cNvSpPr>
            <a:spLocks noChangeArrowheads="1"/>
          </p:cNvSpPr>
          <p:nvPr/>
        </p:nvSpPr>
        <p:spPr bwMode="auto">
          <a:xfrm>
            <a:off x="8269146" y="479885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3" name="Rectangle 148"/>
          <p:cNvSpPr>
            <a:spLocks noChangeArrowheads="1"/>
          </p:cNvSpPr>
          <p:nvPr/>
        </p:nvSpPr>
        <p:spPr bwMode="auto">
          <a:xfrm>
            <a:off x="8402754" y="479885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4" name="Rectangle 149"/>
          <p:cNvSpPr>
            <a:spLocks noChangeArrowheads="1"/>
          </p:cNvSpPr>
          <p:nvPr/>
        </p:nvSpPr>
        <p:spPr bwMode="auto">
          <a:xfrm>
            <a:off x="8536362" y="479885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5" name="Rectangle 150"/>
          <p:cNvSpPr>
            <a:spLocks noChangeArrowheads="1"/>
          </p:cNvSpPr>
          <p:nvPr/>
        </p:nvSpPr>
        <p:spPr bwMode="auto">
          <a:xfrm>
            <a:off x="8671826" y="4798857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6" name="Rectangle 151"/>
          <p:cNvSpPr>
            <a:spLocks noChangeArrowheads="1"/>
          </p:cNvSpPr>
          <p:nvPr/>
        </p:nvSpPr>
        <p:spPr bwMode="auto">
          <a:xfrm>
            <a:off x="8805434" y="4800607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7" name="Rectangle 152"/>
          <p:cNvSpPr>
            <a:spLocks noChangeArrowheads="1"/>
          </p:cNvSpPr>
          <p:nvPr/>
        </p:nvSpPr>
        <p:spPr bwMode="auto">
          <a:xfrm>
            <a:off x="8939041" y="479885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8" name="Rectangle 153"/>
          <p:cNvSpPr>
            <a:spLocks noChangeArrowheads="1"/>
          </p:cNvSpPr>
          <p:nvPr/>
        </p:nvSpPr>
        <p:spPr bwMode="auto">
          <a:xfrm>
            <a:off x="9072649" y="480060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9" name="Rectangle 154"/>
          <p:cNvSpPr>
            <a:spLocks noChangeArrowheads="1"/>
          </p:cNvSpPr>
          <p:nvPr/>
        </p:nvSpPr>
        <p:spPr bwMode="auto">
          <a:xfrm>
            <a:off x="9206257" y="4800607"/>
            <a:ext cx="89072" cy="119045"/>
          </a:xfrm>
          <a:prstGeom prst="rect">
            <a:avLst/>
          </a:prstGeom>
          <a:solidFill>
            <a:srgbClr val="7F7F7F">
              <a:alpha val="29999"/>
            </a:srgbClr>
          </a:solidFill>
          <a:ln w="9525">
            <a:noFill/>
            <a:round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90" name="AutoShape 155"/>
          <p:cNvSpPr>
            <a:spLocks noChangeArrowheads="1"/>
          </p:cNvSpPr>
          <p:nvPr/>
        </p:nvSpPr>
        <p:spPr bwMode="auto">
          <a:xfrm>
            <a:off x="2434932" y="3102467"/>
            <a:ext cx="669895" cy="33612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91" name="Rectangle 156"/>
          <p:cNvSpPr>
            <a:spLocks noChangeArrowheads="1"/>
          </p:cNvSpPr>
          <p:nvPr/>
        </p:nvSpPr>
        <p:spPr bwMode="auto">
          <a:xfrm>
            <a:off x="2524003" y="3211008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92" name="Rectangle 157"/>
          <p:cNvSpPr>
            <a:spLocks noChangeArrowheads="1"/>
          </p:cNvSpPr>
          <p:nvPr/>
        </p:nvSpPr>
        <p:spPr bwMode="auto">
          <a:xfrm>
            <a:off x="2657611" y="3211008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93" name="Rectangle 158"/>
          <p:cNvSpPr>
            <a:spLocks noChangeArrowheads="1"/>
          </p:cNvSpPr>
          <p:nvPr/>
        </p:nvSpPr>
        <p:spPr bwMode="auto">
          <a:xfrm>
            <a:off x="2793075" y="3211008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94" name="Rectangle 168"/>
          <p:cNvSpPr>
            <a:spLocks noChangeArrowheads="1"/>
          </p:cNvSpPr>
          <p:nvPr/>
        </p:nvSpPr>
        <p:spPr bwMode="auto">
          <a:xfrm>
            <a:off x="2126891" y="4797106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95" name="Line 169"/>
          <p:cNvSpPr>
            <a:spLocks noChangeShapeType="1"/>
          </p:cNvSpPr>
          <p:nvPr/>
        </p:nvSpPr>
        <p:spPr bwMode="auto">
          <a:xfrm flipV="1">
            <a:off x="5185029" y="4671059"/>
            <a:ext cx="224535" cy="190822"/>
          </a:xfrm>
          <a:prstGeom prst="line">
            <a:avLst/>
          </a:prstGeom>
          <a:noFill/>
          <a:ln w="44323">
            <a:solidFill>
              <a:srgbClr val="FF6FCF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lIns="104287" tIns="52144" rIns="104287" bIns="52144"/>
          <a:lstStyle/>
          <a:p>
            <a:pPr>
              <a:defRPr/>
            </a:pPr>
            <a:endParaRPr lang="ja-JP" altLang="en-US"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96" name="Line 176"/>
          <p:cNvSpPr>
            <a:spLocks noChangeShapeType="1"/>
          </p:cNvSpPr>
          <p:nvPr/>
        </p:nvSpPr>
        <p:spPr bwMode="auto">
          <a:xfrm>
            <a:off x="746275" y="3268781"/>
            <a:ext cx="2208243" cy="1750"/>
          </a:xfrm>
          <a:prstGeom prst="line">
            <a:avLst/>
          </a:prstGeom>
          <a:noFill/>
          <a:ln w="57023">
            <a:solidFill>
              <a:srgbClr val="4597A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87" tIns="52144" rIns="104287" bIns="52144"/>
          <a:lstStyle/>
          <a:p>
            <a:endParaRPr lang="ja-JP" altLang="en-US"/>
          </a:p>
        </p:txBody>
      </p:sp>
      <p:sp>
        <p:nvSpPr>
          <p:cNvPr id="97" name="AutoShape 177"/>
          <p:cNvSpPr>
            <a:spLocks/>
          </p:cNvSpPr>
          <p:nvPr/>
        </p:nvSpPr>
        <p:spPr bwMode="auto">
          <a:xfrm>
            <a:off x="176585" y="3361565"/>
            <a:ext cx="1219173" cy="1379520"/>
          </a:xfrm>
          <a:custGeom>
            <a:avLst/>
            <a:gdLst>
              <a:gd name="T0" fmla="*/ 175447 w 1042988"/>
              <a:gd name="T1" fmla="*/ 1093403 h 1250950"/>
              <a:gd name="T2" fmla="*/ 521494 w 1042988"/>
              <a:gd name="T3" fmla="*/ 625475 h 1250950"/>
              <a:gd name="T4" fmla="*/ 71582 w 1042988"/>
              <a:gd name="T5" fmla="*/ 309201 h 1250950"/>
              <a:gd name="T6" fmla="*/ 0 w 1042988"/>
              <a:gd name="T7" fmla="*/ 309201 h 1250950"/>
              <a:gd name="T8" fmla="*/ 175447 w 1042988"/>
              <a:gd name="T9" fmla="*/ 1093403 h 1250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042988" h="1250950" stroke="0">
                <a:moveTo>
                  <a:pt x="175447" y="1093403"/>
                </a:moveTo>
                <a:lnTo>
                  <a:pt x="175447" y="1093402"/>
                </a:lnTo>
                <a:cubicBezTo>
                  <a:pt x="63864" y="974696"/>
                  <a:pt x="0" y="804366"/>
                  <a:pt x="0" y="625475"/>
                </a:cubicBezTo>
                <a:cubicBezTo>
                  <a:pt x="0" y="514293"/>
                  <a:pt x="24708" y="405121"/>
                  <a:pt x="71582" y="309201"/>
                </a:cubicBezTo>
                <a:lnTo>
                  <a:pt x="521494" y="625475"/>
                </a:lnTo>
                <a:close/>
              </a:path>
              <a:path w="1042988" h="1250950" fill="none">
                <a:moveTo>
                  <a:pt x="175447" y="1093403"/>
                </a:moveTo>
                <a:lnTo>
                  <a:pt x="175447" y="1093402"/>
                </a:lnTo>
                <a:cubicBezTo>
                  <a:pt x="63864" y="974696"/>
                  <a:pt x="0" y="804366"/>
                  <a:pt x="0" y="625475"/>
                </a:cubicBezTo>
                <a:cubicBezTo>
                  <a:pt x="0" y="514293"/>
                  <a:pt x="24708" y="405121"/>
                  <a:pt x="71582" y="309201"/>
                </a:cubicBezTo>
              </a:path>
            </a:pathLst>
          </a:custGeom>
          <a:noFill/>
          <a:ln w="57023">
            <a:solidFill>
              <a:srgbClr val="31859C"/>
            </a:solidFill>
            <a:round/>
            <a:headEnd type="triangle" w="med" len="med"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98" name="Line 179"/>
          <p:cNvSpPr>
            <a:spLocks noChangeShapeType="1"/>
          </p:cNvSpPr>
          <p:nvPr/>
        </p:nvSpPr>
        <p:spPr bwMode="auto">
          <a:xfrm flipV="1">
            <a:off x="3180910" y="4856629"/>
            <a:ext cx="2035665" cy="5253"/>
          </a:xfrm>
          <a:prstGeom prst="line">
            <a:avLst/>
          </a:prstGeom>
          <a:noFill/>
          <a:ln w="57240">
            <a:solidFill>
              <a:srgbClr val="FF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87" tIns="52144" rIns="104287" bIns="52144"/>
          <a:lstStyle/>
          <a:p>
            <a:endParaRPr lang="ja-JP" altLang="en-US"/>
          </a:p>
        </p:txBody>
      </p:sp>
      <p:sp>
        <p:nvSpPr>
          <p:cNvPr id="99" name="Line 178"/>
          <p:cNvSpPr>
            <a:spLocks noChangeShapeType="1"/>
          </p:cNvSpPr>
          <p:nvPr/>
        </p:nvSpPr>
        <p:spPr bwMode="auto">
          <a:xfrm>
            <a:off x="1022769" y="4856629"/>
            <a:ext cx="2104326" cy="1751"/>
          </a:xfrm>
          <a:prstGeom prst="line">
            <a:avLst/>
          </a:prstGeom>
          <a:noFill/>
          <a:ln w="57023">
            <a:solidFill>
              <a:srgbClr val="4597A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87" tIns="52144" rIns="104287" bIns="52144"/>
          <a:lstStyle/>
          <a:p>
            <a:endParaRPr lang="ja-JP" altLang="en-US"/>
          </a:p>
        </p:txBody>
      </p:sp>
      <p:sp>
        <p:nvSpPr>
          <p:cNvPr id="100" name="Line 180"/>
          <p:cNvSpPr>
            <a:spLocks noChangeShapeType="1"/>
          </p:cNvSpPr>
          <p:nvPr/>
        </p:nvSpPr>
        <p:spPr bwMode="auto">
          <a:xfrm>
            <a:off x="5415131" y="4856629"/>
            <a:ext cx="4169682" cy="1751"/>
          </a:xfrm>
          <a:prstGeom prst="line">
            <a:avLst/>
          </a:prstGeom>
          <a:noFill/>
          <a:ln w="57240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87" tIns="52144" rIns="104287" bIns="52144"/>
          <a:lstStyle/>
          <a:p>
            <a:endParaRPr lang="ja-JP" altLang="en-US"/>
          </a:p>
        </p:txBody>
      </p:sp>
      <p:sp>
        <p:nvSpPr>
          <p:cNvPr id="101" name="テキスト ボックス 199"/>
          <p:cNvSpPr txBox="1">
            <a:spLocks noChangeArrowheads="1"/>
          </p:cNvSpPr>
          <p:nvPr/>
        </p:nvSpPr>
        <p:spPr bwMode="auto">
          <a:xfrm>
            <a:off x="9380690" y="4166869"/>
            <a:ext cx="1254366" cy="59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287" tIns="52144" rIns="104287" bIns="52144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 b="1" dirty="0">
                <a:solidFill>
                  <a:srgbClr val="FF0000"/>
                </a:solidFill>
                <a:cs typeface="Arial" charset="0"/>
              </a:rPr>
              <a:t>4.0 GeV e+</a:t>
            </a:r>
          </a:p>
          <a:p>
            <a:r>
              <a:rPr lang="en-US" altLang="ja-JP" sz="1600" b="1" dirty="0">
                <a:solidFill>
                  <a:srgbClr val="FF0000"/>
                </a:solidFill>
                <a:cs typeface="Arial" charset="0"/>
              </a:rPr>
              <a:t>4nC x 2</a:t>
            </a:r>
            <a:endParaRPr lang="ja-JP" altLang="en-US" sz="1600" b="1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02" name="円/楕円 101"/>
          <p:cNvSpPr/>
          <p:nvPr/>
        </p:nvSpPr>
        <p:spPr>
          <a:xfrm>
            <a:off x="2318023" y="4744586"/>
            <a:ext cx="252371" cy="23809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3" name="テキスト ボックス 202"/>
          <p:cNvSpPr txBox="1">
            <a:spLocks noChangeArrowheads="1"/>
          </p:cNvSpPr>
          <p:nvPr/>
        </p:nvSpPr>
        <p:spPr bwMode="auto">
          <a:xfrm>
            <a:off x="1579468" y="3998805"/>
            <a:ext cx="1778732" cy="66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ja-JP" sz="1600" b="1" dirty="0">
                <a:solidFill>
                  <a:srgbClr val="0000FF"/>
                </a:solidFill>
                <a:cs typeface="Arial" charset="0"/>
              </a:rPr>
              <a:t>3.5 GeV</a:t>
            </a:r>
          </a:p>
          <a:p>
            <a:pPr>
              <a:lnSpc>
                <a:spcPct val="90000"/>
              </a:lnSpc>
            </a:pPr>
            <a:r>
              <a:rPr lang="en-US" altLang="ja-JP" sz="1600" b="1" dirty="0">
                <a:solidFill>
                  <a:srgbClr val="0000FF"/>
                </a:solidFill>
                <a:cs typeface="Arial" charset="0"/>
              </a:rPr>
              <a:t>10nC x 2 (prim. e-)</a:t>
            </a:r>
          </a:p>
          <a:p>
            <a:pPr>
              <a:lnSpc>
                <a:spcPct val="90000"/>
              </a:lnSpc>
            </a:pPr>
            <a:r>
              <a:rPr lang="en-US" altLang="ja-JP" sz="1600" b="1" dirty="0">
                <a:solidFill>
                  <a:srgbClr val="0000FF"/>
                </a:solidFill>
                <a:cs typeface="Arial" charset="0"/>
              </a:rPr>
              <a:t>5nC x 2 (inj. e-)</a:t>
            </a:r>
            <a:endParaRPr lang="ja-JP" altLang="en-US" sz="1600" b="1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4" name="Line 180"/>
          <p:cNvSpPr>
            <a:spLocks noChangeShapeType="1"/>
          </p:cNvSpPr>
          <p:nvPr/>
        </p:nvSpPr>
        <p:spPr bwMode="auto">
          <a:xfrm>
            <a:off x="9831618" y="4853127"/>
            <a:ext cx="825771" cy="1751"/>
          </a:xfrm>
          <a:prstGeom prst="line">
            <a:avLst/>
          </a:prstGeom>
          <a:noFill/>
          <a:ln w="57240">
            <a:solidFill>
              <a:srgbClr val="FF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87" tIns="52144" rIns="104287" bIns="52144"/>
          <a:lstStyle/>
          <a:p>
            <a:endParaRPr lang="ja-JP" altLang="en-US"/>
          </a:p>
        </p:txBody>
      </p:sp>
      <p:sp>
        <p:nvSpPr>
          <p:cNvPr id="105" name="アーチ 104"/>
          <p:cNvSpPr/>
          <p:nvPr/>
        </p:nvSpPr>
        <p:spPr>
          <a:xfrm>
            <a:off x="9543989" y="4784852"/>
            <a:ext cx="295052" cy="154058"/>
          </a:xfrm>
          <a:prstGeom prst="blockArc">
            <a:avLst/>
          </a:prstGeom>
          <a:solidFill>
            <a:srgbClr val="800000"/>
          </a:solidFill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ja-JP" altLang="en-US">
              <a:solidFill>
                <a:srgbClr val="FF8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6" name="円/楕円 105"/>
          <p:cNvSpPr/>
          <p:nvPr/>
        </p:nvSpPr>
        <p:spPr>
          <a:xfrm>
            <a:off x="10241719" y="4790103"/>
            <a:ext cx="148453" cy="1400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7" name="円/楕円 106"/>
          <p:cNvSpPr/>
          <p:nvPr/>
        </p:nvSpPr>
        <p:spPr>
          <a:xfrm>
            <a:off x="10026462" y="4790103"/>
            <a:ext cx="148453" cy="1400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8" name="テキスト ボックス 212"/>
          <p:cNvSpPr txBox="1">
            <a:spLocks noChangeArrowheads="1"/>
          </p:cNvSpPr>
          <p:nvPr/>
        </p:nvSpPr>
        <p:spPr bwMode="auto">
          <a:xfrm>
            <a:off x="5854924" y="2906393"/>
            <a:ext cx="1601216" cy="70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287" tIns="52144" rIns="104287" bIns="52144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1600" b="1" dirty="0">
                <a:solidFill>
                  <a:srgbClr val="FF0000"/>
                </a:solidFill>
                <a:cs typeface="Arial" charset="0"/>
              </a:rPr>
              <a:t>1.1 GeV </a:t>
            </a:r>
          </a:p>
          <a:p>
            <a:pPr>
              <a:lnSpc>
                <a:spcPct val="80000"/>
              </a:lnSpc>
            </a:pPr>
            <a:r>
              <a:rPr lang="en-US" altLang="ja-JP" sz="1600" b="1" dirty="0">
                <a:solidFill>
                  <a:srgbClr val="FF0000"/>
                </a:solidFill>
                <a:cs typeface="Arial" charset="0"/>
              </a:rPr>
              <a:t>Damping Ring</a:t>
            </a:r>
          </a:p>
          <a:p>
            <a:pPr>
              <a:lnSpc>
                <a:spcPct val="80000"/>
              </a:lnSpc>
            </a:pPr>
            <a:r>
              <a:rPr lang="en-US" altLang="ja-JP" sz="1600" b="1" dirty="0">
                <a:solidFill>
                  <a:srgbClr val="FF0000"/>
                </a:solidFill>
                <a:cs typeface="Arial" charset="0"/>
              </a:rPr>
              <a:t>circ. 136 m</a:t>
            </a:r>
            <a:endParaRPr lang="ja-JP" altLang="en-US" sz="1600" b="1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09" name="テキスト ボックス 214"/>
          <p:cNvSpPr txBox="1">
            <a:spLocks noChangeArrowheads="1"/>
          </p:cNvSpPr>
          <p:nvPr/>
        </p:nvSpPr>
        <p:spPr bwMode="auto">
          <a:xfrm>
            <a:off x="9685019" y="4839122"/>
            <a:ext cx="44536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b="1" dirty="0">
                <a:solidFill>
                  <a:srgbClr val="800000"/>
                </a:solidFill>
                <a:cs typeface="Arial" charset="0"/>
              </a:rPr>
              <a:t>ECS</a:t>
            </a:r>
            <a:endParaRPr lang="ja-JP" altLang="en-US" sz="1400" b="1">
              <a:solidFill>
                <a:srgbClr val="800000"/>
              </a:solidFill>
              <a:cs typeface="Arial" charset="0"/>
            </a:endParaRPr>
          </a:p>
        </p:txBody>
      </p:sp>
      <p:sp>
        <p:nvSpPr>
          <p:cNvPr id="110" name="Line 1"/>
          <p:cNvSpPr>
            <a:spLocks noChangeShapeType="1"/>
          </p:cNvSpPr>
          <p:nvPr/>
        </p:nvSpPr>
        <p:spPr bwMode="auto">
          <a:xfrm flipH="1" flipV="1">
            <a:off x="5231420" y="4671059"/>
            <a:ext cx="224536" cy="201326"/>
          </a:xfrm>
          <a:prstGeom prst="line">
            <a:avLst/>
          </a:prstGeom>
          <a:noFill/>
          <a:ln w="44323">
            <a:solidFill>
              <a:srgbClr val="FF6FCF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lIns="104287" tIns="52144" rIns="104287" bIns="52144"/>
          <a:lstStyle/>
          <a:p>
            <a:pPr>
              <a:defRPr/>
            </a:pPr>
            <a:endParaRPr lang="ja-JP" altLang="en-US"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11" name="円/楕円 110"/>
          <p:cNvSpPr/>
          <p:nvPr/>
        </p:nvSpPr>
        <p:spPr>
          <a:xfrm>
            <a:off x="2644621" y="4744586"/>
            <a:ext cx="252371" cy="23809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cxnSp>
        <p:nvCxnSpPr>
          <p:cNvPr id="112" name="直線コネクタ 111"/>
          <p:cNvCxnSpPr/>
          <p:nvPr/>
        </p:nvCxnSpPr>
        <p:spPr>
          <a:xfrm rot="5400000">
            <a:off x="5492017" y="4305767"/>
            <a:ext cx="150557" cy="40825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直線コネクタ 112"/>
          <p:cNvCxnSpPr/>
          <p:nvPr/>
        </p:nvCxnSpPr>
        <p:spPr>
          <a:xfrm>
            <a:off x="4846556" y="3998805"/>
            <a:ext cx="16700" cy="154058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テキスト ボックス 233"/>
          <p:cNvSpPr txBox="1">
            <a:spLocks noChangeArrowheads="1"/>
          </p:cNvSpPr>
          <p:nvPr/>
        </p:nvSpPr>
        <p:spPr bwMode="auto">
          <a:xfrm>
            <a:off x="5755336" y="4020983"/>
            <a:ext cx="1835864" cy="351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1400" b="1" dirty="0">
                <a:solidFill>
                  <a:srgbClr val="800000"/>
                </a:solidFill>
                <a:cs typeface="Arial" charset="0"/>
              </a:rPr>
              <a:t>Energy-spread</a:t>
            </a:r>
          </a:p>
          <a:p>
            <a:pPr>
              <a:lnSpc>
                <a:spcPct val="80000"/>
              </a:lnSpc>
            </a:pPr>
            <a:r>
              <a:rPr lang="en-US" altLang="ja-JP" sz="1400" b="1" dirty="0">
                <a:solidFill>
                  <a:srgbClr val="800000"/>
                </a:solidFill>
                <a:cs typeface="Arial" charset="0"/>
              </a:rPr>
              <a:t>Compression System</a:t>
            </a:r>
            <a:endParaRPr lang="ja-JP" altLang="en-US" sz="1400" b="1" dirty="0">
              <a:solidFill>
                <a:srgbClr val="800000"/>
              </a:solidFill>
              <a:cs typeface="Arial" charset="0"/>
            </a:endParaRPr>
          </a:p>
        </p:txBody>
      </p:sp>
      <p:sp>
        <p:nvSpPr>
          <p:cNvPr id="115" name="テキスト ボックス 114"/>
          <p:cNvSpPr txBox="1"/>
          <p:nvPr/>
        </p:nvSpPr>
        <p:spPr>
          <a:xfrm>
            <a:off x="3628125" y="3830743"/>
            <a:ext cx="1064394" cy="35189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n-US" altLang="ja-JP" sz="1400" b="1" dirty="0">
                <a:solidFill>
                  <a:srgbClr val="800000"/>
                </a:solidFill>
                <a:cs typeface="Arial" charset="0"/>
              </a:rPr>
              <a:t>Bunch</a:t>
            </a:r>
          </a:p>
          <a:p>
            <a:pPr>
              <a:lnSpc>
                <a:spcPct val="80000"/>
              </a:lnSpc>
              <a:defRPr/>
            </a:pPr>
            <a:r>
              <a:rPr lang="en-US" altLang="ja-JP" sz="1400" b="1" dirty="0">
                <a:solidFill>
                  <a:srgbClr val="800000"/>
                </a:solidFill>
                <a:cs typeface="Arial" charset="0"/>
              </a:rPr>
              <a:t>Compressor</a:t>
            </a:r>
            <a:endParaRPr lang="ja-JP" altLang="en-US" sz="1400" b="1" dirty="0">
              <a:solidFill>
                <a:srgbClr val="800000"/>
              </a:solidFill>
              <a:cs typeface="Arial" charset="0"/>
            </a:endParaRPr>
          </a:p>
        </p:txBody>
      </p:sp>
      <p:sp>
        <p:nvSpPr>
          <p:cNvPr id="116" name="Line 178"/>
          <p:cNvSpPr>
            <a:spLocks noChangeShapeType="1"/>
          </p:cNvSpPr>
          <p:nvPr/>
        </p:nvSpPr>
        <p:spPr bwMode="auto">
          <a:xfrm>
            <a:off x="3255136" y="4928406"/>
            <a:ext cx="6324111" cy="0"/>
          </a:xfrm>
          <a:prstGeom prst="line">
            <a:avLst/>
          </a:prstGeom>
          <a:noFill/>
          <a:ln w="57023">
            <a:solidFill>
              <a:srgbClr val="4597A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87" tIns="52144" rIns="104287" bIns="52144"/>
          <a:lstStyle/>
          <a:p>
            <a:endParaRPr lang="ja-JP" altLang="en-US"/>
          </a:p>
        </p:txBody>
      </p:sp>
      <p:sp>
        <p:nvSpPr>
          <p:cNvPr id="117" name="Line 178"/>
          <p:cNvSpPr>
            <a:spLocks noChangeShapeType="1"/>
          </p:cNvSpPr>
          <p:nvPr/>
        </p:nvSpPr>
        <p:spPr bwMode="auto">
          <a:xfrm>
            <a:off x="9490174" y="4928406"/>
            <a:ext cx="1068864" cy="420158"/>
          </a:xfrm>
          <a:prstGeom prst="line">
            <a:avLst/>
          </a:prstGeom>
          <a:noFill/>
          <a:ln w="57023">
            <a:solidFill>
              <a:srgbClr val="4597A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87" tIns="52144" rIns="104287" bIns="52144"/>
          <a:lstStyle/>
          <a:p>
            <a:endParaRPr lang="ja-JP" altLang="en-US"/>
          </a:p>
        </p:txBody>
      </p:sp>
      <p:sp>
        <p:nvSpPr>
          <p:cNvPr id="118" name="テキスト ボックス 199"/>
          <p:cNvSpPr txBox="1">
            <a:spLocks noChangeArrowheads="1"/>
          </p:cNvSpPr>
          <p:nvPr/>
        </p:nvSpPr>
        <p:spPr bwMode="auto">
          <a:xfrm>
            <a:off x="8813623" y="5185211"/>
            <a:ext cx="1202870" cy="59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287" tIns="52144" rIns="104287" bIns="52144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 b="1" dirty="0">
                <a:solidFill>
                  <a:srgbClr val="0000FF"/>
                </a:solidFill>
                <a:cs typeface="Arial" charset="0"/>
              </a:rPr>
              <a:t>7.0 GeV e-</a:t>
            </a:r>
          </a:p>
          <a:p>
            <a:r>
              <a:rPr lang="en-US" altLang="ja-JP" sz="1600" b="1" dirty="0">
                <a:solidFill>
                  <a:srgbClr val="0000FF"/>
                </a:solidFill>
                <a:cs typeface="Arial" charset="0"/>
              </a:rPr>
              <a:t>5nC x 2</a:t>
            </a:r>
            <a:endParaRPr lang="ja-JP" altLang="en-US" sz="16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19" name="円/楕円 118"/>
          <p:cNvSpPr/>
          <p:nvPr/>
        </p:nvSpPr>
        <p:spPr>
          <a:xfrm>
            <a:off x="9852029" y="5007185"/>
            <a:ext cx="148453" cy="140053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0" name="円/楕円 119"/>
          <p:cNvSpPr/>
          <p:nvPr/>
        </p:nvSpPr>
        <p:spPr>
          <a:xfrm>
            <a:off x="10030173" y="5091217"/>
            <a:ext cx="148453" cy="140053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1" name="アーチ 120"/>
          <p:cNvSpPr/>
          <p:nvPr/>
        </p:nvSpPr>
        <p:spPr>
          <a:xfrm rot="10800000">
            <a:off x="2993487" y="4755091"/>
            <a:ext cx="293195" cy="255596"/>
          </a:xfrm>
          <a:prstGeom prst="blockArc">
            <a:avLst/>
          </a:prstGeom>
          <a:solidFill>
            <a:schemeClr val="accent5">
              <a:lumMod val="75000"/>
            </a:schemeClr>
          </a:solidFill>
          <a:ln w="1905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2" name="テキスト ボックス 215"/>
          <p:cNvSpPr txBox="1">
            <a:spLocks noChangeArrowheads="1"/>
          </p:cNvSpPr>
          <p:nvPr/>
        </p:nvSpPr>
        <p:spPr bwMode="auto">
          <a:xfrm>
            <a:off x="3150290" y="3052574"/>
            <a:ext cx="1356842" cy="44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ja-JP" sz="1600" b="1" dirty="0">
                <a:solidFill>
                  <a:srgbClr val="00FF00"/>
                </a:solidFill>
                <a:cs typeface="Arial" charset="0"/>
              </a:rPr>
              <a:t>low emittance</a:t>
            </a:r>
          </a:p>
          <a:p>
            <a:pPr>
              <a:lnSpc>
                <a:spcPct val="90000"/>
              </a:lnSpc>
            </a:pPr>
            <a:r>
              <a:rPr lang="en-US" altLang="ja-JP" sz="1600" b="1" dirty="0">
                <a:solidFill>
                  <a:srgbClr val="00FF00"/>
                </a:solidFill>
                <a:cs typeface="Arial" charset="0"/>
              </a:rPr>
              <a:t>RF gun</a:t>
            </a:r>
            <a:endParaRPr lang="ja-JP" altLang="en-US" sz="1600" b="1" dirty="0">
              <a:solidFill>
                <a:srgbClr val="00FF00"/>
              </a:solidFill>
              <a:cs typeface="Arial" charset="0"/>
            </a:endParaRPr>
          </a:p>
        </p:txBody>
      </p:sp>
      <p:sp>
        <p:nvSpPr>
          <p:cNvPr id="123" name="テキスト ボックス 152"/>
          <p:cNvSpPr txBox="1">
            <a:spLocks noChangeArrowheads="1"/>
          </p:cNvSpPr>
          <p:nvPr/>
        </p:nvSpPr>
        <p:spPr bwMode="auto">
          <a:xfrm>
            <a:off x="65245" y="2570267"/>
            <a:ext cx="2788240" cy="428472"/>
          </a:xfrm>
          <a:prstGeom prst="rect">
            <a:avLst/>
          </a:prstGeom>
          <a:solidFill>
            <a:srgbClr val="FF0000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287" tIns="52144" rIns="104287" bIns="52144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100" b="1" dirty="0">
                <a:solidFill>
                  <a:schemeClr val="bg1"/>
                </a:solidFill>
              </a:rPr>
              <a:t>SuperKEKB injector</a:t>
            </a:r>
            <a:endParaRPr lang="ja-JP" altLang="en-US" sz="2100" b="1" dirty="0">
              <a:solidFill>
                <a:schemeClr val="bg1"/>
              </a:solidFill>
            </a:endParaRPr>
          </a:p>
        </p:txBody>
      </p:sp>
      <p:sp>
        <p:nvSpPr>
          <p:cNvPr id="124" name="テキスト ボックス 212"/>
          <p:cNvSpPr txBox="1">
            <a:spLocks noChangeArrowheads="1"/>
          </p:cNvSpPr>
          <p:nvPr/>
        </p:nvSpPr>
        <p:spPr bwMode="auto">
          <a:xfrm>
            <a:off x="2559261" y="5095019"/>
            <a:ext cx="2194527" cy="50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287" tIns="52144" rIns="104287" bIns="52144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1600" b="1" dirty="0">
                <a:solidFill>
                  <a:srgbClr val="FF0000"/>
                </a:solidFill>
                <a:cs typeface="Arial" charset="0"/>
              </a:rPr>
              <a:t>e+ target &amp; </a:t>
            </a:r>
          </a:p>
          <a:p>
            <a:pPr>
              <a:lnSpc>
                <a:spcPct val="80000"/>
              </a:lnSpc>
            </a:pPr>
            <a:r>
              <a:rPr lang="en-US" altLang="ja-JP" sz="1600" b="1" dirty="0">
                <a:solidFill>
                  <a:srgbClr val="FF0000"/>
                </a:solidFill>
                <a:cs typeface="Arial" charset="0"/>
              </a:rPr>
              <a:t>LAS capture section</a:t>
            </a:r>
            <a:endParaRPr lang="ja-JP" altLang="en-US" sz="16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25" name="テキスト ボックス 246"/>
          <p:cNvSpPr txBox="1">
            <a:spLocks noChangeArrowheads="1"/>
          </p:cNvSpPr>
          <p:nvPr/>
        </p:nvSpPr>
        <p:spPr bwMode="auto">
          <a:xfrm>
            <a:off x="8855761" y="2521307"/>
            <a:ext cx="1761015" cy="84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287" tIns="52144" rIns="104287" bIns="52144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 b="1" dirty="0">
                <a:solidFill>
                  <a:srgbClr val="008000"/>
                </a:solidFill>
              </a:rPr>
              <a:t>50 Hz (e+ or e-)</a:t>
            </a:r>
          </a:p>
          <a:p>
            <a:r>
              <a:rPr lang="en-US" altLang="ja-JP" sz="1600" b="1" dirty="0">
                <a:solidFill>
                  <a:srgbClr val="008000"/>
                </a:solidFill>
              </a:rPr>
              <a:t>pulse-by-pulse</a:t>
            </a:r>
          </a:p>
          <a:p>
            <a:r>
              <a:rPr lang="en-US" altLang="ja-JP" sz="1600" b="1" dirty="0">
                <a:solidFill>
                  <a:srgbClr val="008000"/>
                </a:solidFill>
              </a:rPr>
              <a:t>mode switching </a:t>
            </a:r>
            <a:endParaRPr lang="ja-JP" altLang="en-US" sz="1600" b="1" dirty="0">
              <a:solidFill>
                <a:srgbClr val="008000"/>
              </a:solidFill>
            </a:endParaRPr>
          </a:p>
        </p:txBody>
      </p:sp>
      <p:sp>
        <p:nvSpPr>
          <p:cNvPr id="126" name="テキスト ボックス 212"/>
          <p:cNvSpPr txBox="1">
            <a:spLocks noChangeArrowheads="1"/>
          </p:cNvSpPr>
          <p:nvPr/>
        </p:nvSpPr>
        <p:spPr bwMode="auto">
          <a:xfrm>
            <a:off x="3806268" y="4250900"/>
            <a:ext cx="905913" cy="50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287" tIns="52144" rIns="104287" bIns="52144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1600" b="1" dirty="0">
                <a:solidFill>
                  <a:srgbClr val="FF0000"/>
                </a:solidFill>
                <a:cs typeface="Arial" charset="0"/>
              </a:rPr>
              <a:t>S-band</a:t>
            </a:r>
          </a:p>
          <a:p>
            <a:pPr>
              <a:lnSpc>
                <a:spcPct val="80000"/>
              </a:lnSpc>
            </a:pPr>
            <a:r>
              <a:rPr lang="en-US" altLang="ja-JP" sz="1600" b="1" dirty="0">
                <a:solidFill>
                  <a:srgbClr val="FF0000"/>
                </a:solidFill>
                <a:cs typeface="Arial" charset="0"/>
              </a:rPr>
              <a:t>linac</a:t>
            </a:r>
            <a:endParaRPr lang="ja-JP" altLang="en-US" sz="16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27" name="Line 178"/>
          <p:cNvSpPr>
            <a:spLocks noChangeShapeType="1"/>
          </p:cNvSpPr>
          <p:nvPr/>
        </p:nvSpPr>
        <p:spPr bwMode="auto">
          <a:xfrm flipV="1">
            <a:off x="9208732" y="3998805"/>
            <a:ext cx="86597" cy="906258"/>
          </a:xfrm>
          <a:prstGeom prst="line">
            <a:avLst/>
          </a:prstGeom>
          <a:noFill/>
          <a:ln w="57023">
            <a:solidFill>
              <a:srgbClr val="4597A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87" tIns="52144" rIns="104287" bIns="52144"/>
          <a:lstStyle/>
          <a:p>
            <a:endParaRPr lang="ja-JP" altLang="en-US"/>
          </a:p>
        </p:txBody>
      </p:sp>
      <p:sp>
        <p:nvSpPr>
          <p:cNvPr id="128" name="テキスト ボックス 199"/>
          <p:cNvSpPr txBox="1">
            <a:spLocks noChangeArrowheads="1"/>
          </p:cNvSpPr>
          <p:nvPr/>
        </p:nvSpPr>
        <p:spPr bwMode="auto">
          <a:xfrm>
            <a:off x="8350678" y="3506871"/>
            <a:ext cx="1202870" cy="59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287" tIns="52144" rIns="104287" bIns="52144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 b="1" dirty="0">
                <a:solidFill>
                  <a:srgbClr val="0000FF"/>
                </a:solidFill>
                <a:cs typeface="Arial" charset="0"/>
              </a:rPr>
              <a:t>2.5 GeV e-</a:t>
            </a:r>
          </a:p>
          <a:p>
            <a:r>
              <a:rPr lang="en-US" altLang="ja-JP" sz="1600" b="1" dirty="0">
                <a:solidFill>
                  <a:srgbClr val="0000FF"/>
                </a:solidFill>
                <a:cs typeface="Arial" charset="0"/>
              </a:rPr>
              <a:t>0.1nC x 1</a:t>
            </a:r>
            <a:endParaRPr lang="ja-JP" altLang="en-US" sz="16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29" name="テキスト ボックス 128"/>
          <p:cNvSpPr txBox="1"/>
          <p:nvPr/>
        </p:nvSpPr>
        <p:spPr>
          <a:xfrm>
            <a:off x="8417595" y="3225739"/>
            <a:ext cx="554737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FF"/>
                </a:solidFill>
                <a:latin typeface="Arial"/>
                <a:cs typeface="Arial"/>
              </a:rPr>
              <a:t>PF</a:t>
            </a:r>
            <a:endParaRPr kumimoji="1" lang="ja-JP" alt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30" name="テキスト ボックス 129"/>
          <p:cNvSpPr txBox="1"/>
          <p:nvPr/>
        </p:nvSpPr>
        <p:spPr>
          <a:xfrm>
            <a:off x="8787746" y="4953927"/>
            <a:ext cx="779201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FF"/>
                </a:solidFill>
                <a:latin typeface="Arial"/>
                <a:cs typeface="Arial"/>
              </a:rPr>
              <a:t>HER</a:t>
            </a:r>
            <a:endParaRPr kumimoji="1" lang="ja-JP" alt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31" name="テキスト ボックス 130"/>
          <p:cNvSpPr txBox="1"/>
          <p:nvPr/>
        </p:nvSpPr>
        <p:spPr>
          <a:xfrm>
            <a:off x="9407895" y="3892034"/>
            <a:ext cx="749220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  <a:latin typeface="Arial"/>
                <a:cs typeface="Arial"/>
              </a:rPr>
              <a:t>LER</a:t>
            </a:r>
            <a:endParaRPr kumimoji="1" lang="ja-JP" alt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2" name="テキスト ボックス 246"/>
          <p:cNvSpPr txBox="1">
            <a:spLocks noChangeArrowheads="1"/>
          </p:cNvSpPr>
          <p:nvPr/>
        </p:nvSpPr>
        <p:spPr bwMode="auto">
          <a:xfrm>
            <a:off x="9517208" y="3339729"/>
            <a:ext cx="1202870" cy="62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287" tIns="52144" rIns="104287" bIns="52144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1" dirty="0">
                <a:solidFill>
                  <a:srgbClr val="0000FF"/>
                </a:solidFill>
              </a:rPr>
              <a:t>AR</a:t>
            </a:r>
          </a:p>
          <a:p>
            <a:r>
              <a:rPr lang="en-US" altLang="ja-JP" sz="1600" b="1" dirty="0">
                <a:solidFill>
                  <a:srgbClr val="0000FF"/>
                </a:solidFill>
              </a:rPr>
              <a:t>6.5 GeV e-</a:t>
            </a:r>
            <a:r>
              <a:rPr lang="en-US" altLang="ja-JP" sz="1600" b="1" dirty="0"/>
              <a:t> </a:t>
            </a:r>
            <a:endParaRPr lang="ja-JP" altLang="en-US" sz="1600" b="1" dirty="0"/>
          </a:p>
        </p:txBody>
      </p:sp>
      <p:sp>
        <p:nvSpPr>
          <p:cNvPr id="133" name="角丸四角形 132"/>
          <p:cNvSpPr/>
          <p:nvPr/>
        </p:nvSpPr>
        <p:spPr>
          <a:xfrm>
            <a:off x="2911838" y="4482903"/>
            <a:ext cx="2304764" cy="664335"/>
          </a:xfrm>
          <a:prstGeom prst="roundRect">
            <a:avLst/>
          </a:prstGeom>
          <a:noFill/>
          <a:ln w="19050" cmpd="sng">
            <a:solidFill>
              <a:srgbClr val="FF00FF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134" name="Rectangle 190"/>
          <p:cNvSpPr>
            <a:spLocks noChangeArrowheads="1"/>
          </p:cNvSpPr>
          <p:nvPr/>
        </p:nvSpPr>
        <p:spPr bwMode="auto">
          <a:xfrm rot="19860000">
            <a:off x="5538535" y="4623761"/>
            <a:ext cx="63093" cy="119045"/>
          </a:xfrm>
          <a:prstGeom prst="rect">
            <a:avLst/>
          </a:prstGeom>
          <a:solidFill>
            <a:srgbClr val="00FF00"/>
          </a:solidFill>
          <a:ln w="9360">
            <a:solidFill>
              <a:srgbClr val="00FF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135" name="Line 191"/>
          <p:cNvSpPr>
            <a:spLocks noChangeShapeType="1"/>
          </p:cNvSpPr>
          <p:nvPr/>
        </p:nvSpPr>
        <p:spPr bwMode="auto">
          <a:xfrm flipH="1" flipV="1">
            <a:off x="5585890" y="4702570"/>
            <a:ext cx="64948" cy="105040"/>
          </a:xfrm>
          <a:prstGeom prst="line">
            <a:avLst/>
          </a:prstGeom>
          <a:noFill/>
          <a:ln w="2844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287" tIns="52144" rIns="104287" bIns="52144"/>
          <a:lstStyle/>
          <a:p>
            <a:endParaRPr lang="ja-JP" altLang="en-US"/>
          </a:p>
        </p:txBody>
      </p:sp>
      <p:sp>
        <p:nvSpPr>
          <p:cNvPr id="136" name="テキスト ボックス 215"/>
          <p:cNvSpPr txBox="1">
            <a:spLocks noChangeArrowheads="1"/>
          </p:cNvSpPr>
          <p:nvPr/>
        </p:nvSpPr>
        <p:spPr bwMode="auto">
          <a:xfrm>
            <a:off x="5671214" y="4341939"/>
            <a:ext cx="618208" cy="35189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1400" b="1" dirty="0">
                <a:solidFill>
                  <a:srgbClr val="00FF00"/>
                </a:solidFill>
                <a:cs typeface="Arial" charset="0"/>
              </a:rPr>
              <a:t>3T</a:t>
            </a:r>
          </a:p>
          <a:p>
            <a:pPr>
              <a:lnSpc>
                <a:spcPct val="80000"/>
              </a:lnSpc>
            </a:pPr>
            <a:r>
              <a:rPr lang="en-US" altLang="ja-JP" sz="1400" b="1" dirty="0">
                <a:solidFill>
                  <a:srgbClr val="00FF00"/>
                </a:solidFill>
                <a:cs typeface="Arial" charset="0"/>
              </a:rPr>
              <a:t>RF gun</a:t>
            </a:r>
            <a:endParaRPr lang="ja-JP" altLang="en-US" sz="1400" b="1" dirty="0">
              <a:solidFill>
                <a:srgbClr val="00FF00"/>
              </a:solidFill>
              <a:cs typeface="Arial" charset="0"/>
            </a:endParaRPr>
          </a:p>
        </p:txBody>
      </p:sp>
      <p:sp>
        <p:nvSpPr>
          <p:cNvPr id="137" name="Rectangle 159"/>
          <p:cNvSpPr>
            <a:spLocks noChangeArrowheads="1"/>
          </p:cNvSpPr>
          <p:nvPr/>
        </p:nvSpPr>
        <p:spPr bwMode="auto">
          <a:xfrm>
            <a:off x="2926683" y="3211008"/>
            <a:ext cx="63093" cy="119045"/>
          </a:xfrm>
          <a:prstGeom prst="rect">
            <a:avLst/>
          </a:prstGeom>
          <a:solidFill>
            <a:srgbClr val="00FF00"/>
          </a:solidFill>
          <a:ln w="9360">
            <a:solidFill>
              <a:srgbClr val="00FF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1111900" y="5856477"/>
            <a:ext cx="2578476" cy="1364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>
            <a:lvl1pPr indent="4206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indent="0" algn="ctr" defTabSz="1042873"/>
            <a:r>
              <a:rPr lang="en-US" altLang="ja-JP" sz="1600" b="1" dirty="0" smtClean="0">
                <a:latin typeface="+mn-lt"/>
                <a:ea typeface="ヒラギノ角ゴ ProN W3"/>
                <a:cs typeface="ヒラギノ角ゴ ProN W3"/>
              </a:rPr>
              <a:t>[1] Sector 1,2</a:t>
            </a:r>
            <a:endParaRPr lang="ja-JP" altLang="en-US" sz="1600" b="1" dirty="0">
              <a:latin typeface="+mn-lt"/>
              <a:ea typeface="ヒラギノ角ゴ ProN W3"/>
              <a:cs typeface="ヒラギノ角ゴ ProN W3"/>
            </a:endParaRPr>
          </a:p>
          <a:p>
            <a:pPr indent="0" algn="ctr" defTabSz="1042873" eaLnBrk="0" hangingPunct="0"/>
            <a:r>
              <a:rPr lang="en-US" altLang="ja-JP" sz="1600" b="1" dirty="0" smtClean="0">
                <a:latin typeface="+mn-lt"/>
                <a:ea typeface="ヒラギノ角ゴ ProN W3"/>
                <a:cs typeface="ヒラギノ角ゴ ProN W3"/>
              </a:rPr>
              <a:t>Electricity and cooling water addition for new positron generator</a:t>
            </a:r>
          </a:p>
          <a:p>
            <a:pPr indent="0" algn="ctr" defTabSz="1042873" eaLnBrk="0" hangingPunct="0"/>
            <a:r>
              <a:rPr lang="en-US" altLang="ja-JP" sz="1600" b="1" dirty="0" smtClean="0">
                <a:latin typeface="+mn-lt"/>
                <a:ea typeface="ヒラギノ角ゴ ProN W3"/>
                <a:cs typeface="ヒラギノ角ゴ ProN W3"/>
              </a:rPr>
              <a:t>+920 kVA, +900 L/min</a:t>
            </a:r>
            <a:endParaRPr lang="en-US" altLang="ja-JP" sz="1600" b="1" dirty="0">
              <a:latin typeface="+mn-lt"/>
              <a:ea typeface="ヒラギノ角ゴ ProN W3"/>
              <a:cs typeface="ヒラギノ角ゴ ProN W3"/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4057914" y="5856478"/>
            <a:ext cx="2566956" cy="1364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123174" tIns="52144" rIns="123174" bIns="52144" numCol="1" anchor="t" anchorCtr="0" compatLnSpc="1">
            <a:prstTxWarp prst="textNoShape">
              <a:avLst/>
            </a:prstTxWarp>
          </a:bodyPr>
          <a:lstStyle>
            <a:lvl1pPr indent="5603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indent="0" algn="ctr" defTabSz="1042873" eaLnBrk="0" hangingPunct="0"/>
            <a:r>
              <a:rPr lang="en-US" altLang="ja-JP" sz="1600" b="1" dirty="0" smtClean="0">
                <a:latin typeface="+mn-lt"/>
                <a:ea typeface="ヒラギノ角ゴ ProN W3"/>
                <a:cs typeface="ヒラギノ角ゴ ProN W3"/>
              </a:rPr>
              <a:t>[2] Sector 2,3</a:t>
            </a:r>
            <a:endParaRPr lang="en-US" altLang="ja-JP" sz="1600" b="1" dirty="0">
              <a:latin typeface="+mn-lt"/>
              <a:ea typeface="ヒラギノ角ゴ ProN W3"/>
              <a:cs typeface="ヒラギノ角ゴ ProN W3"/>
            </a:endParaRPr>
          </a:p>
          <a:p>
            <a:pPr indent="0" algn="ctr" defTabSz="1042873" eaLnBrk="0" hangingPunct="0"/>
            <a:r>
              <a:rPr lang="en-US" altLang="ja-JP" sz="1600" b="1" dirty="0" smtClean="0">
                <a:latin typeface="+mn-lt"/>
                <a:ea typeface="ヒラギノ角ゴ ProN W3"/>
                <a:cs typeface="ヒラギノ角ゴ ProN W3"/>
              </a:rPr>
              <a:t>Electricity addition for new damping ring</a:t>
            </a:r>
          </a:p>
          <a:p>
            <a:pPr indent="0" algn="ctr" defTabSz="1042873" eaLnBrk="0" hangingPunct="0"/>
            <a:endParaRPr lang="en-US" altLang="ja-JP" sz="1600" b="1" dirty="0" smtClean="0">
              <a:latin typeface="+mn-lt"/>
              <a:ea typeface="ヒラギノ角ゴ ProN W3"/>
              <a:cs typeface="ヒラギノ角ゴ ProN W3"/>
            </a:endParaRPr>
          </a:p>
          <a:p>
            <a:pPr indent="0" algn="ctr" defTabSz="1042873" eaLnBrk="0" hangingPunct="0"/>
            <a:r>
              <a:rPr lang="en-US" altLang="ja-JP" sz="1600" b="1" dirty="0" smtClean="0">
                <a:latin typeface="+mn-lt"/>
                <a:ea typeface="ヒラギノ角ゴ ProN W3"/>
                <a:cs typeface="ヒラギノ角ゴ ProN W3"/>
              </a:rPr>
              <a:t>+310 kVA</a:t>
            </a:r>
            <a:endParaRPr lang="en-US" altLang="ja-JP" sz="1600" b="1" dirty="0">
              <a:latin typeface="+mn-lt"/>
              <a:ea typeface="ヒラギノ角ゴ ProN W3"/>
              <a:cs typeface="ヒラギノ角ゴ ProN W3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7027208" y="5856477"/>
            <a:ext cx="3531830" cy="1364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>
            <a:lvl1pPr indent="4206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indent="0" algn="ctr" defTabSz="1042873"/>
            <a:r>
              <a:rPr lang="en-US" altLang="ja-JP" sz="1600" b="1" dirty="0" smtClean="0">
                <a:latin typeface="+mn-lt"/>
                <a:ea typeface="ヒラギノ角ゴ ProN W3"/>
                <a:cs typeface="ヒラギノ角ゴ ProN W3"/>
              </a:rPr>
              <a:t>[3] Sector 5</a:t>
            </a:r>
          </a:p>
          <a:p>
            <a:pPr indent="0" algn="ctr" defTabSz="1042873"/>
            <a:r>
              <a:rPr lang="en-US" altLang="ja-JP" sz="1600" b="1" dirty="0" smtClean="0">
                <a:latin typeface="+mn-lt"/>
                <a:ea typeface="ヒラギノ角ゴ ProN W3"/>
                <a:cs typeface="ヒラギノ角ゴ ProN W3"/>
              </a:rPr>
              <a:t>Electricity and cooling water addition for energy compression, beam diag., injection beamlines</a:t>
            </a:r>
          </a:p>
          <a:p>
            <a:pPr indent="0" algn="ctr" defTabSz="1042873"/>
            <a:r>
              <a:rPr lang="en-US" altLang="ja-JP" sz="1600" b="1" dirty="0" smtClean="0">
                <a:latin typeface="+mn-lt"/>
                <a:ea typeface="ヒラギノ角ゴ ProN W3"/>
                <a:cs typeface="ヒラギノ角ゴ ProN W3"/>
              </a:rPr>
              <a:t>+300 kVA, +460L/min</a:t>
            </a:r>
            <a:endParaRPr lang="en-US" altLang="ja-JP" sz="1600" b="1" dirty="0">
              <a:latin typeface="+mn-lt"/>
              <a:ea typeface="ヒラギノ角ゴ ProN W3"/>
              <a:cs typeface="ヒラギノ角ゴ ProN W3"/>
            </a:endParaRPr>
          </a:p>
        </p:txBody>
      </p:sp>
      <p:sp>
        <p:nvSpPr>
          <p:cNvPr id="138" name="コンテンツ プレースホルダ 2"/>
          <p:cNvSpPr>
            <a:spLocks noGrp="1"/>
          </p:cNvSpPr>
          <p:nvPr>
            <p:ph idx="1"/>
          </p:nvPr>
        </p:nvSpPr>
        <p:spPr>
          <a:xfrm>
            <a:off x="163513" y="828197"/>
            <a:ext cx="10525125" cy="6431441"/>
          </a:xfrm>
        </p:spPr>
        <p:txBody>
          <a:bodyPr/>
          <a:lstStyle/>
          <a:p>
            <a:r>
              <a:rPr lang="en-US" altLang="ja-JP" sz="2400" dirty="0" smtClean="0"/>
              <a:t>Linac needs electricity and cooling water extensions, especially for positron generator upgrade</a:t>
            </a:r>
          </a:p>
          <a:p>
            <a:r>
              <a:rPr lang="en-US" altLang="ja-JP" sz="2400" dirty="0" smtClean="0"/>
              <a:t>Separate building construction in FY2013 not to impact PF/PF-AR </a:t>
            </a:r>
          </a:p>
          <a:p>
            <a:r>
              <a:rPr lang="en-US" altLang="ja-JP" sz="2400" dirty="0" smtClean="0"/>
              <a:t>Facility extensions performed during summer 2014</a:t>
            </a:r>
          </a:p>
        </p:txBody>
      </p:sp>
      <p:sp>
        <p:nvSpPr>
          <p:cNvPr id="140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Linac Upgrade Overview</a:t>
            </a:r>
          </a:p>
        </p:txBody>
      </p:sp>
    </p:spTree>
    <p:extLst>
      <p:ext uri="{BB962C8B-B14F-4D97-AF65-F5344CB8AC3E}">
        <p14:creationId xmlns:p14="http://schemas.microsoft.com/office/powerpoint/2010/main" val="6696080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java-jca-caj-furukawa">
  <a:themeElements>
    <a:clrScheme name="java-jca-caj-furukaw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java-jca-caj-furukawa">
      <a:majorFont>
        <a:latin typeface="Arial Rounded MT Bold"/>
        <a:ea typeface="ヒラギノ丸ゴ Pro W4"/>
        <a:cs typeface="ヒラギノ丸ゴ Pro W4"/>
      </a:majorFont>
      <a:minorFont>
        <a:latin typeface="Arial Rounded MT Bold"/>
        <a:ea typeface="ヒラギノ丸ゴ Pro W4"/>
        <a:cs typeface="ヒラギノ丸ゴ Pro W4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java-jca-caj-furukaw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va-jca-caj-furukaw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3897</TotalTime>
  <Words>4336</Words>
  <Application>Microsoft Macintosh PowerPoint</Application>
  <PresentationFormat>ユーザー設定</PresentationFormat>
  <Paragraphs>1123</Paragraphs>
  <Slides>79</Slides>
  <Notes>18</Notes>
  <HiddenSlides>28</HiddenSlides>
  <MMClips>0</MMClips>
  <ScaleCrop>false</ScaleCrop>
  <HeadingPairs>
    <vt:vector size="6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79</vt:i4>
      </vt:variant>
      <vt:variant>
        <vt:lpstr>目的別スライド ショー</vt:lpstr>
      </vt:variant>
      <vt:variant>
        <vt:i4>1</vt:i4>
      </vt:variant>
    </vt:vector>
  </HeadingPairs>
  <TitlesOfParts>
    <vt:vector size="82" baseType="lpstr">
      <vt:lpstr>java-jca-caj-furukawa</vt:lpstr>
      <vt:lpstr>Office ​​テーマ</vt:lpstr>
      <vt:lpstr>Progress of Injector Linac</vt:lpstr>
      <vt:lpstr>PowerPoint プレゼンテーション</vt:lpstr>
      <vt:lpstr>Linac Upgrade Overview</vt:lpstr>
      <vt:lpstr>Mission of electron/positron Injector in SuperKEKB</vt:lpstr>
      <vt:lpstr>電子ビームパラメタ</vt:lpstr>
      <vt:lpstr>陽電子ビームパラメタ</vt:lpstr>
      <vt:lpstr>Linac Schedule Overview</vt:lpstr>
      <vt:lpstr>Operation Status</vt:lpstr>
      <vt:lpstr>Facility for Electric Power and Cooling Water</vt:lpstr>
      <vt:lpstr>Linac Upgrade Progress towards SuperKEKB (1)</vt:lpstr>
      <vt:lpstr>Linac Upgrade Progress towards SuperKEKB (2)</vt:lpstr>
      <vt:lpstr>Alignment</vt:lpstr>
      <vt:lpstr>Alignment</vt:lpstr>
      <vt:lpstr>Emittance Preservation and Alignment</vt:lpstr>
      <vt:lpstr>Emittance Preservation</vt:lpstr>
      <vt:lpstr>Reflector setting for hardware positioning</vt:lpstr>
      <vt:lpstr>Alignment progress in 2014</vt:lpstr>
      <vt:lpstr>Alignment progress in 2014</vt:lpstr>
      <vt:lpstr>Recent 500-m alignment over C-5  after completion of initial alignment in late Jan. 2015</vt:lpstr>
      <vt:lpstr>Hardware alignment on girders in sectors 3~5</vt:lpstr>
      <vt:lpstr>Floor horizontal movement in a half year from summer to winter</vt:lpstr>
      <vt:lpstr>Floor vertical movement  in a half year from summer to winter</vt:lpstr>
      <vt:lpstr>Junction relative movement at 28    19 Sep. 2014 – 31 Jan. 2015</vt:lpstr>
      <vt:lpstr>Estimation of floor movement  some typical observed values</vt:lpstr>
      <vt:lpstr>RF gun</vt:lpstr>
      <vt:lpstr>RF-Gun development strategy for SuperKEKB</vt:lpstr>
      <vt:lpstr>Photo cathode RF gun development</vt:lpstr>
      <vt:lpstr>Schedule</vt:lpstr>
      <vt:lpstr>PowerPoint プレゼンテーション</vt:lpstr>
      <vt:lpstr>Reconfiguration of A-1 injector area</vt:lpstr>
      <vt:lpstr>PowerPoint プレゼンテーション</vt:lpstr>
      <vt:lpstr>PowerPoint プレゼンテーション</vt:lpstr>
      <vt:lpstr>Short term plan for laser development</vt:lpstr>
      <vt:lpstr>Short term plan for laser development</vt:lpstr>
      <vt:lpstr>PowerPoint プレゼンテーション</vt:lpstr>
      <vt:lpstr>Spectrum</vt:lpstr>
      <vt:lpstr>Simplify and stabilize our laser system without pulse shaping</vt:lpstr>
      <vt:lpstr>Strecher for Yb:YAG &amp; Nd:YAG</vt:lpstr>
      <vt:lpstr>Nd:YAG DPSS module regenerative amplifier (experimental)</vt:lpstr>
      <vt:lpstr>Nd:YAG DPSS module / Northrup Grumann</vt:lpstr>
      <vt:lpstr>Nd:YLF</vt:lpstr>
      <vt:lpstr>Improvement of fiber collimation</vt:lpstr>
      <vt:lpstr>Thermionic gun</vt:lpstr>
      <vt:lpstr>PowerPoint プレゼンテーション</vt:lpstr>
      <vt:lpstr>PowerPoint プレゼンテーション</vt:lpstr>
      <vt:lpstr>Preparation of Thermionic Gun</vt:lpstr>
      <vt:lpstr>Recent Works in Progress</vt:lpstr>
      <vt:lpstr>PowerPoint プレゼンテーション</vt:lpstr>
      <vt:lpstr>PowerPoint プレゼンテーション</vt:lpstr>
      <vt:lpstr>PowerPoint プレゼンテーション</vt:lpstr>
      <vt:lpstr>Positron generator</vt:lpstr>
      <vt:lpstr>Positron Generation</vt:lpstr>
      <vt:lpstr>Positron generation for SuperKEKB</vt:lpstr>
      <vt:lpstr>陽電子捕獲部@Linacトンネル</vt:lpstr>
      <vt:lpstr>Positron from New Positron Capture Section</vt:lpstr>
      <vt:lpstr>(1) FC current</vt:lpstr>
      <vt:lpstr>陽電子生成装置遮蔽体</vt:lpstr>
      <vt:lpstr>PowerPoint プレゼンテーション</vt:lpstr>
      <vt:lpstr>Radiation Shield Construction</vt:lpstr>
      <vt:lpstr>Positron Generation</vt:lpstr>
      <vt:lpstr>Schedule</vt:lpstr>
      <vt:lpstr>Linac Schedule Overview</vt:lpstr>
      <vt:lpstr>Injector linac schedule</vt:lpstr>
      <vt:lpstr>Radiation protection licenses</vt:lpstr>
      <vt:lpstr>Summary</vt:lpstr>
      <vt:lpstr>PowerPoint プレゼンテーション</vt:lpstr>
      <vt:lpstr>PowerPoint プレゼンテーション</vt:lpstr>
      <vt:lpstr>Design of a quasi traveling wave side couple RF gun</vt:lpstr>
      <vt:lpstr>Beam tracking simulation result</vt:lpstr>
      <vt:lpstr>RF-Gun  comparison</vt:lpstr>
      <vt:lpstr>Ir5Ce Cathode</vt:lpstr>
      <vt:lpstr>Energy spread reduction using temporal manipulation</vt:lpstr>
      <vt:lpstr>Properties of laser medium</vt:lpstr>
      <vt:lpstr>A-1 RF gun results</vt:lpstr>
      <vt:lpstr>Photo cathode RF gun development</vt:lpstr>
      <vt:lpstr>GU_A1 Laser Configuration as of Nov.2014</vt:lpstr>
      <vt:lpstr>GU_A1 Laser Configuration as of Dec.2014</vt:lpstr>
      <vt:lpstr>Photo cathode RF gun improvement</vt:lpstr>
      <vt:lpstr>Pulse-to-pulse modulation</vt:lpstr>
      <vt:lpstr>B-Suishin-i</vt:lpstr>
    </vt:vector>
  </TitlesOfParts>
  <Manager/>
  <Company>kek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Linac progress</dc:title>
  <dc:subject/>
  <dc:creator>k.furukawa</dc:creator>
  <cp:keywords/>
  <dc:description>a4_x000d_based on _x000d_b2gm-linac-furukawa-nov2014.pptx_x000d_linac-furukawa-oct2014.pptx_x000d_linac14-rfgun-yoshida.pptx_x000d_etc_x000d_</dc:description>
  <cp:lastModifiedBy>Kazuro Furukawa</cp:lastModifiedBy>
  <cp:revision>210</cp:revision>
  <dcterms:created xsi:type="dcterms:W3CDTF">2015-01-07T03:09:39Z</dcterms:created>
  <dcterms:modified xsi:type="dcterms:W3CDTF">2015-06-09T01:08:37Z</dcterms:modified>
  <cp:category/>
</cp:coreProperties>
</file>